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ink/ink1.xml" ContentType="application/inkml+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697" r:id="rId3"/>
    <p:sldMasterId id="2147483707" r:id="rId4"/>
    <p:sldMasterId id="2147483717" r:id="rId5"/>
  </p:sldMasterIdLst>
  <p:notesMasterIdLst>
    <p:notesMasterId r:id="rId40"/>
  </p:notesMasterIdLst>
  <p:handoutMasterIdLst>
    <p:handoutMasterId r:id="rId41"/>
  </p:handoutMasterIdLst>
  <p:sldIdLst>
    <p:sldId id="293" r:id="rId6"/>
    <p:sldId id="345" r:id="rId7"/>
    <p:sldId id="295" r:id="rId8"/>
    <p:sldId id="303" r:id="rId9"/>
    <p:sldId id="306" r:id="rId10"/>
    <p:sldId id="330" r:id="rId11"/>
    <p:sldId id="394" r:id="rId12"/>
    <p:sldId id="392" r:id="rId13"/>
    <p:sldId id="344" r:id="rId14"/>
    <p:sldId id="347" r:id="rId15"/>
    <p:sldId id="395" r:id="rId16"/>
    <p:sldId id="388" r:id="rId17"/>
    <p:sldId id="316" r:id="rId18"/>
    <p:sldId id="371" r:id="rId19"/>
    <p:sldId id="312" r:id="rId20"/>
    <p:sldId id="372" r:id="rId21"/>
    <p:sldId id="385" r:id="rId22"/>
    <p:sldId id="334" r:id="rId23"/>
    <p:sldId id="391" r:id="rId24"/>
    <p:sldId id="381" r:id="rId25"/>
    <p:sldId id="396" r:id="rId26"/>
    <p:sldId id="309" r:id="rId27"/>
    <p:sldId id="331" r:id="rId28"/>
    <p:sldId id="333" r:id="rId29"/>
    <p:sldId id="335" r:id="rId30"/>
    <p:sldId id="336" r:id="rId31"/>
    <p:sldId id="393" r:id="rId32"/>
    <p:sldId id="390" r:id="rId33"/>
    <p:sldId id="405" r:id="rId34"/>
    <p:sldId id="315" r:id="rId35"/>
    <p:sldId id="318" r:id="rId36"/>
    <p:sldId id="317" r:id="rId37"/>
    <p:sldId id="369" r:id="rId38"/>
    <p:sldId id="299" r:id="rId3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D"/>
    <a:srgbClr val="EEECE1"/>
    <a:srgbClr val="0051A5"/>
    <a:srgbClr val="F6F98B"/>
    <a:srgbClr val="0551A8"/>
    <a:srgbClr val="2B79C1"/>
    <a:srgbClr val="7F7F7F"/>
    <a:srgbClr val="275791"/>
    <a:srgbClr val="E3E7EA"/>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1332" autoAdjust="0"/>
  </p:normalViewPr>
  <p:slideViewPr>
    <p:cSldViewPr snapToGrid="0">
      <p:cViewPr varScale="1">
        <p:scale>
          <a:sx n="86" d="100"/>
          <a:sy n="86" d="100"/>
        </p:scale>
        <p:origin x="715" y="58"/>
      </p:cViewPr>
      <p:guideLst>
        <p:guide orient="horz" pos="2160"/>
        <p:guide pos="3840"/>
      </p:guideLst>
    </p:cSldViewPr>
  </p:slideViewPr>
  <p:outlineViewPr>
    <p:cViewPr>
      <p:scale>
        <a:sx n="33" d="100"/>
        <a:sy n="33" d="100"/>
      </p:scale>
      <p:origin x="0" y="462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'[Chart in Microsoft PowerPoint]工作表1'!$F$12</c:f>
              <c:strCache>
                <c:ptCount val="1"/>
                <c:pt idx="0">
                  <c:v>Core i5-1230U</c:v>
                </c:pt>
              </c:strCache>
            </c:strRef>
          </c:tx>
          <c:invertIfNegative val="0"/>
          <c:cat>
            <c:strRef>
              <c:f>'[Chart in Microsoft PowerPoint]工作表1'!$G$11</c:f>
              <c:strCache>
                <c:ptCount val="1"/>
                <c:pt idx="0">
                  <c:v>Performance per Watt</c:v>
                </c:pt>
              </c:strCache>
            </c:strRef>
          </c:cat>
          <c:val>
            <c:numRef>
              <c:f>'[Chart in Microsoft PowerPoint]工作表1'!$G$12</c:f>
              <c:numCache>
                <c:formatCode>#,##0</c:formatCode>
                <c:ptCount val="1"/>
                <c:pt idx="0">
                  <c:v>1049</c:v>
                </c:pt>
              </c:numCache>
            </c:numRef>
          </c:val>
          <c:extLst>
            <c:ext xmlns:c16="http://schemas.microsoft.com/office/drawing/2014/chart" uri="{C3380CC4-5D6E-409C-BE32-E72D297353CC}">
              <c16:uniqueId val="{00000000-4A71-433D-BE2A-AD8B58D4730D}"/>
            </c:ext>
          </c:extLst>
        </c:ser>
        <c:ser>
          <c:idx val="1"/>
          <c:order val="1"/>
          <c:tx>
            <c:strRef>
              <c:f>'[Chart in Microsoft PowerPoint]工作表1'!$F$13</c:f>
              <c:strCache>
                <c:ptCount val="1"/>
                <c:pt idx="0">
                  <c:v>Core i5-10210Y</c:v>
                </c:pt>
              </c:strCache>
            </c:strRef>
          </c:tx>
          <c:invertIfNegative val="0"/>
          <c:cat>
            <c:strRef>
              <c:f>'[Chart in Microsoft PowerPoint]工作表1'!$G$11</c:f>
              <c:strCache>
                <c:ptCount val="1"/>
                <c:pt idx="0">
                  <c:v>Performance per Watt</c:v>
                </c:pt>
              </c:strCache>
            </c:strRef>
          </c:cat>
          <c:val>
            <c:numRef>
              <c:f>'[Chart in Microsoft PowerPoint]工作表1'!$G$13</c:f>
              <c:numCache>
                <c:formatCode>#,##0</c:formatCode>
                <c:ptCount val="1"/>
                <c:pt idx="0">
                  <c:v>433</c:v>
                </c:pt>
              </c:numCache>
            </c:numRef>
          </c:val>
          <c:extLst>
            <c:ext xmlns:c16="http://schemas.microsoft.com/office/drawing/2014/chart" uri="{C3380CC4-5D6E-409C-BE32-E72D297353CC}">
              <c16:uniqueId val="{00000001-4A71-433D-BE2A-AD8B58D4730D}"/>
            </c:ext>
          </c:extLst>
        </c:ser>
        <c:dLbls>
          <c:showLegendKey val="0"/>
          <c:showVal val="0"/>
          <c:showCatName val="0"/>
          <c:showSerName val="0"/>
          <c:showPercent val="0"/>
          <c:showBubbleSize val="0"/>
        </c:dLbls>
        <c:gapWidth val="150"/>
        <c:shape val="box"/>
        <c:axId val="199982080"/>
        <c:axId val="199891136"/>
        <c:axId val="0"/>
      </c:bar3DChart>
      <c:catAx>
        <c:axId val="199982080"/>
        <c:scaling>
          <c:orientation val="minMax"/>
        </c:scaling>
        <c:delete val="1"/>
        <c:axPos val="l"/>
        <c:numFmt formatCode="General" sourceLinked="0"/>
        <c:majorTickMark val="out"/>
        <c:minorTickMark val="none"/>
        <c:tickLblPos val="nextTo"/>
        <c:crossAx val="199891136"/>
        <c:crosses val="autoZero"/>
        <c:auto val="1"/>
        <c:lblAlgn val="ctr"/>
        <c:lblOffset val="100"/>
        <c:noMultiLvlLbl val="0"/>
      </c:catAx>
      <c:valAx>
        <c:axId val="199891136"/>
        <c:scaling>
          <c:orientation val="minMax"/>
        </c:scaling>
        <c:delete val="0"/>
        <c:axPos val="b"/>
        <c:majorGridlines/>
        <c:numFmt formatCode="#,##0" sourceLinked="1"/>
        <c:majorTickMark val="out"/>
        <c:minorTickMark val="none"/>
        <c:tickLblPos val="nextTo"/>
        <c:crossAx val="199982080"/>
        <c:crosses val="autoZero"/>
        <c:crossBetween val="between"/>
      </c:valAx>
    </c:plotArea>
    <c:legend>
      <c:legendPos val="r"/>
      <c:layout>
        <c:manualLayout>
          <c:xMode val="edge"/>
          <c:yMode val="edge"/>
          <c:x val="0.65009445973278979"/>
          <c:y val="0.66154320734957039"/>
          <c:w val="0.2095269028871391"/>
          <c:h val="0.16743438320209975"/>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US" sz="1800" b="1" i="0" kern="1200" spc="0" baseline="0" dirty="0">
                <a:ln>
                  <a:noFill/>
                </a:ln>
                <a:solidFill>
                  <a:schemeClr val="bg1"/>
                </a:solidFill>
                <a:effectLst/>
                <a:latin typeface="Century Gothic" panose="020B0502020202020204" pitchFamily="34" charset="0"/>
                <a:ea typeface="新細明體" panose="02020500000000000000" pitchFamily="18" charset="-120"/>
                <a:cs typeface="+mn-cs"/>
              </a:rPr>
              <a:t>CPU Performance under Different Temperatures</a:t>
            </a:r>
            <a:endParaRPr lang="en-US" sz="1800" dirty="0">
              <a:solidFill>
                <a:schemeClr val="bg1"/>
              </a:solidFill>
              <a:effectLst/>
            </a:endParaRPr>
          </a:p>
        </c:rich>
      </c:tx>
      <c:layout>
        <c:manualLayout>
          <c:xMode val="edge"/>
          <c:yMode val="edge"/>
          <c:x val="7.4661433570626989E-2"/>
          <c:y val="3.0895173460316189E-2"/>
        </c:manualLayout>
      </c:layout>
      <c:overlay val="0"/>
      <c:spPr>
        <a:noFill/>
        <a:ln>
          <a:noFill/>
        </a:ln>
        <a:effectLst/>
      </c:spPr>
    </c:title>
    <c:autoTitleDeleted val="0"/>
    <c:plotArea>
      <c:layout/>
      <c:lineChart>
        <c:grouping val="standard"/>
        <c:varyColors val="0"/>
        <c:ser>
          <c:idx val="0"/>
          <c:order val="0"/>
          <c:tx>
            <c:strRef>
              <c:f>Sheet1!$B$1</c:f>
              <c:strCache>
                <c:ptCount val="1"/>
                <c:pt idx="0">
                  <c:v>DURABOOK U11I</c:v>
                </c:pt>
              </c:strCache>
            </c:strRef>
          </c:tx>
          <c:spPr>
            <a:ln w="28575" cap="rnd">
              <a:solidFill>
                <a:schemeClr val="accent1"/>
              </a:solidFill>
              <a:round/>
            </a:ln>
            <a:effectLst/>
          </c:spPr>
          <c:marker>
            <c:symbol val="circle"/>
            <c:size val="5"/>
            <c:spPr>
              <a:solidFill>
                <a:schemeClr val="bg1"/>
              </a:solidFill>
              <a:ln w="9525">
                <a:solidFill>
                  <a:schemeClr val="bg1">
                    <a:alpha val="96000"/>
                  </a:schemeClr>
                </a:solidFill>
              </a:ln>
              <a:effectLst/>
            </c:spPr>
          </c:marker>
          <c:dLbls>
            <c:dLbl>
              <c:idx val="0"/>
              <c:layout>
                <c:manualLayout>
                  <c:x val="-3.0598673896841524E-2"/>
                  <c:y val="-6.5561966845871095E-2"/>
                </c:manualLayout>
              </c:layout>
              <c:tx>
                <c:rich>
                  <a:bodyPr/>
                  <a:lstStyle/>
                  <a:p>
                    <a:r>
                      <a:rPr lang="en-US" dirty="0"/>
                      <a:t>10800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7DA-442A-9B03-14C3C1742D44}"/>
                </c:ext>
              </c:extLst>
            </c:dLbl>
            <c:dLbl>
              <c:idx val="1"/>
              <c:layout>
                <c:manualLayout>
                  <c:x val="-3.5698452879648429E-2"/>
                  <c:y val="-5.4538085008350785E-2"/>
                </c:manualLayout>
              </c:layout>
              <c:tx>
                <c:rich>
                  <a:bodyPr/>
                  <a:lstStyle/>
                  <a:p>
                    <a:r>
                      <a:rPr lang="en-US" dirty="0"/>
                      <a:t>10800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DA-442A-9B03-14C3C1742D44}"/>
                </c:ext>
              </c:extLst>
            </c:dLbl>
            <c:dLbl>
              <c:idx val="2"/>
              <c:layout>
                <c:manualLayout>
                  <c:x val="-4.2498158190057776E-2"/>
                  <c:y val="-5.6713913375604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DA-442A-9B03-14C3C1742D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25℃</c:v>
                </c:pt>
                <c:pt idx="1">
                  <c:v>35℃</c:v>
                </c:pt>
                <c:pt idx="2">
                  <c:v>60℃</c:v>
                </c:pt>
              </c:strCache>
            </c:strRef>
          </c:cat>
          <c:val>
            <c:numRef>
              <c:f>Sheet1!$B$2:$B$4</c:f>
              <c:numCache>
                <c:formatCode>General</c:formatCode>
                <c:ptCount val="3"/>
                <c:pt idx="0">
                  <c:v>10800</c:v>
                </c:pt>
                <c:pt idx="1">
                  <c:v>10800</c:v>
                </c:pt>
                <c:pt idx="2">
                  <c:v>10800</c:v>
                </c:pt>
              </c:numCache>
            </c:numRef>
          </c:val>
          <c:smooth val="0"/>
          <c:extLst>
            <c:ext xmlns:c16="http://schemas.microsoft.com/office/drawing/2014/chart" uri="{C3380CC4-5D6E-409C-BE32-E72D297353CC}">
              <c16:uniqueId val="{00000003-17DA-442A-9B03-14C3C1742D44}"/>
            </c:ext>
          </c:extLst>
        </c:ser>
        <c:ser>
          <c:idx val="1"/>
          <c:order val="1"/>
          <c:tx>
            <c:strRef>
              <c:f>Sheet1!$C$1</c:f>
              <c:strCache>
                <c:ptCount val="1"/>
                <c:pt idx="0">
                  <c:v>Market Solution G</c:v>
                </c:pt>
              </c:strCache>
            </c:strRef>
          </c:tx>
          <c:spPr>
            <a:ln w="28575" cap="rnd">
              <a:solidFill>
                <a:schemeClr val="accent2"/>
              </a:solidFill>
              <a:round/>
            </a:ln>
            <a:effectLst/>
          </c:spPr>
          <c:marker>
            <c:symbol val="circle"/>
            <c:size val="5"/>
            <c:spPr>
              <a:solidFill>
                <a:schemeClr val="accent4"/>
              </a:solidFill>
              <a:ln w="9525">
                <a:solidFill>
                  <a:srgbClr val="FFC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6">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25℃</c:v>
                </c:pt>
                <c:pt idx="1">
                  <c:v>35℃</c:v>
                </c:pt>
                <c:pt idx="2">
                  <c:v>60℃</c:v>
                </c:pt>
              </c:strCache>
            </c:strRef>
          </c:cat>
          <c:val>
            <c:numRef>
              <c:f>Sheet1!$C$2:$C$4</c:f>
              <c:numCache>
                <c:formatCode>General</c:formatCode>
                <c:ptCount val="3"/>
                <c:pt idx="0">
                  <c:v>9950</c:v>
                </c:pt>
                <c:pt idx="1">
                  <c:v>8358</c:v>
                </c:pt>
                <c:pt idx="2">
                  <c:v>7021</c:v>
                </c:pt>
              </c:numCache>
            </c:numRef>
          </c:val>
          <c:smooth val="0"/>
          <c:extLst>
            <c:ext xmlns:c16="http://schemas.microsoft.com/office/drawing/2014/chart" uri="{C3380CC4-5D6E-409C-BE32-E72D297353CC}">
              <c16:uniqueId val="{00000004-17DA-442A-9B03-14C3C1742D44}"/>
            </c:ext>
          </c:extLst>
        </c:ser>
        <c:ser>
          <c:idx val="2"/>
          <c:order val="2"/>
          <c:tx>
            <c:strRef>
              <c:f>Sheet1!$D$1</c:f>
              <c:strCache>
                <c:ptCount val="1"/>
                <c:pt idx="0">
                  <c:v>Market Solution P</c:v>
                </c:pt>
              </c:strCache>
            </c:strRef>
          </c:tx>
          <c:spPr>
            <a:ln w="28575" cap="rnd">
              <a:solidFill>
                <a:srgbClr val="7030A0"/>
              </a:solidFill>
              <a:round/>
            </a:ln>
            <a:effectLst/>
          </c:spPr>
          <c:marker>
            <c:symbol val="circle"/>
            <c:size val="5"/>
            <c:spPr>
              <a:solidFill>
                <a:schemeClr val="accent6">
                  <a:lumMod val="40000"/>
                  <a:lumOff val="60000"/>
                </a:schemeClr>
              </a:solidFill>
              <a:ln w="9525">
                <a:solidFill>
                  <a:schemeClr val="accent6">
                    <a:lumMod val="60000"/>
                    <a:lumOff val="40000"/>
                  </a:schemeClr>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5-17DA-442A-9B03-14C3C1742D4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25℃</c:v>
                </c:pt>
                <c:pt idx="1">
                  <c:v>35℃</c:v>
                </c:pt>
                <c:pt idx="2">
                  <c:v>60℃</c:v>
                </c:pt>
              </c:strCache>
            </c:strRef>
          </c:cat>
          <c:val>
            <c:numRef>
              <c:f>Sheet1!$D$2:$D$4</c:f>
              <c:numCache>
                <c:formatCode>General</c:formatCode>
                <c:ptCount val="3"/>
                <c:pt idx="0">
                  <c:v>6500</c:v>
                </c:pt>
                <c:pt idx="1">
                  <c:v>3770</c:v>
                </c:pt>
                <c:pt idx="2">
                  <c:v>1244</c:v>
                </c:pt>
              </c:numCache>
            </c:numRef>
          </c:val>
          <c:smooth val="0"/>
          <c:extLst>
            <c:ext xmlns:c16="http://schemas.microsoft.com/office/drawing/2014/chart" uri="{C3380CC4-5D6E-409C-BE32-E72D297353CC}">
              <c16:uniqueId val="{00000006-17DA-442A-9B03-14C3C1742D44}"/>
            </c:ext>
          </c:extLst>
        </c:ser>
        <c:dLbls>
          <c:showLegendKey val="0"/>
          <c:showVal val="1"/>
          <c:showCatName val="0"/>
          <c:showSerName val="0"/>
          <c:showPercent val="0"/>
          <c:showBubbleSize val="0"/>
        </c:dLbls>
        <c:marker val="1"/>
        <c:smooth val="0"/>
        <c:axId val="241046016"/>
        <c:axId val="133951424"/>
      </c:lineChart>
      <c:catAx>
        <c:axId val="24104601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33951424"/>
        <c:crosses val="autoZero"/>
        <c:auto val="1"/>
        <c:lblAlgn val="ctr"/>
        <c:lblOffset val="100"/>
        <c:noMultiLvlLbl val="0"/>
      </c:catAx>
      <c:valAx>
        <c:axId val="133951424"/>
        <c:scaling>
          <c:orientation val="minMax"/>
        </c:scaling>
        <c:delete val="1"/>
        <c:axPos val="l"/>
        <c:numFmt formatCode="General" sourceLinked="1"/>
        <c:majorTickMark val="none"/>
        <c:minorTickMark val="none"/>
        <c:tickLblPos val="nextTo"/>
        <c:crossAx val="241046016"/>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6106685652109"/>
          <c:y val="0.18533678122226646"/>
          <c:w val="0.83171638031782702"/>
          <c:h val="0.71210212415800445"/>
        </c:manualLayout>
      </c:layout>
      <c:barChart>
        <c:barDir val="bar"/>
        <c:grouping val="clustered"/>
        <c:varyColors val="0"/>
        <c:ser>
          <c:idx val="0"/>
          <c:order val="0"/>
          <c:tx>
            <c:strRef>
              <c:f>Sheet1!$B$1</c:f>
              <c:strCache>
                <c:ptCount val="1"/>
                <c:pt idx="0">
                  <c:v>Intel UHD </c:v>
                </c:pt>
              </c:strCache>
            </c:strRef>
          </c:tx>
          <c:spPr>
            <a:solidFill>
              <a:schemeClr val="bg2">
                <a:lumMod val="50000"/>
              </a:schemeClr>
            </a:solidFill>
            <a:ln>
              <a:noFill/>
            </a:ln>
            <a:effectLst>
              <a:outerShdw blurRad="57150" dist="19050" dir="5400000" algn="ctr" rotWithShape="0">
                <a:srgbClr val="000000">
                  <a:alpha val="63000"/>
                </a:srgbClr>
              </a:outerShdw>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t>1100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956-4144-98BA-52415656653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Sheet1!$B$2</c:f>
              <c:numCache>
                <c:formatCode>General</c:formatCode>
                <c:ptCount val="1"/>
                <c:pt idx="0">
                  <c:v>1100</c:v>
                </c:pt>
              </c:numCache>
            </c:numRef>
          </c:val>
          <c:extLst>
            <c:ext xmlns:c16="http://schemas.microsoft.com/office/drawing/2014/chart" uri="{C3380CC4-5D6E-409C-BE32-E72D297353CC}">
              <c16:uniqueId val="{00000000-560C-49E8-9029-6C1CC5F50F75}"/>
            </c:ext>
          </c:extLst>
        </c:ser>
        <c:ser>
          <c:idx val="1"/>
          <c:order val="1"/>
          <c:tx>
            <c:strRef>
              <c:f>Sheet1!$C$1</c:f>
              <c:strCache>
                <c:ptCount val="1"/>
                <c:pt idx="0">
                  <c:v>Intel Iris Xe</c:v>
                </c:pt>
              </c:strCache>
            </c:strRef>
          </c:tx>
          <c:spPr>
            <a:solidFill>
              <a:srgbClr val="00529C"/>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altLang="en-US" dirty="0">
                        <a:solidFill>
                          <a:schemeClr val="tx1"/>
                        </a:solidFill>
                      </a:rPr>
                      <a:t>2769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8.7201449431108372E-2"/>
                      <c:h val="0.1216158664096051"/>
                    </c:manualLayout>
                  </c15:layout>
                  <c15:showDataLabelsRange val="0"/>
                </c:ext>
                <c:ext xmlns:c16="http://schemas.microsoft.com/office/drawing/2014/chart" uri="{C3380CC4-5D6E-409C-BE32-E72D297353CC}">
                  <c16:uniqueId val="{00000000-9C44-445E-85F4-7C032067FE6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6F98B"/>
                    </a:solidFill>
                    <a:highlight>
                      <a:srgbClr val="FFFF00"/>
                    </a:highligh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Sheet1!$C$2</c:f>
              <c:numCache>
                <c:formatCode>General</c:formatCode>
                <c:ptCount val="1"/>
                <c:pt idx="0">
                  <c:v>2769</c:v>
                </c:pt>
              </c:numCache>
            </c:numRef>
          </c:val>
          <c:extLst>
            <c:ext xmlns:c16="http://schemas.microsoft.com/office/drawing/2014/chart" uri="{C3380CC4-5D6E-409C-BE32-E72D297353CC}">
              <c16:uniqueId val="{00000001-560C-49E8-9029-6C1CC5F50F75}"/>
            </c:ext>
          </c:extLst>
        </c:ser>
        <c:ser>
          <c:idx val="2"/>
          <c:order val="2"/>
          <c:tx>
            <c:strRef>
              <c:f>Sheet1!$D$1</c:f>
              <c:strCache>
                <c:ptCount val="1"/>
              </c:strCache>
            </c:strRef>
          </c:tx>
          <c:spPr>
            <a:solidFill>
              <a:srgbClr val="93CA4E"/>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129-4D1C-A419-F86447A7E4F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Sheet1!$D$2</c:f>
              <c:numCache>
                <c:formatCode>General</c:formatCode>
                <c:ptCount val="1"/>
              </c:numCache>
            </c:numRef>
          </c:val>
          <c:extLst>
            <c:ext xmlns:c16="http://schemas.microsoft.com/office/drawing/2014/chart" uri="{C3380CC4-5D6E-409C-BE32-E72D297353CC}">
              <c16:uniqueId val="{00000003-560C-49E8-9029-6C1CC5F50F75}"/>
            </c:ext>
          </c:extLst>
        </c:ser>
        <c:dLbls>
          <c:showLegendKey val="0"/>
          <c:showVal val="1"/>
          <c:showCatName val="0"/>
          <c:showSerName val="0"/>
          <c:showPercent val="0"/>
          <c:showBubbleSize val="0"/>
        </c:dLbls>
        <c:gapWidth val="150"/>
        <c:overlap val="-25"/>
        <c:axId val="340305408"/>
        <c:axId val="345993152"/>
      </c:barChart>
      <c:catAx>
        <c:axId val="34030540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45993152"/>
        <c:crosses val="autoZero"/>
        <c:auto val="1"/>
        <c:lblAlgn val="ctr"/>
        <c:lblOffset val="100"/>
        <c:noMultiLvlLbl val="0"/>
      </c:catAx>
      <c:valAx>
        <c:axId val="345993152"/>
        <c:scaling>
          <c:orientation val="minMax"/>
        </c:scaling>
        <c:delete val="1"/>
        <c:axPos val="b"/>
        <c:numFmt formatCode="General" sourceLinked="1"/>
        <c:majorTickMark val="none"/>
        <c:minorTickMark val="none"/>
        <c:tickLblPos val="nextTo"/>
        <c:crossAx val="340305408"/>
        <c:crosses val="autoZero"/>
        <c:crossBetween val="between"/>
      </c:valAx>
      <c:spPr>
        <a:noFill/>
        <a:ln>
          <a:noFill/>
        </a:ln>
        <a:effectLst/>
      </c:spPr>
    </c:plotArea>
    <c:legend>
      <c:legendPos val="t"/>
      <c:legendEntry>
        <c:idx val="0"/>
        <c:delete val="1"/>
      </c:legendEntry>
      <c:layout>
        <c:manualLayout>
          <c:xMode val="edge"/>
          <c:yMode val="edge"/>
          <c:x val="0.12843014118184382"/>
          <c:y val="0.11335699931654272"/>
          <c:w val="0.74313954972260654"/>
          <c:h val="0.1367552100866052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08505453417438E-2"/>
          <c:y val="5.6565656565656569E-2"/>
          <c:w val="0.95078298909316517"/>
          <c:h val="0.91111111111111109"/>
        </c:manualLayout>
      </c:layout>
      <c:barChart>
        <c:barDir val="bar"/>
        <c:grouping val="clustered"/>
        <c:varyColors val="0"/>
        <c:ser>
          <c:idx val="0"/>
          <c:order val="0"/>
          <c:tx>
            <c:strRef>
              <c:f>Sheet1!$B$1</c:f>
              <c:strCache>
                <c:ptCount val="1"/>
                <c:pt idx="0">
                  <c:v>Battery life</c:v>
                </c:pt>
              </c:strCache>
            </c:strRef>
          </c:tx>
          <c:spPr>
            <a:solidFill>
              <a:schemeClr val="accent1"/>
            </a:solidFill>
            <a:ln>
              <a:noFill/>
            </a:ln>
            <a:effectLst/>
            <a:scene3d>
              <a:camera prst="orthographicFront"/>
              <a:lightRig rig="threePt" dir="t"/>
            </a:scene3d>
            <a:sp3d>
              <a:bevelT w="165100"/>
            </a:sp3d>
          </c:spPr>
          <c:invertIfNegative val="0"/>
          <c:dPt>
            <c:idx val="0"/>
            <c:invertIfNegative val="0"/>
            <c:bubble3D val="0"/>
            <c:spPr>
              <a:solidFill>
                <a:srgbClr val="7030A0"/>
              </a:solidFill>
              <a:ln>
                <a:noFill/>
              </a:ln>
              <a:effectLst/>
              <a:scene3d>
                <a:camera prst="orthographicFront"/>
                <a:lightRig rig="threePt" dir="t"/>
              </a:scene3d>
              <a:sp3d>
                <a:bevelT w="165100"/>
              </a:sp3d>
            </c:spPr>
            <c:extLst>
              <c:ext xmlns:c16="http://schemas.microsoft.com/office/drawing/2014/chart" uri="{C3380CC4-5D6E-409C-BE32-E72D297353CC}">
                <c16:uniqueId val="{00000001-A060-44AD-9233-1C983F514328}"/>
              </c:ext>
            </c:extLst>
          </c:dPt>
          <c:dPt>
            <c:idx val="1"/>
            <c:invertIfNegative val="0"/>
            <c:bubble3D val="0"/>
            <c:spPr>
              <a:solidFill>
                <a:schemeClr val="accent2"/>
              </a:solidFill>
              <a:ln>
                <a:noFill/>
              </a:ln>
              <a:effectLst/>
              <a:scene3d>
                <a:camera prst="orthographicFront"/>
                <a:lightRig rig="threePt" dir="t"/>
              </a:scene3d>
              <a:sp3d>
                <a:bevelT w="165100"/>
              </a:sp3d>
            </c:spPr>
            <c:extLst>
              <c:ext xmlns:c16="http://schemas.microsoft.com/office/drawing/2014/chart" uri="{C3380CC4-5D6E-409C-BE32-E72D297353CC}">
                <c16:uniqueId val="{00000003-A060-44AD-9233-1C983F514328}"/>
              </c:ext>
            </c:extLst>
          </c:dPt>
          <c:dLbls>
            <c:delete val="1"/>
          </c:dLbls>
          <c:cat>
            <c:strRef>
              <c:f>Sheet1!$A$2:$A$5</c:f>
              <c:strCache>
                <c:ptCount val="4"/>
                <c:pt idx="1">
                  <c:v>G-F110</c:v>
                </c:pt>
                <c:pt idx="2">
                  <c:v>Category 4</c:v>
                </c:pt>
                <c:pt idx="3">
                  <c:v>Durabook U11</c:v>
                </c:pt>
              </c:strCache>
            </c:strRef>
          </c:cat>
          <c:val>
            <c:numRef>
              <c:f>Sheet1!$B$2:$B$5</c:f>
              <c:numCache>
                <c:formatCode>General</c:formatCode>
                <c:ptCount val="4"/>
                <c:pt idx="1">
                  <c:v>9.5</c:v>
                </c:pt>
                <c:pt idx="2">
                  <c:v>13.5</c:v>
                </c:pt>
                <c:pt idx="3">
                  <c:v>19</c:v>
                </c:pt>
              </c:numCache>
            </c:numRef>
          </c:val>
          <c:extLst>
            <c:ext xmlns:c16="http://schemas.microsoft.com/office/drawing/2014/chart" uri="{C3380CC4-5D6E-409C-BE32-E72D297353CC}">
              <c16:uniqueId val="{00000004-A060-44AD-9233-1C983F514328}"/>
            </c:ext>
          </c:extLst>
        </c:ser>
        <c:dLbls>
          <c:showLegendKey val="0"/>
          <c:showVal val="1"/>
          <c:showCatName val="0"/>
          <c:showSerName val="0"/>
          <c:showPercent val="0"/>
          <c:showBubbleSize val="0"/>
        </c:dLbls>
        <c:gapWidth val="75"/>
        <c:axId val="152936448"/>
        <c:axId val="203160896"/>
      </c:barChart>
      <c:catAx>
        <c:axId val="152936448"/>
        <c:scaling>
          <c:orientation val="minMax"/>
        </c:scaling>
        <c:delete val="1"/>
        <c:axPos val="l"/>
        <c:numFmt formatCode="General" sourceLinked="1"/>
        <c:majorTickMark val="none"/>
        <c:minorTickMark val="none"/>
        <c:tickLblPos val="nextTo"/>
        <c:crossAx val="203160896"/>
        <c:crosses val="autoZero"/>
        <c:auto val="1"/>
        <c:lblAlgn val="ctr"/>
        <c:lblOffset val="100"/>
        <c:noMultiLvlLbl val="0"/>
      </c:catAx>
      <c:valAx>
        <c:axId val="203160896"/>
        <c:scaling>
          <c:orientation val="minMax"/>
        </c:scaling>
        <c:delete val="1"/>
        <c:axPos val="b"/>
        <c:numFmt formatCode="General" sourceLinked="1"/>
        <c:majorTickMark val="none"/>
        <c:minorTickMark val="none"/>
        <c:tickLblPos val="nextTo"/>
        <c:crossAx val="152936448"/>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A218C-8A37-4E41-A47E-03C4CAD400F6}" type="doc">
      <dgm:prSet loTypeId="urn:microsoft.com/office/officeart/2005/8/layout/matrix3" loCatId="matrix" qsTypeId="urn:microsoft.com/office/officeart/2005/8/quickstyle/simple5" qsCatId="simple" csTypeId="urn:microsoft.com/office/officeart/2005/8/colors/accent1_5" csCatId="accent1" phldr="1"/>
      <dgm:spPr/>
      <dgm:t>
        <a:bodyPr/>
        <a:lstStyle/>
        <a:p>
          <a:endParaRPr lang="zh-TW" altLang="en-US"/>
        </a:p>
      </dgm:t>
    </dgm:pt>
    <dgm:pt modelId="{39202F1B-D895-40B2-8523-752A59D18330}">
      <dgm:prSet phldrT="[文字]" custT="1"/>
      <dgm:spPr>
        <a:xfrm>
          <a:off x="2893695" y="57912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dgm:spPr>
      <dgm:t>
        <a:bodyPr/>
        <a:lstStyle/>
        <a:p>
          <a:r>
            <a:rPr lang="en-US" altLang="zh-TW" sz="2200" b="1" dirty="0">
              <a:solidFill>
                <a:schemeClr val="bg1"/>
              </a:solidFill>
              <a:latin typeface="Calibri" panose="020F0502020204030204"/>
              <a:ea typeface="新細明體"/>
              <a:cs typeface="+mn-cs"/>
            </a:rPr>
            <a:t>Revolutionary </a:t>
          </a:r>
          <a:r>
            <a:rPr lang="en-US" altLang="zh-TW" sz="2400" b="1" dirty="0">
              <a:solidFill>
                <a:schemeClr val="bg1"/>
              </a:solidFill>
              <a:latin typeface="Calibri" panose="020F0502020204030204"/>
              <a:ea typeface="新細明體"/>
              <a:cs typeface="+mn-cs"/>
            </a:rPr>
            <a:t>Computing Power</a:t>
          </a:r>
        </a:p>
        <a:p>
          <a:endParaRPr lang="en-US" altLang="zh-TW" sz="1800" b="1" dirty="0">
            <a:solidFill>
              <a:schemeClr val="bg1"/>
            </a:solidFill>
            <a:latin typeface="Calibri" panose="020F0502020204030204"/>
            <a:ea typeface="新細明體"/>
            <a:cs typeface="+mn-cs"/>
          </a:endParaRPr>
        </a:p>
      </dgm:t>
    </dgm:pt>
    <dgm:pt modelId="{14986207-6EF6-42FE-B753-0FA48445A60A}" type="parTrans" cxnId="{119F9B2F-5D4B-491D-8DA7-E04602F6C47F}">
      <dgm:prSet/>
      <dgm:spPr/>
      <dgm:t>
        <a:bodyPr/>
        <a:lstStyle/>
        <a:p>
          <a:endParaRPr lang="zh-TW" altLang="en-US"/>
        </a:p>
      </dgm:t>
    </dgm:pt>
    <dgm:pt modelId="{F50A160F-0A5D-4BBA-BB75-B145BDDB0099}" type="sibTrans" cxnId="{119F9B2F-5D4B-491D-8DA7-E04602F6C47F}">
      <dgm:prSet/>
      <dgm:spPr/>
      <dgm:t>
        <a:bodyPr/>
        <a:lstStyle/>
        <a:p>
          <a:endParaRPr lang="zh-TW" altLang="en-US"/>
        </a:p>
      </dgm:t>
    </dgm:pt>
    <dgm:pt modelId="{BE3A428C-0C4C-4FE1-ACF1-BE23849458CB}">
      <dgm:prSet phldrT="[文字]" custT="1"/>
      <dgm:spPr>
        <a:xfrm>
          <a:off x="2858603" y="3131737"/>
          <a:ext cx="2447622" cy="2392845"/>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b="1" dirty="0">
            <a:solidFill>
              <a:schemeClr val="bg1"/>
            </a:solidFill>
            <a:latin typeface="Calibri"/>
            <a:ea typeface="Microsoft YaHei"/>
            <a:cs typeface="+mn-cs"/>
          </a:endParaRPr>
        </a:p>
        <a:p>
          <a:pPr marL="0" marR="0" indent="0" defTabSz="914400" eaLnBrk="1" fontAlgn="auto" latinLnBrk="0" hangingPunct="1">
            <a:lnSpc>
              <a:spcPct val="100000"/>
            </a:lnSpc>
            <a:spcBef>
              <a:spcPts val="0"/>
            </a:spcBef>
            <a:spcAft>
              <a:spcPts val="0"/>
            </a:spcAft>
            <a:buClrTx/>
            <a:buSzTx/>
            <a:buFontTx/>
            <a:buNone/>
            <a:tabLst/>
            <a:defRPr/>
          </a:pPr>
          <a:endParaRPr lang="en-US" altLang="zh-TW" sz="2400" b="1" dirty="0">
            <a:solidFill>
              <a:schemeClr val="bg1"/>
            </a:solidFill>
            <a:latin typeface="Calibri"/>
            <a:ea typeface="Microsoft YaHei"/>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b="1" dirty="0">
              <a:solidFill>
                <a:schemeClr val="bg1"/>
              </a:solidFill>
              <a:latin typeface="Calibri"/>
              <a:ea typeface="Microsoft YaHei"/>
              <a:cs typeface="+mn-cs"/>
            </a:rPr>
            <a:t>Unrivalled Viewing Quality</a:t>
          </a:r>
        </a:p>
        <a:p>
          <a:pPr marL="0" marR="0" indent="0" defTabSz="914400" eaLnBrk="1" fontAlgn="auto" latinLnBrk="0" hangingPunct="1">
            <a:lnSpc>
              <a:spcPct val="100000"/>
            </a:lnSpc>
            <a:spcBef>
              <a:spcPts val="0"/>
            </a:spcBef>
            <a:spcAft>
              <a:spcPts val="0"/>
            </a:spcAft>
            <a:buClrTx/>
            <a:buSzTx/>
            <a:buFontTx/>
            <a:buNone/>
            <a:tabLst/>
            <a:defRPr/>
          </a:pPr>
          <a:endParaRPr lang="en-US" altLang="zh-TW" sz="2400" b="1" dirty="0">
            <a:solidFill>
              <a:schemeClr val="bg1"/>
            </a:solidFill>
            <a:latin typeface="Calibri"/>
            <a:ea typeface="Microsoft YaHei"/>
            <a:cs typeface="+mn-cs"/>
          </a:endParaRPr>
        </a:p>
      </dgm:t>
    </dgm:pt>
    <dgm:pt modelId="{B8660A6C-D324-47AA-9DDF-92842DAC30EC}" type="parTrans" cxnId="{B2509D4D-321F-4F85-B030-BD8708596082}">
      <dgm:prSet/>
      <dgm:spPr/>
      <dgm:t>
        <a:bodyPr/>
        <a:lstStyle/>
        <a:p>
          <a:endParaRPr lang="zh-TW" altLang="en-US"/>
        </a:p>
      </dgm:t>
    </dgm:pt>
    <dgm:pt modelId="{56637D91-5796-4CB3-8AF2-C6766EBB972C}" type="sibTrans" cxnId="{B2509D4D-321F-4F85-B030-BD8708596082}">
      <dgm:prSet/>
      <dgm:spPr/>
      <dgm:t>
        <a:bodyPr/>
        <a:lstStyle/>
        <a:p>
          <a:endParaRPr lang="zh-TW" altLang="en-US"/>
        </a:p>
      </dgm:t>
    </dgm:pt>
    <dgm:pt modelId="{58DAA9E7-5865-4613-9E29-889D64D43945}">
      <dgm:prSet phldrT="[文字]" custT="1"/>
      <dgm:spPr>
        <a:xfrm>
          <a:off x="5454015" y="313944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dgm:spPr>
      <dgm:t>
        <a:bodyPr/>
        <a:lstStyle/>
        <a:p>
          <a:endParaRPr lang="en-US" altLang="zh-TW" sz="1600" b="1" kern="1200" dirty="0">
            <a:solidFill>
              <a:schemeClr val="bg1"/>
            </a:solidFill>
            <a:latin typeface="Calibri" panose="020F0502020204030204"/>
            <a:ea typeface="新細明體"/>
            <a:cs typeface="+mn-cs"/>
          </a:endParaRPr>
        </a:p>
        <a:p>
          <a:r>
            <a:rPr lang="en-US" sz="2400" b="1" kern="1200" dirty="0">
              <a:solidFill>
                <a:prstClr val="white"/>
              </a:solidFill>
              <a:latin typeface="Calibri"/>
              <a:ea typeface="Microsoft YaHei"/>
              <a:cs typeface="+mn-cs"/>
            </a:rPr>
            <a:t>Utmost</a:t>
          </a:r>
          <a:br>
            <a:rPr lang="en-US" sz="2400" b="1" kern="1200" dirty="0">
              <a:solidFill>
                <a:prstClr val="white"/>
              </a:solidFill>
              <a:latin typeface="Calibri"/>
              <a:ea typeface="Microsoft YaHei"/>
              <a:cs typeface="+mn-cs"/>
            </a:rPr>
          </a:br>
          <a:r>
            <a:rPr lang="en-US" sz="2400" b="1" kern="1200" dirty="0">
              <a:solidFill>
                <a:prstClr val="white"/>
              </a:solidFill>
              <a:latin typeface="Calibri"/>
              <a:ea typeface="Microsoft YaHei"/>
              <a:cs typeface="+mn-cs"/>
            </a:rPr>
            <a:t>Versatility</a:t>
          </a:r>
          <a:endParaRPr lang="zh-TW" altLang="zh-TW" sz="2400" b="1" kern="1200" dirty="0">
            <a:solidFill>
              <a:prstClr val="white"/>
            </a:solidFill>
            <a:latin typeface="Calibri"/>
            <a:ea typeface="Microsoft YaHei"/>
            <a:cs typeface="+mn-cs"/>
          </a:endParaRPr>
        </a:p>
      </dgm:t>
    </dgm:pt>
    <dgm:pt modelId="{61500AC6-B228-45A6-A77F-0485D0F0EDF7}" type="parTrans" cxnId="{0FDB45FE-2015-4345-A364-E53DD8F312D0}">
      <dgm:prSet/>
      <dgm:spPr/>
      <dgm:t>
        <a:bodyPr/>
        <a:lstStyle/>
        <a:p>
          <a:endParaRPr lang="zh-TW" altLang="en-US"/>
        </a:p>
      </dgm:t>
    </dgm:pt>
    <dgm:pt modelId="{BDE81891-3078-4011-897A-8C915D651166}" type="sibTrans" cxnId="{0FDB45FE-2015-4345-A364-E53DD8F312D0}">
      <dgm:prSet/>
      <dgm:spPr/>
      <dgm:t>
        <a:bodyPr/>
        <a:lstStyle/>
        <a:p>
          <a:endParaRPr lang="zh-TW" altLang="en-US"/>
        </a:p>
      </dgm:t>
    </dgm:pt>
    <dgm:pt modelId="{65CE46D8-BEFE-40C7-AAEE-3EC48CC10D4A}">
      <dgm:prSet/>
      <dgm:spPr/>
      <dgm:t>
        <a:bodyPr/>
        <a:lstStyle/>
        <a:p>
          <a:endParaRPr lang="zh-TW" altLang="en-US" sz="2400" b="1" dirty="0">
            <a:solidFill>
              <a:schemeClr val="bg1"/>
            </a:solidFill>
          </a:endParaRPr>
        </a:p>
      </dgm:t>
    </dgm:pt>
    <dgm:pt modelId="{FD9B8451-059F-4B6E-A294-BF813C114A38}" type="parTrans" cxnId="{4D13497E-3050-4CEE-AF77-94FC2076063D}">
      <dgm:prSet/>
      <dgm:spPr/>
      <dgm:t>
        <a:bodyPr/>
        <a:lstStyle/>
        <a:p>
          <a:endParaRPr lang="zh-TW" altLang="en-US"/>
        </a:p>
      </dgm:t>
    </dgm:pt>
    <dgm:pt modelId="{1A9AE976-6219-451F-87FD-93CA6CF424B4}" type="sibTrans" cxnId="{4D13497E-3050-4CEE-AF77-94FC2076063D}">
      <dgm:prSet/>
      <dgm:spPr/>
      <dgm:t>
        <a:bodyPr/>
        <a:lstStyle/>
        <a:p>
          <a:endParaRPr lang="zh-TW" altLang="en-US"/>
        </a:p>
      </dgm:t>
    </dgm:pt>
    <dgm:pt modelId="{5B95A8EA-7339-4669-848C-46C52AB12867}">
      <dgm:prSet phldrT="[文字]" custT="1"/>
      <dgm:spPr>
        <a:xfrm>
          <a:off x="2893695" y="57912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dgm:spPr>
      <dgm:t>
        <a:bodyPr/>
        <a:lstStyle/>
        <a:p>
          <a:r>
            <a:rPr lang="en-US" altLang="zh-TW" sz="2400" b="1" dirty="0">
              <a:solidFill>
                <a:schemeClr val="bg1"/>
              </a:solidFill>
              <a:latin typeface="Calibri"/>
              <a:ea typeface="Microsoft YaHei"/>
              <a:cs typeface="+mn-cs"/>
            </a:rPr>
            <a:t>Rock-solid Design yet Fanless</a:t>
          </a:r>
          <a:br>
            <a:rPr lang="en-US" altLang="zh-TW" sz="2400" b="1" dirty="0">
              <a:solidFill>
                <a:schemeClr val="bg1"/>
              </a:solidFill>
              <a:latin typeface="Calibri"/>
              <a:ea typeface="Microsoft YaHei"/>
              <a:cs typeface="+mn-cs"/>
            </a:rPr>
          </a:br>
          <a:endParaRPr lang="en-US" altLang="zh-TW" sz="2400" b="1" dirty="0">
            <a:solidFill>
              <a:schemeClr val="bg1"/>
            </a:solidFill>
            <a:latin typeface="Calibri" panose="020F0502020204030204"/>
            <a:ea typeface="新細明體"/>
            <a:cs typeface="+mn-cs"/>
          </a:endParaRPr>
        </a:p>
      </dgm:t>
    </dgm:pt>
    <dgm:pt modelId="{4072B822-8E24-464A-A70C-99C91D0E9682}" type="parTrans" cxnId="{9F7CDC2A-C0F2-4BC1-B086-CA6B7E7243E0}">
      <dgm:prSet/>
      <dgm:spPr/>
      <dgm:t>
        <a:bodyPr/>
        <a:lstStyle/>
        <a:p>
          <a:endParaRPr lang="zh-TW" altLang="en-US"/>
        </a:p>
      </dgm:t>
    </dgm:pt>
    <dgm:pt modelId="{A94D5E69-FE1E-4183-AA19-FD5DD9FAA43A}" type="sibTrans" cxnId="{9F7CDC2A-C0F2-4BC1-B086-CA6B7E7243E0}">
      <dgm:prSet/>
      <dgm:spPr/>
      <dgm:t>
        <a:bodyPr/>
        <a:lstStyle/>
        <a:p>
          <a:endParaRPr lang="zh-TW" altLang="en-US"/>
        </a:p>
      </dgm:t>
    </dgm:pt>
    <dgm:pt modelId="{DA482BCC-0AB8-4245-B4B9-7CDD8E2A7C73}" type="pres">
      <dgm:prSet presAssocID="{0BDA218C-8A37-4E41-A47E-03C4CAD400F6}" presName="matrix" presStyleCnt="0">
        <dgm:presLayoutVars>
          <dgm:chMax val="1"/>
          <dgm:dir/>
          <dgm:resizeHandles val="exact"/>
        </dgm:presLayoutVars>
      </dgm:prSet>
      <dgm:spPr/>
    </dgm:pt>
    <dgm:pt modelId="{CF9B2BE2-0279-4F9E-9522-709B09782E56}" type="pres">
      <dgm:prSet presAssocID="{0BDA218C-8A37-4E41-A47E-03C4CAD400F6}" presName="diamond" presStyleLbl="bgShp" presStyleIdx="0" presStyleCnt="1" custLinFactNeighborX="-576"/>
      <dgm:spPr>
        <a:xfrm>
          <a:off x="2279462" y="0"/>
          <a:ext cx="6096000" cy="6096000"/>
        </a:xfrm>
        <a:prstGeom prst="diamond">
          <a:avLst/>
        </a:prstGeom>
      </dgm:spPr>
    </dgm:pt>
    <dgm:pt modelId="{4C80CC47-EFF5-4248-B714-4361B48F7DAD}" type="pres">
      <dgm:prSet presAssocID="{0BDA218C-8A37-4E41-A47E-03C4CAD400F6}" presName="quad1" presStyleLbl="node1" presStyleIdx="0" presStyleCnt="4">
        <dgm:presLayoutVars>
          <dgm:chMax val="0"/>
          <dgm:chPref val="0"/>
          <dgm:bulletEnabled val="1"/>
        </dgm:presLayoutVars>
      </dgm:prSet>
      <dgm:spPr>
        <a:prstGeom prst="roundRect">
          <a:avLst/>
        </a:prstGeom>
      </dgm:spPr>
    </dgm:pt>
    <dgm:pt modelId="{34F00642-B215-4131-B015-68ED47989F1B}" type="pres">
      <dgm:prSet presAssocID="{0BDA218C-8A37-4E41-A47E-03C4CAD400F6}" presName="quad2" presStyleLbl="node1" presStyleIdx="1" presStyleCnt="4">
        <dgm:presLayoutVars>
          <dgm:chMax val="0"/>
          <dgm:chPref val="0"/>
          <dgm:bulletEnabled val="1"/>
        </dgm:presLayoutVars>
      </dgm:prSet>
      <dgm:spPr>
        <a:prstGeom prst="roundRect">
          <a:avLst/>
        </a:prstGeom>
      </dgm:spPr>
    </dgm:pt>
    <dgm:pt modelId="{4B632C30-2D63-4E0C-9021-15D4DE05A56C}" type="pres">
      <dgm:prSet presAssocID="{0BDA218C-8A37-4E41-A47E-03C4CAD400F6}" presName="quad3" presStyleLbl="node1" presStyleIdx="2" presStyleCnt="4" custScaleX="102952" custScaleY="100648">
        <dgm:presLayoutVars>
          <dgm:chMax val="0"/>
          <dgm:chPref val="0"/>
          <dgm:bulletEnabled val="1"/>
        </dgm:presLayoutVars>
      </dgm:prSet>
      <dgm:spPr>
        <a:prstGeom prst="roundRect">
          <a:avLst/>
        </a:prstGeom>
      </dgm:spPr>
    </dgm:pt>
    <dgm:pt modelId="{3FD5356A-47CB-4175-B09E-3560DFA3E25C}" type="pres">
      <dgm:prSet presAssocID="{0BDA218C-8A37-4E41-A47E-03C4CAD400F6}" presName="quad4" presStyleLbl="node1" presStyleIdx="3" presStyleCnt="4">
        <dgm:presLayoutVars>
          <dgm:chMax val="0"/>
          <dgm:chPref val="0"/>
          <dgm:bulletEnabled val="1"/>
        </dgm:presLayoutVars>
      </dgm:prSet>
      <dgm:spPr>
        <a:prstGeom prst="roundRect">
          <a:avLst/>
        </a:prstGeom>
      </dgm:spPr>
    </dgm:pt>
  </dgm:ptLst>
  <dgm:cxnLst>
    <dgm:cxn modelId="{9F7CDC2A-C0F2-4BC1-B086-CA6B7E7243E0}" srcId="{0BDA218C-8A37-4E41-A47E-03C4CAD400F6}" destId="{5B95A8EA-7339-4669-848C-46C52AB12867}" srcOrd="1" destOrd="0" parTransId="{4072B822-8E24-464A-A70C-99C91D0E9682}" sibTransId="{A94D5E69-FE1E-4183-AA19-FD5DD9FAA43A}"/>
    <dgm:cxn modelId="{119F9B2F-5D4B-491D-8DA7-E04602F6C47F}" srcId="{0BDA218C-8A37-4E41-A47E-03C4CAD400F6}" destId="{39202F1B-D895-40B2-8523-752A59D18330}" srcOrd="0" destOrd="0" parTransId="{14986207-6EF6-42FE-B753-0FA48445A60A}" sibTransId="{F50A160F-0A5D-4BBA-BB75-B145BDDB0099}"/>
    <dgm:cxn modelId="{7401CD3B-5271-44B9-9E1D-FACD68F11521}" type="presOf" srcId="{39202F1B-D895-40B2-8523-752A59D18330}" destId="{4C80CC47-EFF5-4248-B714-4361B48F7DAD}" srcOrd="0" destOrd="0" presId="urn:microsoft.com/office/officeart/2005/8/layout/matrix3"/>
    <dgm:cxn modelId="{DEDA6F45-504B-465F-A163-8273C70A2330}" type="presOf" srcId="{BE3A428C-0C4C-4FE1-ACF1-BE23849458CB}" destId="{4B632C30-2D63-4E0C-9021-15D4DE05A56C}" srcOrd="0" destOrd="0" presId="urn:microsoft.com/office/officeart/2005/8/layout/matrix3"/>
    <dgm:cxn modelId="{B2509D4D-321F-4F85-B030-BD8708596082}" srcId="{0BDA218C-8A37-4E41-A47E-03C4CAD400F6}" destId="{BE3A428C-0C4C-4FE1-ACF1-BE23849458CB}" srcOrd="2" destOrd="0" parTransId="{B8660A6C-D324-47AA-9DDF-92842DAC30EC}" sibTransId="{56637D91-5796-4CB3-8AF2-C6766EBB972C}"/>
    <dgm:cxn modelId="{4D13497E-3050-4CEE-AF77-94FC2076063D}" srcId="{0BDA218C-8A37-4E41-A47E-03C4CAD400F6}" destId="{65CE46D8-BEFE-40C7-AAEE-3EC48CC10D4A}" srcOrd="4" destOrd="0" parTransId="{FD9B8451-059F-4B6E-A294-BF813C114A38}" sibTransId="{1A9AE976-6219-451F-87FD-93CA6CF424B4}"/>
    <dgm:cxn modelId="{2D617F81-B0D0-4443-AE64-E65551E0AA03}" type="presOf" srcId="{58DAA9E7-5865-4613-9E29-889D64D43945}" destId="{3FD5356A-47CB-4175-B09E-3560DFA3E25C}" srcOrd="0" destOrd="0" presId="urn:microsoft.com/office/officeart/2005/8/layout/matrix3"/>
    <dgm:cxn modelId="{29CADA9B-C566-434C-816F-57F1915D1BC2}" type="presOf" srcId="{5B95A8EA-7339-4669-848C-46C52AB12867}" destId="{34F00642-B215-4131-B015-68ED47989F1B}" srcOrd="0" destOrd="0" presId="urn:microsoft.com/office/officeart/2005/8/layout/matrix3"/>
    <dgm:cxn modelId="{B61D2DDE-D0D2-44C5-B3E1-F16B2CC6D306}" type="presOf" srcId="{0BDA218C-8A37-4E41-A47E-03C4CAD400F6}" destId="{DA482BCC-0AB8-4245-B4B9-7CDD8E2A7C73}" srcOrd="0" destOrd="0" presId="urn:microsoft.com/office/officeart/2005/8/layout/matrix3"/>
    <dgm:cxn modelId="{0FDB45FE-2015-4345-A364-E53DD8F312D0}" srcId="{0BDA218C-8A37-4E41-A47E-03C4CAD400F6}" destId="{58DAA9E7-5865-4613-9E29-889D64D43945}" srcOrd="3" destOrd="0" parTransId="{61500AC6-B228-45A6-A77F-0485D0F0EDF7}" sibTransId="{BDE81891-3078-4011-897A-8C915D651166}"/>
    <dgm:cxn modelId="{8208C1CA-5DB3-47D6-9C43-4B5128A7B5BF}" type="presParOf" srcId="{DA482BCC-0AB8-4245-B4B9-7CDD8E2A7C73}" destId="{CF9B2BE2-0279-4F9E-9522-709B09782E56}" srcOrd="0" destOrd="0" presId="urn:microsoft.com/office/officeart/2005/8/layout/matrix3"/>
    <dgm:cxn modelId="{8B2A2050-3CFB-4C2B-8DF9-83BD8D6774AE}" type="presParOf" srcId="{DA482BCC-0AB8-4245-B4B9-7CDD8E2A7C73}" destId="{4C80CC47-EFF5-4248-B714-4361B48F7DAD}" srcOrd="1" destOrd="0" presId="urn:microsoft.com/office/officeart/2005/8/layout/matrix3"/>
    <dgm:cxn modelId="{602A0F84-20C0-4F41-B9BF-9DD118D3A156}" type="presParOf" srcId="{DA482BCC-0AB8-4245-B4B9-7CDD8E2A7C73}" destId="{34F00642-B215-4131-B015-68ED47989F1B}" srcOrd="2" destOrd="0" presId="urn:microsoft.com/office/officeart/2005/8/layout/matrix3"/>
    <dgm:cxn modelId="{98A2E16C-D961-4841-B70A-15E4BB6DBC21}" type="presParOf" srcId="{DA482BCC-0AB8-4245-B4B9-7CDD8E2A7C73}" destId="{4B632C30-2D63-4E0C-9021-15D4DE05A56C}" srcOrd="3" destOrd="0" presId="urn:microsoft.com/office/officeart/2005/8/layout/matrix3"/>
    <dgm:cxn modelId="{BB572DF6-EEE3-43F8-BCA9-2FF4A1E6C81C}" type="presParOf" srcId="{DA482BCC-0AB8-4245-B4B9-7CDD8E2A7C73}" destId="{3FD5356A-47CB-4175-B09E-3560DFA3E25C}"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B2BE2-0279-4F9E-9522-709B09782E56}">
      <dsp:nvSpPr>
        <dsp:cNvPr id="0" name=""/>
        <dsp:cNvSpPr/>
      </dsp:nvSpPr>
      <dsp:spPr>
        <a:xfrm>
          <a:off x="2695863" y="0"/>
          <a:ext cx="5272681" cy="5272681"/>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0CC47-EFF5-4248-B714-4361B48F7DAD}">
      <dsp:nvSpPr>
        <dsp:cNvPr id="0" name=""/>
        <dsp:cNvSpPr/>
      </dsp:nvSpPr>
      <dsp:spPr>
        <a:xfrm>
          <a:off x="3227139" y="500904"/>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TW" sz="2200" b="1" kern="1200" dirty="0">
              <a:solidFill>
                <a:schemeClr val="bg1"/>
              </a:solidFill>
              <a:latin typeface="Calibri" panose="020F0502020204030204"/>
              <a:ea typeface="新細明體"/>
              <a:cs typeface="+mn-cs"/>
            </a:rPr>
            <a:t>Revolutionary </a:t>
          </a:r>
          <a:r>
            <a:rPr lang="en-US" altLang="zh-TW" sz="2400" b="1" kern="1200" dirty="0">
              <a:solidFill>
                <a:schemeClr val="bg1"/>
              </a:solidFill>
              <a:latin typeface="Calibri" panose="020F0502020204030204"/>
              <a:ea typeface="新細明體"/>
              <a:cs typeface="+mn-cs"/>
            </a:rPr>
            <a:t>Computing Power</a:t>
          </a:r>
        </a:p>
        <a:p>
          <a:pPr marL="0" lvl="0" indent="0" algn="ctr" defTabSz="977900">
            <a:lnSpc>
              <a:spcPct val="90000"/>
            </a:lnSpc>
            <a:spcBef>
              <a:spcPct val="0"/>
            </a:spcBef>
            <a:spcAft>
              <a:spcPct val="35000"/>
            </a:spcAft>
            <a:buNone/>
          </a:pPr>
          <a:endParaRPr lang="en-US" altLang="zh-TW" sz="1800" b="1" kern="1200" dirty="0">
            <a:solidFill>
              <a:schemeClr val="bg1"/>
            </a:solidFill>
            <a:latin typeface="Calibri" panose="020F0502020204030204"/>
            <a:ea typeface="新細明體"/>
            <a:cs typeface="+mn-cs"/>
          </a:endParaRPr>
        </a:p>
      </dsp:txBody>
      <dsp:txXfrm>
        <a:off x="3327521" y="601286"/>
        <a:ext cx="1855581" cy="1855581"/>
      </dsp:txXfrm>
    </dsp:sp>
    <dsp:sp modelId="{34F00642-B215-4131-B015-68ED47989F1B}">
      <dsp:nvSpPr>
        <dsp:cNvPr id="0" name=""/>
        <dsp:cNvSpPr/>
      </dsp:nvSpPr>
      <dsp:spPr>
        <a:xfrm>
          <a:off x="5441665" y="500904"/>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solidFill>
                <a:schemeClr val="bg1"/>
              </a:solidFill>
              <a:latin typeface="Calibri"/>
              <a:ea typeface="Microsoft YaHei"/>
              <a:cs typeface="+mn-cs"/>
            </a:rPr>
            <a:t>Rock-solid Design yet Fanless</a:t>
          </a:r>
          <a:br>
            <a:rPr lang="en-US" altLang="zh-TW" sz="2400" b="1" kern="1200" dirty="0">
              <a:solidFill>
                <a:schemeClr val="bg1"/>
              </a:solidFill>
              <a:latin typeface="Calibri"/>
              <a:ea typeface="Microsoft YaHei"/>
              <a:cs typeface="+mn-cs"/>
            </a:rPr>
          </a:br>
          <a:endParaRPr lang="en-US" altLang="zh-TW" sz="2400" b="1" kern="1200" dirty="0">
            <a:solidFill>
              <a:schemeClr val="bg1"/>
            </a:solidFill>
            <a:latin typeface="Calibri"/>
            <a:ea typeface="新細明體"/>
            <a:cs typeface="+mn-cs"/>
          </a:endParaRPr>
        </a:p>
      </dsp:txBody>
      <dsp:txXfrm>
        <a:off x="5542047" y="601286"/>
        <a:ext cx="1855581" cy="1855581"/>
      </dsp:txXfrm>
    </dsp:sp>
    <dsp:sp modelId="{4B632C30-2D63-4E0C-9021-15D4DE05A56C}">
      <dsp:nvSpPr>
        <dsp:cNvPr id="0" name=""/>
        <dsp:cNvSpPr/>
      </dsp:nvSpPr>
      <dsp:spPr>
        <a:xfrm>
          <a:off x="3196787" y="2708768"/>
          <a:ext cx="2117048" cy="206967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2400" b="1" kern="1200" dirty="0">
            <a:solidFill>
              <a:schemeClr val="bg1"/>
            </a:solidFill>
            <a:latin typeface="Calibri"/>
            <a:ea typeface="Microsoft YaHei"/>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2400" b="1" kern="1200" dirty="0">
            <a:solidFill>
              <a:schemeClr val="bg1"/>
            </a:solidFill>
            <a:latin typeface="Calibri"/>
            <a:ea typeface="Microsoft YaHei"/>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altLang="zh-TW" sz="2400" b="1" kern="1200" dirty="0">
              <a:solidFill>
                <a:schemeClr val="bg1"/>
              </a:solidFill>
              <a:latin typeface="Calibri"/>
              <a:ea typeface="Microsoft YaHei"/>
              <a:cs typeface="+mn-cs"/>
            </a:rPr>
            <a:t>Unrivalled Viewing Quality</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2400" b="1" kern="1200" dirty="0">
            <a:solidFill>
              <a:schemeClr val="bg1"/>
            </a:solidFill>
            <a:latin typeface="Calibri"/>
            <a:ea typeface="Microsoft YaHei"/>
            <a:cs typeface="+mn-cs"/>
          </a:endParaRPr>
        </a:p>
      </dsp:txBody>
      <dsp:txXfrm>
        <a:off x="3297820" y="2809801"/>
        <a:ext cx="1914982" cy="1867604"/>
      </dsp:txXfrm>
    </dsp:sp>
    <dsp:sp modelId="{3FD5356A-47CB-4175-B09E-3560DFA3E25C}">
      <dsp:nvSpPr>
        <dsp:cNvPr id="0" name=""/>
        <dsp:cNvSpPr/>
      </dsp:nvSpPr>
      <dsp:spPr>
        <a:xfrm>
          <a:off x="5441665" y="2715430"/>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altLang="zh-TW" sz="1600" b="1" kern="1200" dirty="0">
            <a:solidFill>
              <a:schemeClr val="bg1"/>
            </a:solidFill>
            <a:latin typeface="Calibri" panose="020F0502020204030204"/>
            <a:ea typeface="新細明體"/>
            <a:cs typeface="+mn-cs"/>
          </a:endParaRPr>
        </a:p>
        <a:p>
          <a:pPr marL="0" lvl="0" indent="0" algn="ctr" defTabSz="711200">
            <a:lnSpc>
              <a:spcPct val="90000"/>
            </a:lnSpc>
            <a:spcBef>
              <a:spcPct val="0"/>
            </a:spcBef>
            <a:spcAft>
              <a:spcPct val="35000"/>
            </a:spcAft>
            <a:buNone/>
          </a:pPr>
          <a:r>
            <a:rPr lang="en-US" sz="2400" b="1" kern="1200" dirty="0">
              <a:solidFill>
                <a:prstClr val="white"/>
              </a:solidFill>
              <a:latin typeface="Calibri"/>
              <a:ea typeface="Microsoft YaHei"/>
              <a:cs typeface="+mn-cs"/>
            </a:rPr>
            <a:t>Utmost</a:t>
          </a:r>
          <a:br>
            <a:rPr lang="en-US" sz="2400" b="1" kern="1200" dirty="0">
              <a:solidFill>
                <a:prstClr val="white"/>
              </a:solidFill>
              <a:latin typeface="Calibri"/>
              <a:ea typeface="Microsoft YaHei"/>
              <a:cs typeface="+mn-cs"/>
            </a:rPr>
          </a:br>
          <a:r>
            <a:rPr lang="en-US" sz="2400" b="1" kern="1200" dirty="0">
              <a:solidFill>
                <a:prstClr val="white"/>
              </a:solidFill>
              <a:latin typeface="Calibri"/>
              <a:ea typeface="Microsoft YaHei"/>
              <a:cs typeface="+mn-cs"/>
            </a:rPr>
            <a:t>Versatility</a:t>
          </a:r>
          <a:endParaRPr lang="zh-TW" altLang="zh-TW" sz="2400" b="1" kern="1200" dirty="0">
            <a:solidFill>
              <a:prstClr val="white"/>
            </a:solidFill>
            <a:latin typeface="Calibri"/>
            <a:ea typeface="Microsoft YaHei"/>
            <a:cs typeface="+mn-cs"/>
          </a:endParaRPr>
        </a:p>
      </dsp:txBody>
      <dsp:txXfrm>
        <a:off x="5542047" y="2815812"/>
        <a:ext cx="1855581" cy="185558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7F639665-CAD8-4267-8A2F-C22A000D49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2B576C5-96F8-4930-99DA-9E1D62091F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7F2239-27CB-4283-91E5-9A87E2586958}" type="datetimeFigureOut">
              <a:rPr lang="zh-TW" altLang="en-US" smtClean="0"/>
              <a:t>2024/3/13</a:t>
            </a:fld>
            <a:endParaRPr lang="zh-TW" altLang="en-US"/>
          </a:p>
        </p:txBody>
      </p:sp>
      <p:sp>
        <p:nvSpPr>
          <p:cNvPr id="4" name="頁尾版面配置區 3">
            <a:extLst>
              <a:ext uri="{FF2B5EF4-FFF2-40B4-BE49-F238E27FC236}">
                <a16:creationId xmlns:a16="http://schemas.microsoft.com/office/drawing/2014/main" id="{8D9CCB85-83A3-4671-B1A5-47DA710B88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98C2C82-BC14-42FB-B444-F3A1350090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CD055-8557-4A5E-9D62-76131FA4F9E6}" type="slidenum">
              <a:rPr lang="zh-TW" altLang="en-US" smtClean="0"/>
              <a:t>‹#›</a:t>
            </a:fld>
            <a:endParaRPr lang="zh-TW" altLang="en-US"/>
          </a:p>
        </p:txBody>
      </p:sp>
    </p:spTree>
    <p:extLst>
      <p:ext uri="{BB962C8B-B14F-4D97-AF65-F5344CB8AC3E}">
        <p14:creationId xmlns:p14="http://schemas.microsoft.com/office/powerpoint/2010/main" val="4911167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8:01:32.37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AA502C-C0DF-4768-962B-F0EE96BF2A85}" type="datetimeFigureOut">
              <a:rPr lang="zh-TW" altLang="en-US" smtClean="0"/>
              <a:t>2024/3/13</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5A11A0-334A-4578-B95E-5DFF9C73846E}" type="slidenum">
              <a:rPr lang="zh-TW" altLang="en-US" smtClean="0"/>
              <a:t>‹#›</a:t>
            </a:fld>
            <a:endParaRPr lang="zh-TW" altLang="en-US"/>
          </a:p>
        </p:txBody>
      </p:sp>
    </p:spTree>
    <p:extLst>
      <p:ext uri="{BB962C8B-B14F-4D97-AF65-F5344CB8AC3E}">
        <p14:creationId xmlns:p14="http://schemas.microsoft.com/office/powerpoint/2010/main" val="156742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t>20</a:t>
            </a:fld>
            <a:endParaRPr lang="en-US"/>
          </a:p>
        </p:txBody>
      </p:sp>
    </p:spTree>
    <p:extLst>
      <p:ext uri="{BB962C8B-B14F-4D97-AF65-F5344CB8AC3E}">
        <p14:creationId xmlns:p14="http://schemas.microsoft.com/office/powerpoint/2010/main" val="319619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8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C2FFE9-501A-4311-AADF-D0624ED685A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5453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A11A0-334A-4578-B95E-5DFF9C73846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29799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67699" cy="276999"/>
          </a:xfrm>
          <a:prstGeom prst="rect">
            <a:avLst/>
          </a:prstGeom>
        </p:spPr>
        <p:txBody>
          <a:bodyPr wrap="none">
            <a:spAutoFit/>
          </a:bodyPr>
          <a:lstStyle/>
          <a:p>
            <a:pPr defTabSz="914179"/>
            <a:r>
              <a:rPr lang="en-US" altLang="zh-TW" sz="1200" dirty="0">
                <a:solidFill>
                  <a:schemeClr val="bg1">
                    <a:lumMod val="65000"/>
                  </a:schemeClr>
                </a:solidFill>
              </a:rPr>
              <a:t>2023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85000"/>
                    <a:lumOff val="1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85000"/>
                    <a:lumOff val="1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25269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p:bg bwMode="ltGray">
      <p:bgPr>
        <a:solidFill>
          <a:schemeClr val="tx1"/>
        </a:solid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bg1">
                    <a:lumMod val="8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bg1">
                    <a:lumMod val="8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spTree>
    <p:extLst>
      <p:ext uri="{BB962C8B-B14F-4D97-AF65-F5344CB8AC3E}">
        <p14:creationId xmlns:p14="http://schemas.microsoft.com/office/powerpoint/2010/main" val="98519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bwMode="ltGray">
      <p:bgPr>
        <a:solidFill>
          <a:schemeClr val="tx1"/>
        </a:solidFill>
        <a:effectLst/>
      </p:bgPr>
    </p:bg>
    <p:spTree>
      <p:nvGrpSpPr>
        <p:cNvPr id="1" name=""/>
        <p:cNvGrpSpPr/>
        <p:nvPr/>
      </p:nvGrpSpPr>
      <p:grpSpPr>
        <a:xfrm>
          <a:off x="0" y="0"/>
          <a:ext cx="0" cy="0"/>
          <a:chOff x="0" y="0"/>
          <a:chExt cx="0" cy="0"/>
        </a:xfrm>
      </p:grpSpPr>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84288"/>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28" name="矩形 7">
            <a:extLst>
              <a:ext uri="{FF2B5EF4-FFF2-40B4-BE49-F238E27FC236}">
                <a16:creationId xmlns:a16="http://schemas.microsoft.com/office/drawing/2014/main" id="{7348808D-1B12-4C4B-AEEC-F2123BC67EEE}"/>
              </a:ext>
            </a:extLst>
          </p:cNvPr>
          <p:cNvSpPr/>
          <p:nvPr userDrawn="1"/>
        </p:nvSpPr>
        <p:spPr>
          <a:xfrm>
            <a:off x="10572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1</a:t>
            </a:r>
            <a:endParaRPr lang="zh-TW" altLang="en-US" sz="2800" b="1" dirty="0">
              <a:ln>
                <a:noFill/>
              </a:ln>
              <a:solidFill>
                <a:srgbClr val="005ABC"/>
              </a:solidFill>
            </a:endParaRPr>
          </a:p>
        </p:txBody>
      </p:sp>
      <p:sp>
        <p:nvSpPr>
          <p:cNvPr id="30" name="矩形 8">
            <a:extLst>
              <a:ext uri="{FF2B5EF4-FFF2-40B4-BE49-F238E27FC236}">
                <a16:creationId xmlns:a16="http://schemas.microsoft.com/office/drawing/2014/main" id="{821D85CF-8018-490C-A05B-F197DE8AF694}"/>
              </a:ext>
            </a:extLst>
          </p:cNvPr>
          <p:cNvSpPr/>
          <p:nvPr userDrawn="1"/>
        </p:nvSpPr>
        <p:spPr>
          <a:xfrm>
            <a:off x="10572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2</a:t>
            </a:r>
            <a:endParaRPr lang="zh-TW" altLang="en-US" sz="2800" b="1" dirty="0">
              <a:ln>
                <a:noFill/>
              </a:ln>
              <a:solidFill>
                <a:srgbClr val="005ABC"/>
              </a:solidFill>
            </a:endParaRPr>
          </a:p>
        </p:txBody>
      </p:sp>
      <p:sp>
        <p:nvSpPr>
          <p:cNvPr id="31" name="矩形 9">
            <a:extLst>
              <a:ext uri="{FF2B5EF4-FFF2-40B4-BE49-F238E27FC236}">
                <a16:creationId xmlns:a16="http://schemas.microsoft.com/office/drawing/2014/main" id="{C12C0331-224A-46A8-A956-2256557F66AF}"/>
              </a:ext>
            </a:extLst>
          </p:cNvPr>
          <p:cNvSpPr/>
          <p:nvPr userDrawn="1"/>
        </p:nvSpPr>
        <p:spPr>
          <a:xfrm>
            <a:off x="10572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3</a:t>
            </a:r>
            <a:endParaRPr lang="zh-TW" altLang="en-US" sz="2800" b="1" dirty="0">
              <a:ln>
                <a:noFill/>
              </a:ln>
              <a:solidFill>
                <a:srgbClr val="005ABC"/>
              </a:solidFill>
            </a:endParaRP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53666"/>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23044"/>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1" y="1084288"/>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5" name="矩形 19">
            <a:extLst>
              <a:ext uri="{FF2B5EF4-FFF2-40B4-BE49-F238E27FC236}">
                <a16:creationId xmlns:a16="http://schemas.microsoft.com/office/drawing/2014/main" id="{B5A40759-DA3B-489F-A9B1-36D79900AA8B}"/>
              </a:ext>
            </a:extLst>
          </p:cNvPr>
          <p:cNvSpPr/>
          <p:nvPr userDrawn="1"/>
        </p:nvSpPr>
        <p:spPr>
          <a:xfrm>
            <a:off x="62388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4</a:t>
            </a:r>
            <a:endParaRPr lang="zh-TW" altLang="en-US" sz="2800" b="1" dirty="0">
              <a:ln>
                <a:noFill/>
              </a:ln>
              <a:solidFill>
                <a:srgbClr val="005ABC"/>
              </a:solidFill>
            </a:endParaRPr>
          </a:p>
        </p:txBody>
      </p:sp>
      <p:sp>
        <p:nvSpPr>
          <p:cNvPr id="36" name="矩形 20">
            <a:extLst>
              <a:ext uri="{FF2B5EF4-FFF2-40B4-BE49-F238E27FC236}">
                <a16:creationId xmlns:a16="http://schemas.microsoft.com/office/drawing/2014/main" id="{C0D7C462-7595-45D6-8ADB-31B224D57D41}"/>
              </a:ext>
            </a:extLst>
          </p:cNvPr>
          <p:cNvSpPr/>
          <p:nvPr userDrawn="1"/>
        </p:nvSpPr>
        <p:spPr>
          <a:xfrm>
            <a:off x="62388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5</a:t>
            </a:r>
            <a:endParaRPr lang="zh-TW" altLang="en-US" sz="2800" b="1" dirty="0">
              <a:ln>
                <a:noFill/>
              </a:ln>
              <a:solidFill>
                <a:srgbClr val="005ABC"/>
              </a:solidFill>
            </a:endParaRPr>
          </a:p>
        </p:txBody>
      </p:sp>
      <p:sp>
        <p:nvSpPr>
          <p:cNvPr id="37" name="矩形 21">
            <a:extLst>
              <a:ext uri="{FF2B5EF4-FFF2-40B4-BE49-F238E27FC236}">
                <a16:creationId xmlns:a16="http://schemas.microsoft.com/office/drawing/2014/main" id="{CF4C8DAC-7E5B-49A3-B1FD-6947143D79E1}"/>
              </a:ext>
            </a:extLst>
          </p:cNvPr>
          <p:cNvSpPr/>
          <p:nvPr userDrawn="1"/>
        </p:nvSpPr>
        <p:spPr>
          <a:xfrm>
            <a:off x="62388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6</a:t>
            </a:r>
            <a:endParaRPr lang="zh-TW" altLang="en-US" sz="2800" b="1" dirty="0">
              <a:ln>
                <a:noFill/>
              </a:ln>
              <a:solidFill>
                <a:srgbClr val="005ABC"/>
              </a:solidFill>
            </a:endParaRP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1" y="2666366"/>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1" y="4223044"/>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19"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2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2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888517E9-C996-A18B-0A8E-8C3478F556F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8587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bwMode="ltGray">
      <p:bgPr>
        <a:solidFill>
          <a:schemeClr val="tx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87940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34C558A6-6B69-FD52-C09D-83D688E705A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1665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8"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3"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6F78D360-2819-1589-EFF8-1EF0B025EAA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73935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1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5ABC"/>
                </a:solidFill>
                <a:latin typeface="+mn-lt"/>
              </a:defRPr>
            </a:lvl1pPr>
            <a:lvl2pPr marL="457200" indent="0">
              <a:buNone/>
              <a:defRPr/>
            </a:lvl2pPr>
          </a:lstStyle>
          <a:p>
            <a:pPr lvl="0"/>
            <a:r>
              <a:rPr lang="zh-TW" altLang="en-US" dirty="0"/>
              <a:t>按一下以編輯母片文字樣式</a:t>
            </a:r>
          </a:p>
        </p:txBody>
      </p:sp>
      <p:sp>
        <p:nvSpPr>
          <p:cNvPr id="15"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5ABC"/>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7"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B5A36B10-C6A2-E0FE-1694-ADDFC5EF6F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83396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8"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533FDCF9-FE89-8C45-E388-1E313EB5071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68388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7"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C4A85301-F942-E278-0124-B2E3C026304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02892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age">
    <p:bg bwMode="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chemeClr val="tx1">
                  <a:alpha val="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393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age">
    <p:bg bwMode="ltGray">
      <p:bgPr>
        <a:solidFill>
          <a:schemeClr val="tx1"/>
        </a:solid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bg1">
                    <a:lumMod val="8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bg1">
                    <a:lumMod val="8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spTree>
    <p:extLst>
      <p:ext uri="{BB962C8B-B14F-4D97-AF65-F5344CB8AC3E}">
        <p14:creationId xmlns:p14="http://schemas.microsoft.com/office/powerpoint/2010/main" val="304423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0" indent="0">
              <a:buFontTx/>
              <a:buNone/>
              <a:defRPr sz="44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96988"/>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66366"/>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35744"/>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096988"/>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66366"/>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35744"/>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85333" y="5992585"/>
            <a:ext cx="1169640" cy="878639"/>
          </a:xfrm>
          <a:prstGeom prst="rect">
            <a:avLst/>
          </a:prstGeom>
        </p:spPr>
      </p:pic>
      <p:sp>
        <p:nvSpPr>
          <p:cNvPr id="23"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spTree>
    <p:extLst>
      <p:ext uri="{BB962C8B-B14F-4D97-AF65-F5344CB8AC3E}">
        <p14:creationId xmlns:p14="http://schemas.microsoft.com/office/powerpoint/2010/main" val="369976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bg bwMode="ltGray">
      <p:bgPr>
        <a:solidFill>
          <a:schemeClr val="tx1"/>
        </a:solidFill>
        <a:effectLst/>
      </p:bgPr>
    </p:bg>
    <p:spTree>
      <p:nvGrpSpPr>
        <p:cNvPr id="1" name=""/>
        <p:cNvGrpSpPr/>
        <p:nvPr/>
      </p:nvGrpSpPr>
      <p:grpSpPr>
        <a:xfrm>
          <a:off x="0" y="0"/>
          <a:ext cx="0" cy="0"/>
          <a:chOff x="0" y="0"/>
          <a:chExt cx="0" cy="0"/>
        </a:xfrm>
      </p:grpSpPr>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84288"/>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28" name="矩形 7">
            <a:extLst>
              <a:ext uri="{FF2B5EF4-FFF2-40B4-BE49-F238E27FC236}">
                <a16:creationId xmlns:a16="http://schemas.microsoft.com/office/drawing/2014/main" id="{7348808D-1B12-4C4B-AEEC-F2123BC67EEE}"/>
              </a:ext>
            </a:extLst>
          </p:cNvPr>
          <p:cNvSpPr/>
          <p:nvPr userDrawn="1"/>
        </p:nvSpPr>
        <p:spPr>
          <a:xfrm>
            <a:off x="10572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1</a:t>
            </a:r>
            <a:endParaRPr lang="zh-TW" altLang="en-US" sz="2800" b="1" dirty="0">
              <a:ln>
                <a:noFill/>
              </a:ln>
              <a:solidFill>
                <a:srgbClr val="005ABC"/>
              </a:solidFill>
            </a:endParaRPr>
          </a:p>
        </p:txBody>
      </p:sp>
      <p:sp>
        <p:nvSpPr>
          <p:cNvPr id="30" name="矩形 8">
            <a:extLst>
              <a:ext uri="{FF2B5EF4-FFF2-40B4-BE49-F238E27FC236}">
                <a16:creationId xmlns:a16="http://schemas.microsoft.com/office/drawing/2014/main" id="{821D85CF-8018-490C-A05B-F197DE8AF694}"/>
              </a:ext>
            </a:extLst>
          </p:cNvPr>
          <p:cNvSpPr/>
          <p:nvPr userDrawn="1"/>
        </p:nvSpPr>
        <p:spPr>
          <a:xfrm>
            <a:off x="10572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2</a:t>
            </a:r>
            <a:endParaRPr lang="zh-TW" altLang="en-US" sz="2800" b="1" dirty="0">
              <a:ln>
                <a:noFill/>
              </a:ln>
              <a:solidFill>
                <a:srgbClr val="005ABC"/>
              </a:solidFill>
            </a:endParaRPr>
          </a:p>
        </p:txBody>
      </p:sp>
      <p:sp>
        <p:nvSpPr>
          <p:cNvPr id="31" name="矩形 9">
            <a:extLst>
              <a:ext uri="{FF2B5EF4-FFF2-40B4-BE49-F238E27FC236}">
                <a16:creationId xmlns:a16="http://schemas.microsoft.com/office/drawing/2014/main" id="{C12C0331-224A-46A8-A956-2256557F66AF}"/>
              </a:ext>
            </a:extLst>
          </p:cNvPr>
          <p:cNvSpPr/>
          <p:nvPr userDrawn="1"/>
        </p:nvSpPr>
        <p:spPr>
          <a:xfrm>
            <a:off x="10572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3</a:t>
            </a:r>
            <a:endParaRPr lang="zh-TW" altLang="en-US" sz="2800" b="1" dirty="0">
              <a:ln>
                <a:noFill/>
              </a:ln>
              <a:solidFill>
                <a:srgbClr val="005ABC"/>
              </a:solidFill>
            </a:endParaRP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53666"/>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23044"/>
            <a:ext cx="4108450"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1" y="1084288"/>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5" name="矩形 19">
            <a:extLst>
              <a:ext uri="{FF2B5EF4-FFF2-40B4-BE49-F238E27FC236}">
                <a16:creationId xmlns:a16="http://schemas.microsoft.com/office/drawing/2014/main" id="{B5A40759-DA3B-489F-A9B1-36D79900AA8B}"/>
              </a:ext>
            </a:extLst>
          </p:cNvPr>
          <p:cNvSpPr/>
          <p:nvPr userDrawn="1"/>
        </p:nvSpPr>
        <p:spPr>
          <a:xfrm>
            <a:off x="62388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4</a:t>
            </a:r>
            <a:endParaRPr lang="zh-TW" altLang="en-US" sz="2800" b="1" dirty="0">
              <a:ln>
                <a:noFill/>
              </a:ln>
              <a:solidFill>
                <a:srgbClr val="005ABC"/>
              </a:solidFill>
            </a:endParaRPr>
          </a:p>
        </p:txBody>
      </p:sp>
      <p:sp>
        <p:nvSpPr>
          <p:cNvPr id="36" name="矩形 20">
            <a:extLst>
              <a:ext uri="{FF2B5EF4-FFF2-40B4-BE49-F238E27FC236}">
                <a16:creationId xmlns:a16="http://schemas.microsoft.com/office/drawing/2014/main" id="{C0D7C462-7595-45D6-8ADB-31B224D57D41}"/>
              </a:ext>
            </a:extLst>
          </p:cNvPr>
          <p:cNvSpPr/>
          <p:nvPr userDrawn="1"/>
        </p:nvSpPr>
        <p:spPr>
          <a:xfrm>
            <a:off x="62388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5</a:t>
            </a:r>
            <a:endParaRPr lang="zh-TW" altLang="en-US" sz="2800" b="1" dirty="0">
              <a:ln>
                <a:noFill/>
              </a:ln>
              <a:solidFill>
                <a:srgbClr val="005ABC"/>
              </a:solidFill>
            </a:endParaRPr>
          </a:p>
        </p:txBody>
      </p:sp>
      <p:sp>
        <p:nvSpPr>
          <p:cNvPr id="37" name="矩形 21">
            <a:extLst>
              <a:ext uri="{FF2B5EF4-FFF2-40B4-BE49-F238E27FC236}">
                <a16:creationId xmlns:a16="http://schemas.microsoft.com/office/drawing/2014/main" id="{CF4C8DAC-7E5B-49A3-B1FD-6947143D79E1}"/>
              </a:ext>
            </a:extLst>
          </p:cNvPr>
          <p:cNvSpPr/>
          <p:nvPr userDrawn="1"/>
        </p:nvSpPr>
        <p:spPr>
          <a:xfrm>
            <a:off x="62388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5ABC"/>
                </a:solidFill>
              </a:rPr>
              <a:t>6</a:t>
            </a:r>
            <a:endParaRPr lang="zh-TW" altLang="en-US" sz="2800" b="1" dirty="0">
              <a:ln>
                <a:noFill/>
              </a:ln>
              <a:solidFill>
                <a:srgbClr val="005ABC"/>
              </a:solidFill>
            </a:endParaRP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1" y="2666366"/>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1" y="4223044"/>
            <a:ext cx="4122964" cy="1295400"/>
          </a:xfrm>
          <a:prstGeom prst="rect">
            <a:avLst/>
          </a:prstGeom>
        </p:spPr>
        <p:txBody>
          <a:bodyPr anchor="ctr"/>
          <a:lstStyle>
            <a:lvl1pPr marL="0" indent="0">
              <a:buFontTx/>
              <a:buNone/>
              <a:defRPr sz="2400" b="1">
                <a:solidFill>
                  <a:schemeClr val="bg1"/>
                </a:solidFill>
                <a:latin typeface="+mn-lt"/>
              </a:defRPr>
            </a:lvl1pPr>
            <a:lvl2pPr marL="457200" indent="0">
              <a:buFontTx/>
              <a:buNone/>
              <a:defRPr sz="2000" b="1">
                <a:solidFill>
                  <a:schemeClr val="bg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19"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2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2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6DF14FB5-9224-4D3B-2EDE-1647D00FAEC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41094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bwMode="ltGray">
      <p:bgPr>
        <a:solidFill>
          <a:schemeClr val="tx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333118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EE3625BE-66FB-715C-9546-58D8852CF2D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698408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8"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3"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777AC07F-EACD-0922-FE1A-47DB6C9D6F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81280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1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5ABC"/>
                </a:solidFill>
                <a:latin typeface="+mn-lt"/>
              </a:defRPr>
            </a:lvl1pPr>
            <a:lvl2pPr marL="457200" indent="0">
              <a:buNone/>
              <a:defRPr/>
            </a:lvl2pPr>
          </a:lstStyle>
          <a:p>
            <a:pPr lvl="0"/>
            <a:r>
              <a:rPr lang="zh-TW" altLang="en-US" dirty="0"/>
              <a:t>按一下以編輯母片文字樣式</a:t>
            </a:r>
          </a:p>
        </p:txBody>
      </p:sp>
      <p:sp>
        <p:nvSpPr>
          <p:cNvPr id="15"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5ABC"/>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7"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81B85B9E-313C-698A-98AC-A0EE09E196D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705825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chemeClr val="bg1">
            <a:lumMod val="50000"/>
          </a:schemeClr>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5ABC"/>
                </a:solidFill>
              </a:defRPr>
            </a:lvl1pPr>
          </a:lstStyle>
          <a:p>
            <a:pPr marL="0" lvl="0" indent="0">
              <a:spcBef>
                <a:spcPct val="20000"/>
              </a:spcBef>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8"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706B88F3-93C7-A2FE-6FA4-01A4F696BA7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706892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7"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67B10788-C067-B912-7F6A-AB193B8C921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394442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age">
    <p:bg bwMode="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chemeClr val="tx1">
                  <a:alpha val="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91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prstClr val="white">
                    <a:lumMod val="75000"/>
                  </a:prstClr>
                </a:solidFill>
              </a:rPr>
              <a:t>2019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1961019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lstStyle>
            <a:lvl1pPr marL="0" indent="0">
              <a:buFontTx/>
              <a:buNone/>
              <a:defRPr sz="32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116192"/>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85570"/>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54948"/>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116192"/>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85570"/>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54948"/>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1</a:t>
            </a:r>
            <a:endParaRPr lang="zh-TW" altLang="en-US" sz="2800" b="1" dirty="0">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2</a:t>
            </a:r>
            <a:endParaRPr lang="zh-TW" altLang="en-US" sz="2800" b="1" dirty="0">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3</a:t>
            </a:r>
            <a:endParaRPr lang="zh-TW" altLang="en-US" sz="2800" b="1" dirty="0">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4</a:t>
            </a:r>
            <a:endParaRPr lang="zh-TW" altLang="en-US" sz="2800" b="1" dirty="0">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5</a:t>
            </a:r>
            <a:endParaRPr lang="zh-TW" altLang="en-US" sz="2800" b="1" dirty="0">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rgbClr val="00499D"/>
                </a:solidFill>
              </a:rPr>
              <a:t>6</a:t>
            </a:r>
            <a:endParaRPr lang="zh-TW" altLang="en-US" sz="2800" b="1" dirty="0">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12085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bwMode="gray">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178159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2110928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4140161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6"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624571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9"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588829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580765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2019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139939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681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67699" cy="276999"/>
          </a:xfrm>
          <a:prstGeom prst="rect">
            <a:avLst/>
          </a:prstGeom>
        </p:spPr>
        <p:txBody>
          <a:bodyPr wrap="none">
            <a:spAutoFit/>
          </a:bodyPr>
          <a:lstStyle/>
          <a:p>
            <a:pPr defTabSz="914179"/>
            <a:r>
              <a:rPr lang="en-US" altLang="zh-TW" sz="1200" dirty="0">
                <a:solidFill>
                  <a:schemeClr val="bg1">
                    <a:lumMod val="65000"/>
                  </a:schemeClr>
                </a:solidFill>
              </a:rPr>
              <a:t>2023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85000"/>
                    <a:lumOff val="1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85000"/>
                    <a:lumOff val="1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871333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0" indent="0">
              <a:buFontTx/>
              <a:buNone/>
              <a:defRPr sz="44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96988"/>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66366"/>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35744"/>
            <a:ext cx="4138042"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096988"/>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66366"/>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35744"/>
            <a:ext cx="4137479" cy="1295400"/>
          </a:xfrm>
          <a:prstGeom prst="rect">
            <a:avLst/>
          </a:prstGeom>
        </p:spPr>
        <p:txBody>
          <a:bodyPr anchor="ctr"/>
          <a:lstStyle>
            <a:lvl1pPr marL="0" indent="0">
              <a:buFontTx/>
              <a:buNone/>
              <a:defRPr sz="2400" b="1">
                <a:solidFill>
                  <a:schemeClr val="tx1"/>
                </a:solidFill>
                <a:latin typeface="+mn-lt"/>
              </a:defRPr>
            </a:lvl1pPr>
            <a:lvl2pPr marL="457200" indent="0">
              <a:buFontTx/>
              <a:buNone/>
              <a:defRPr sz="2000" b="1">
                <a:solidFill>
                  <a:schemeClr val="tx1"/>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8">
            <a:extLst>
              <a:ext uri="{FF2B5EF4-FFF2-40B4-BE49-F238E27FC236}">
                <a16:creationId xmlns:a16="http://schemas.microsoft.com/office/drawing/2014/main" id="{1A65ABA7-EF42-4D6B-BC44-7AB69024FE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3" name="圖形 26">
            <a:extLst>
              <a:ext uri="{FF2B5EF4-FFF2-40B4-BE49-F238E27FC236}">
                <a16:creationId xmlns:a16="http://schemas.microsoft.com/office/drawing/2014/main" id="{8ABBE797-E4DB-0F61-3E1A-EB2DFE7DF82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717694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bwMode="gray">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299612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6F28D925-4521-52AD-B2B4-9506BE057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701765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8">
            <a:extLst>
              <a:ext uri="{FF2B5EF4-FFF2-40B4-BE49-F238E27FC236}">
                <a16:creationId xmlns:a16="http://schemas.microsoft.com/office/drawing/2014/main" id="{61F7349D-4D10-AB1E-B292-44E72A6789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3" name="圖形 26">
            <a:extLst>
              <a:ext uri="{FF2B5EF4-FFF2-40B4-BE49-F238E27FC236}">
                <a16:creationId xmlns:a16="http://schemas.microsoft.com/office/drawing/2014/main" id="{B2CCC149-3D24-585A-4E4C-2C7208333B9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532648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571500" indent="-571500">
              <a:buFont typeface="Arial" panose="020B0604020202020204" pitchFamily="34" charset="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 Durabook - All right reserved.</a:t>
            </a:r>
          </a:p>
        </p:txBody>
      </p:sp>
      <p:pic>
        <p:nvPicPr>
          <p:cNvPr id="2" name="圖形 28">
            <a:extLst>
              <a:ext uri="{FF2B5EF4-FFF2-40B4-BE49-F238E27FC236}">
                <a16:creationId xmlns:a16="http://schemas.microsoft.com/office/drawing/2014/main" id="{E2B63AD5-F5D7-63AD-0441-CDDBB2A882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3" name="圖形 26">
            <a:extLst>
              <a:ext uri="{FF2B5EF4-FFF2-40B4-BE49-F238E27FC236}">
                <a16:creationId xmlns:a16="http://schemas.microsoft.com/office/drawing/2014/main" id="{7D6CA356-EC75-FB66-4588-1C890D093BA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81378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4" name="圖形 28">
            <a:extLst>
              <a:ext uri="{FF2B5EF4-FFF2-40B4-BE49-F238E27FC236}">
                <a16:creationId xmlns:a16="http://schemas.microsoft.com/office/drawing/2014/main" id="{6268FE3A-78EB-5C95-F657-21E78D9D3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5" name="圖形 26">
            <a:extLst>
              <a:ext uri="{FF2B5EF4-FFF2-40B4-BE49-F238E27FC236}">
                <a16:creationId xmlns:a16="http://schemas.microsoft.com/office/drawing/2014/main" id="{CD197354-39C0-7F13-CC65-9F411DE4313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985562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8">
            <a:extLst>
              <a:ext uri="{FF2B5EF4-FFF2-40B4-BE49-F238E27FC236}">
                <a16:creationId xmlns:a16="http://schemas.microsoft.com/office/drawing/2014/main" id="{D921AD3E-591E-E1A5-2BEF-463793F69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3" name="圖形 26">
            <a:extLst>
              <a:ext uri="{FF2B5EF4-FFF2-40B4-BE49-F238E27FC236}">
                <a16:creationId xmlns:a16="http://schemas.microsoft.com/office/drawing/2014/main" id="{B4733C50-17D8-1404-DD8B-6C39B8D803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4022317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8">
            <a:extLst>
              <a:ext uri="{FF2B5EF4-FFF2-40B4-BE49-F238E27FC236}">
                <a16:creationId xmlns:a16="http://schemas.microsoft.com/office/drawing/2014/main" id="{B41CB6A7-940B-0C17-713E-8FCD280BA0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3" name="圖形 26">
            <a:extLst>
              <a:ext uri="{FF2B5EF4-FFF2-40B4-BE49-F238E27FC236}">
                <a16:creationId xmlns:a16="http://schemas.microsoft.com/office/drawing/2014/main" id="{EF3ACF57-0F4C-E85E-DE4F-14D1A6D4378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705866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age">
    <p:bg bwMode="lt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93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571500" indent="-571500">
              <a:buFont typeface="Arial" panose="020B0604020202020204" pitchFamily="34" charset="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0F1CB935-C8DC-12C7-E10F-7BA5989B801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63919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2B4F2FC8-2DB6-0AD8-1763-7F469676B7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82293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8"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24910E5D-250B-9AF8-4DD3-A91F81FB9E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56910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sp>
        <p:nvSpPr>
          <p:cNvPr id="7" name="矩形 11">
            <a:extLst>
              <a:ext uri="{FF2B5EF4-FFF2-40B4-BE49-F238E27FC236}">
                <a16:creationId xmlns:a16="http://schemas.microsoft.com/office/drawing/2014/main" id="{42A15353-092D-4900-A160-EC80CED260F3}"/>
              </a:ext>
            </a:extLst>
          </p:cNvPr>
          <p:cNvSpPr/>
          <p:nvPr userDrawn="1"/>
        </p:nvSpPr>
        <p:spPr>
          <a:xfrm>
            <a:off x="9382125" y="6533429"/>
            <a:ext cx="2367699" cy="276999"/>
          </a:xfrm>
          <a:prstGeom prst="rect">
            <a:avLst/>
          </a:prstGeom>
        </p:spPr>
        <p:txBody>
          <a:bodyPr wrap="none">
            <a:spAutoFit/>
          </a:bodyPr>
          <a:lstStyle/>
          <a:p>
            <a:pPr defTabSz="914179"/>
            <a:r>
              <a:rPr lang="en-US" altLang="zh-TW" sz="1200" dirty="0">
                <a:solidFill>
                  <a:schemeClr val="bg1">
                    <a:lumMod val="85000"/>
                  </a:schemeClr>
                </a:solidFill>
              </a:rPr>
              <a:t>2023</a:t>
            </a:r>
            <a:r>
              <a:rPr lang="en-US" altLang="zh-TW" sz="1200" baseline="0" dirty="0">
                <a:solidFill>
                  <a:schemeClr val="bg1">
                    <a:lumMod val="85000"/>
                  </a:schemeClr>
                </a:solidFill>
              </a:rPr>
              <a:t> </a:t>
            </a:r>
            <a:r>
              <a:rPr lang="en-US" altLang="zh-TW" sz="1200" dirty="0">
                <a:solidFill>
                  <a:schemeClr val="bg1">
                    <a:lumMod val="85000"/>
                  </a:schemeClr>
                </a:solidFill>
              </a:rPr>
              <a:t>Durabook - All right reserved.</a:t>
            </a:r>
          </a:p>
        </p:txBody>
      </p:sp>
      <p:pic>
        <p:nvPicPr>
          <p:cNvPr id="2" name="圖形 26">
            <a:extLst>
              <a:ext uri="{FF2B5EF4-FFF2-40B4-BE49-F238E27FC236}">
                <a16:creationId xmlns:a16="http://schemas.microsoft.com/office/drawing/2014/main" id="{3FCD9A3E-27DD-5E33-CE5C-1AB8C9718EA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2850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age">
    <p:bg bwMode="lt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80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13141"/>
      </p:ext>
    </p:extLst>
  </p:cSld>
  <p:clrMap bg1="lt1" tx1="dk1" bg2="lt2" tx2="dk2" accent1="accent1" accent2="accent2" accent3="accent3" accent4="accent4" accent5="accent5" accent6="accent6" hlink="hlink" folHlink="folHlink"/>
  <p:sldLayoutIdLst>
    <p:sldLayoutId id="2147483696" r:id="rId1"/>
    <p:sldLayoutId id="2147483674" r:id="rId2"/>
    <p:sldLayoutId id="2147483677" r:id="rId3"/>
    <p:sldLayoutId id="2147483675" r:id="rId4"/>
    <p:sldLayoutId id="2147483676" r:id="rId5"/>
    <p:sldLayoutId id="2147483681" r:id="rId6"/>
    <p:sldLayoutId id="2147483679" r:id="rId7"/>
    <p:sldLayoutId id="2147483684" r:id="rId8"/>
    <p:sldLayoutId id="214748367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15300"/>
      </p:ext>
    </p:extLst>
  </p:cSld>
  <p:clrMap bg1="lt1" tx1="dk1" bg2="lt2" tx2="dk2" accent1="accent1" accent2="accent2" accent3="accent3" accent4="accent4" accent5="accent5" accent6="accent6" hlink="hlink" folHlink="folHlink"/>
  <p:sldLayoutIdLst>
    <p:sldLayoutId id="214748369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5610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444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6199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51.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microsoft.com/office/2007/relationships/hdphoto" Target="../media/hdphoto7.wdp"/><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9.wdp"/><Relationship Id="rId2" Type="http://schemas.openxmlformats.org/officeDocument/2006/relationships/chart" Target="../charts/chart4.xml"/><Relationship Id="rId1" Type="http://schemas.openxmlformats.org/officeDocument/2006/relationships/slideLayout" Target="../slideLayouts/slideLayout4.xml"/><Relationship Id="rId6" Type="http://schemas.openxmlformats.org/officeDocument/2006/relationships/image" Target="../media/image62.png"/><Relationship Id="rId5" Type="http://schemas.microsoft.com/office/2007/relationships/hdphoto" Target="../media/hdphoto8.wdp"/><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17.png"/><Relationship Id="rId2" Type="http://schemas.openxmlformats.org/officeDocument/2006/relationships/image" Target="../media/image73.png"/><Relationship Id="rId1" Type="http://schemas.openxmlformats.org/officeDocument/2006/relationships/slideLayout" Target="../slideLayouts/slideLayout40.xml"/><Relationship Id="rId6" Type="http://schemas.microsoft.com/office/2007/relationships/hdphoto" Target="../media/hdphoto13.wdp"/><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15.wdp"/><Relationship Id="rId18" Type="http://schemas.openxmlformats.org/officeDocument/2006/relationships/hyperlink" Target="http://www.google.com/url?sa=i&amp;rct=j&amp;q=&amp;esrc=s&amp;source=images&amp;cd=&amp;cad=rja&amp;uact=8&amp;ved=&amp;url=http://www.vectorico.com/usb-symbol/&amp;psig=AOvVaw0Z_R4F65eRaVhWtFcqbxaI&amp;ust=1557539349025296" TargetMode="External"/><Relationship Id="rId3" Type="http://schemas.openxmlformats.org/officeDocument/2006/relationships/image" Target="../media/image86.png"/><Relationship Id="rId21" Type="http://schemas.openxmlformats.org/officeDocument/2006/relationships/image" Target="../media/image101.png"/><Relationship Id="rId7" Type="http://schemas.openxmlformats.org/officeDocument/2006/relationships/image" Target="../media/image90.png"/><Relationship Id="rId12" Type="http://schemas.openxmlformats.org/officeDocument/2006/relationships/image" Target="../media/image94.png"/><Relationship Id="rId17" Type="http://schemas.openxmlformats.org/officeDocument/2006/relationships/image" Target="../media/image98.png"/><Relationship Id="rId2" Type="http://schemas.openxmlformats.org/officeDocument/2006/relationships/image" Target="../media/image85.png"/><Relationship Id="rId16" Type="http://schemas.openxmlformats.org/officeDocument/2006/relationships/image" Target="../media/image97.png"/><Relationship Id="rId20"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5" Type="http://schemas.openxmlformats.org/officeDocument/2006/relationships/image" Target="../media/image96.png"/><Relationship Id="rId10" Type="http://schemas.openxmlformats.org/officeDocument/2006/relationships/image" Target="../media/image92.png"/><Relationship Id="rId19" Type="http://schemas.openxmlformats.org/officeDocument/2006/relationships/image" Target="../media/image99.png"/><Relationship Id="rId4" Type="http://schemas.openxmlformats.org/officeDocument/2006/relationships/image" Target="../media/image87.png"/><Relationship Id="rId9" Type="http://schemas.microsoft.com/office/2007/relationships/hdphoto" Target="../media/hdphoto14.wdp"/><Relationship Id="rId1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32.xml"/><Relationship Id="rId7" Type="http://schemas.openxmlformats.org/officeDocument/2006/relationships/image" Target="../media/image109.jpeg"/><Relationship Id="rId12" Type="http://schemas.openxmlformats.org/officeDocument/2006/relationships/image" Target="../media/image112.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7.wdp"/><Relationship Id="rId11" Type="http://schemas.microsoft.com/office/2007/relationships/hdphoto" Target="../media/hdphoto19.wdp"/><Relationship Id="rId5" Type="http://schemas.openxmlformats.org/officeDocument/2006/relationships/image" Target="../media/image108.png"/><Relationship Id="rId10" Type="http://schemas.openxmlformats.org/officeDocument/2006/relationships/image" Target="../media/image111.png"/><Relationship Id="rId4" Type="http://schemas.openxmlformats.org/officeDocument/2006/relationships/notesSlide" Target="../notesSlides/notesSlide3.xml"/><Relationship Id="rId9" Type="http://schemas.microsoft.com/office/2007/relationships/hdphoto" Target="../media/hdphoto18.wdp"/></Relationships>
</file>

<file path=ppt/slides/_rels/slide2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3.png"/><Relationship Id="rId7" Type="http://schemas.microsoft.com/office/2007/relationships/hdphoto" Target="../media/hdphoto20.wdp"/><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jpeg"/><Relationship Id="rId4" Type="http://schemas.openxmlformats.org/officeDocument/2006/relationships/image" Target="../media/image114.jpeg"/><Relationship Id="rId9" Type="http://schemas.openxmlformats.org/officeDocument/2006/relationships/image" Target="../media/image118.jpeg"/></Relationships>
</file>

<file path=ppt/slides/_rels/slide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image" Target="../media/image3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hyperlink" Target="https://www.videocardbenchmark.net/compare/Intel-HD-520-vs-Intel-UHD-Graphics-620-vs-GeForce-GTX-1050/3255vs3805vs3596" TargetMode="External"/><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r>
              <a:rPr lang="en-US" dirty="0"/>
              <a:t>DURABOOK U11I</a:t>
            </a:r>
          </a:p>
          <a:p>
            <a:r>
              <a:rPr lang="en-US" dirty="0"/>
              <a:t>INTRODUCTION </a:t>
            </a:r>
          </a:p>
        </p:txBody>
      </p:sp>
      <p:sp>
        <p:nvSpPr>
          <p:cNvPr id="3" name="Text Placeholder 2"/>
          <p:cNvSpPr>
            <a:spLocks noGrp="1"/>
          </p:cNvSpPr>
          <p:nvPr>
            <p:ph type="body" sz="quarter" idx="11"/>
          </p:nvPr>
        </p:nvSpPr>
        <p:spPr/>
        <p:txBody>
          <a:bodyPr/>
          <a:lstStyle/>
          <a:p>
            <a:r>
              <a:rPr lang="en-US" sz="2400" dirty="0"/>
              <a:t>DURABOOK MARKETING DIVISION</a:t>
            </a:r>
          </a:p>
        </p:txBody>
      </p:sp>
    </p:spTree>
    <p:extLst>
      <p:ext uri="{BB962C8B-B14F-4D97-AF65-F5344CB8AC3E}">
        <p14:creationId xmlns:p14="http://schemas.microsoft.com/office/powerpoint/2010/main" val="22710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36225BC-5958-4B6D-8489-CB4B38A3FCDB}"/>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t>WI-FI 6E </a:t>
            </a:r>
            <a:r>
              <a:rPr lang="en-US" altLang="en-US" dirty="0">
                <a:solidFill>
                  <a:schemeClr val="tx1"/>
                </a:solidFill>
              </a:rPr>
              <a:t>NEXT GENETATION CONNECTIVITY</a:t>
            </a:r>
          </a:p>
        </p:txBody>
      </p:sp>
      <p:sp>
        <p:nvSpPr>
          <p:cNvPr id="7" name="Content Placeholder 6">
            <a:extLst>
              <a:ext uri="{FF2B5EF4-FFF2-40B4-BE49-F238E27FC236}">
                <a16:creationId xmlns:a16="http://schemas.microsoft.com/office/drawing/2014/main" id="{5944482E-E21E-41DD-8DAA-A7500C696F42}"/>
              </a:ext>
            </a:extLst>
          </p:cNvPr>
          <p:cNvSpPr txBox="1">
            <a:spLocks/>
          </p:cNvSpPr>
          <p:nvPr/>
        </p:nvSpPr>
        <p:spPr>
          <a:xfrm>
            <a:off x="998059" y="1040444"/>
            <a:ext cx="10639207" cy="18451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Clr>
                <a:srgbClr val="00499D"/>
              </a:buClr>
              <a:buNone/>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Wi-Fi 6 refers to the </a:t>
            </a:r>
            <a:r>
              <a:rPr lang="en-US" altLang="zh-TW" sz="2400" b="1" dirty="0">
                <a:solidFill>
                  <a:schemeClr val="accent1">
                    <a:lumMod val="75000"/>
                  </a:schemeClr>
                </a:solidFill>
                <a:ea typeface="Arial Unicode MS" panose="020B0604020202020204" pitchFamily="34" charset="-128"/>
                <a:cs typeface="Arial Unicode MS" panose="020B0604020202020204" pitchFamily="34" charset="-128"/>
              </a:rPr>
              <a:t>sixth-generation</a:t>
            </a:r>
            <a:r>
              <a:rPr lang="en-US" altLang="zh-TW" sz="2400" dirty="0">
                <a:solidFill>
                  <a:schemeClr val="accent1">
                    <a:lumMod val="75000"/>
                  </a:schemeClr>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wireless network technology. </a:t>
            </a:r>
          </a:p>
          <a:p>
            <a:pPr marL="0" indent="0">
              <a:lnSpc>
                <a:spcPct val="150000"/>
              </a:lnSpc>
              <a:buClr>
                <a:srgbClr val="00499D"/>
              </a:buClr>
              <a:buNone/>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The transmission rate of Wi-Fi 6 is </a:t>
            </a:r>
            <a:r>
              <a:rPr lang="en-US" altLang="zh-TW" sz="2400" b="1" dirty="0">
                <a:solidFill>
                  <a:srgbClr val="FF0000"/>
                </a:solidFill>
                <a:ea typeface="Arial Unicode MS" panose="020B0604020202020204" pitchFamily="34" charset="-128"/>
                <a:cs typeface="Arial Unicode MS" panose="020B0604020202020204" pitchFamily="34" charset="-128"/>
              </a:rPr>
              <a:t>872.7x</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 that of Wi-Fi 1. Except for rate, the Wi-Fi 6 rely on three technological innovations: </a:t>
            </a:r>
            <a:r>
              <a:rPr lang="en-US" altLang="zh-TW" sz="2400" b="1" dirty="0">
                <a:solidFill>
                  <a:schemeClr val="accent1">
                    <a:lumMod val="75000"/>
                  </a:schemeClr>
                </a:solidFill>
                <a:ea typeface="Arial Unicode MS" panose="020B0604020202020204" pitchFamily="34" charset="-128"/>
              </a:rPr>
              <a:t>faster, safer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and </a:t>
            </a:r>
            <a:r>
              <a:rPr lang="en-US" altLang="zh-TW" sz="2400" b="1" dirty="0">
                <a:solidFill>
                  <a:schemeClr val="accent1">
                    <a:lumMod val="75000"/>
                  </a:schemeClr>
                </a:solidFill>
                <a:ea typeface="Arial Unicode MS" panose="020B0604020202020204" pitchFamily="34" charset="-128"/>
              </a:rPr>
              <a:t>more power saving</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a:t>
            </a:r>
          </a:p>
        </p:txBody>
      </p:sp>
      <p:grpSp>
        <p:nvGrpSpPr>
          <p:cNvPr id="67" name="Group 66">
            <a:extLst>
              <a:ext uri="{FF2B5EF4-FFF2-40B4-BE49-F238E27FC236}">
                <a16:creationId xmlns:a16="http://schemas.microsoft.com/office/drawing/2014/main" id="{57F7EEEF-F368-98BD-4847-77C26F6C9DEE}"/>
              </a:ext>
            </a:extLst>
          </p:cNvPr>
          <p:cNvGrpSpPr/>
          <p:nvPr/>
        </p:nvGrpSpPr>
        <p:grpSpPr>
          <a:xfrm>
            <a:off x="2242882" y="3018636"/>
            <a:ext cx="7706236" cy="3256526"/>
            <a:chOff x="2425733" y="2885633"/>
            <a:chExt cx="7706236" cy="3256526"/>
          </a:xfrm>
        </p:grpSpPr>
        <p:sp>
          <p:nvSpPr>
            <p:cNvPr id="68" name="TextBox 37">
              <a:extLst>
                <a:ext uri="{FF2B5EF4-FFF2-40B4-BE49-F238E27FC236}">
                  <a16:creationId xmlns:a16="http://schemas.microsoft.com/office/drawing/2014/main" id="{3F850FA0-708C-D61F-AF64-58999A6AFE76}"/>
                </a:ext>
              </a:extLst>
            </p:cNvPr>
            <p:cNvSpPr txBox="1"/>
            <p:nvPr/>
          </p:nvSpPr>
          <p:spPr>
            <a:xfrm>
              <a:off x="2446604" y="2902963"/>
              <a:ext cx="4260727" cy="400110"/>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Wi-Fi 6E brings Wi-Fi</a:t>
              </a:r>
              <a:r>
                <a:rPr lang="en-US" altLang="zh-TW" sz="2000" dirty="0"/>
                <a:t>®  </a:t>
              </a:r>
              <a:r>
                <a:rPr lang="en-US" sz="2000" b="1" dirty="0">
                  <a:solidFill>
                    <a:schemeClr val="bg1"/>
                  </a:solidFill>
                  <a:latin typeface="Century Gothic" panose="020B0502020202020204" pitchFamily="34" charset="0"/>
                </a:rPr>
                <a:t>into 6 GHz</a:t>
              </a:r>
            </a:p>
          </p:txBody>
        </p:sp>
        <p:pic>
          <p:nvPicPr>
            <p:cNvPr id="69" name="圖片 53">
              <a:extLst>
                <a:ext uri="{FF2B5EF4-FFF2-40B4-BE49-F238E27FC236}">
                  <a16:creationId xmlns:a16="http://schemas.microsoft.com/office/drawing/2014/main" id="{E4678180-E8AD-E8B0-487D-600F5C68F9C1}"/>
                </a:ext>
              </a:extLst>
            </p:cNvPr>
            <p:cNvPicPr>
              <a:picLocks noChangeAspect="1"/>
            </p:cNvPicPr>
            <p:nvPr/>
          </p:nvPicPr>
          <p:blipFill rotWithShape="1">
            <a:blip r:embed="rId2" cstate="print">
              <a:clrChange>
                <a:clrFrom>
                  <a:srgbClr val="E2F0D9"/>
                </a:clrFrom>
                <a:clrTo>
                  <a:srgbClr val="E2F0D9">
                    <a:alpha val="0"/>
                  </a:srgbClr>
                </a:clrTo>
              </a:clrChange>
              <a:extLst>
                <a:ext uri="{28A0092B-C50C-407E-A947-70E740481C1C}">
                  <a14:useLocalDpi xmlns:a14="http://schemas.microsoft.com/office/drawing/2010/main"/>
                </a:ext>
              </a:extLst>
            </a:blip>
            <a:srcRect/>
            <a:stretch/>
          </p:blipFill>
          <p:spPr>
            <a:xfrm>
              <a:off x="2761794" y="4433718"/>
              <a:ext cx="4115733" cy="1677550"/>
            </a:xfrm>
            <a:prstGeom prst="rect">
              <a:avLst/>
            </a:prstGeom>
          </p:spPr>
        </p:pic>
        <p:pic>
          <p:nvPicPr>
            <p:cNvPr id="70" name="Picture 4" descr="What Is WiFi 6E? WiFi 6E vs. WiFi 6">
              <a:extLst>
                <a:ext uri="{FF2B5EF4-FFF2-40B4-BE49-F238E27FC236}">
                  <a16:creationId xmlns:a16="http://schemas.microsoft.com/office/drawing/2014/main" id="{004FDC85-520A-AE60-2DEF-94E730A72CC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180" r="3074" b="76043"/>
            <a:stretch/>
          </p:blipFill>
          <p:spPr bwMode="auto">
            <a:xfrm>
              <a:off x="2943265" y="3646641"/>
              <a:ext cx="3925179" cy="727684"/>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36">
              <a:extLst>
                <a:ext uri="{FF2B5EF4-FFF2-40B4-BE49-F238E27FC236}">
                  <a16:creationId xmlns:a16="http://schemas.microsoft.com/office/drawing/2014/main" id="{9C92368C-6A6F-F953-AE33-F0E773E05EAB}"/>
                </a:ext>
              </a:extLst>
            </p:cNvPr>
            <p:cNvSpPr/>
            <p:nvPr/>
          </p:nvSpPr>
          <p:spPr>
            <a:xfrm>
              <a:off x="2425733" y="2885633"/>
              <a:ext cx="7706236" cy="3256526"/>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2" name="Group 71">
              <a:extLst>
                <a:ext uri="{FF2B5EF4-FFF2-40B4-BE49-F238E27FC236}">
                  <a16:creationId xmlns:a16="http://schemas.microsoft.com/office/drawing/2014/main" id="{61EFE036-BAA7-8B8F-AEC3-C9C046A563D0}"/>
                </a:ext>
              </a:extLst>
            </p:cNvPr>
            <p:cNvGrpSpPr/>
            <p:nvPr/>
          </p:nvGrpSpPr>
          <p:grpSpPr>
            <a:xfrm>
              <a:off x="7238272" y="4645658"/>
              <a:ext cx="2660498" cy="1223190"/>
              <a:chOff x="5962206" y="4742431"/>
              <a:chExt cx="2419466" cy="1112373"/>
            </a:xfrm>
          </p:grpSpPr>
          <p:grpSp>
            <p:nvGrpSpPr>
              <p:cNvPr id="90" name="Group 89">
                <a:extLst>
                  <a:ext uri="{FF2B5EF4-FFF2-40B4-BE49-F238E27FC236}">
                    <a16:creationId xmlns:a16="http://schemas.microsoft.com/office/drawing/2014/main" id="{304DA9F7-CA64-0822-6DCA-32D88F41A7E5}"/>
                  </a:ext>
                </a:extLst>
              </p:cNvPr>
              <p:cNvGrpSpPr/>
              <p:nvPr/>
            </p:nvGrpSpPr>
            <p:grpSpPr>
              <a:xfrm>
                <a:off x="5962206" y="5551819"/>
                <a:ext cx="2159138" cy="302985"/>
                <a:chOff x="1209856" y="5459516"/>
                <a:chExt cx="3645611" cy="441599"/>
              </a:xfrm>
            </p:grpSpPr>
            <p:sp>
              <p:nvSpPr>
                <p:cNvPr id="97" name="文字方塊 56">
                  <a:extLst>
                    <a:ext uri="{FF2B5EF4-FFF2-40B4-BE49-F238E27FC236}">
                      <a16:creationId xmlns:a16="http://schemas.microsoft.com/office/drawing/2014/main" id="{6A39AFB1-9B63-3FCC-242E-8B890CC45842}"/>
                    </a:ext>
                  </a:extLst>
                </p:cNvPr>
                <p:cNvSpPr txBox="1"/>
                <p:nvPr/>
              </p:nvSpPr>
              <p:spPr>
                <a:xfrm>
                  <a:off x="1887645" y="5497390"/>
                  <a:ext cx="2967822" cy="403725"/>
                </a:xfrm>
                <a:prstGeom prst="rect">
                  <a:avLst/>
                </a:prstGeom>
                <a:noFill/>
              </p:spPr>
              <p:txBody>
                <a:bodyPr wrap="square">
                  <a:spAutoFit/>
                </a:bodyPr>
                <a:lstStyle/>
                <a:p>
                  <a:pPr lvl="0">
                    <a:defRPr/>
                  </a:pPr>
                  <a:r>
                    <a:rPr lang="en-US" altLang="zh-TW" sz="1200" dirty="0">
                      <a:solidFill>
                        <a:srgbClr val="7F7F7F"/>
                      </a:solidFill>
                    </a:rPr>
                    <a:t>Less interference</a:t>
                  </a:r>
                </a:p>
              </p:txBody>
            </p:sp>
            <p:pic>
              <p:nvPicPr>
                <p:cNvPr id="98" name="Picture 18" descr="小科普| WI-FI 6 到底是什么？ - 知乎">
                  <a:extLst>
                    <a:ext uri="{FF2B5EF4-FFF2-40B4-BE49-F238E27FC236}">
                      <a16:creationId xmlns:a16="http://schemas.microsoft.com/office/drawing/2014/main" id="{B3682FAA-F73A-87DE-D6A5-3B5F9A217AA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09856" y="5459516"/>
                  <a:ext cx="598661" cy="4094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693A6269-6EB1-DBB9-2559-51C4103B15B8}"/>
                  </a:ext>
                </a:extLst>
              </p:cNvPr>
              <p:cNvGrpSpPr/>
              <p:nvPr/>
            </p:nvGrpSpPr>
            <p:grpSpPr>
              <a:xfrm>
                <a:off x="5962206" y="5132321"/>
                <a:ext cx="1641617" cy="276999"/>
                <a:chOff x="1209856" y="4787927"/>
                <a:chExt cx="2771799" cy="403723"/>
              </a:xfrm>
            </p:grpSpPr>
            <p:sp>
              <p:nvSpPr>
                <p:cNvPr id="95" name="文字方塊 58">
                  <a:extLst>
                    <a:ext uri="{FF2B5EF4-FFF2-40B4-BE49-F238E27FC236}">
                      <a16:creationId xmlns:a16="http://schemas.microsoft.com/office/drawing/2014/main" id="{EB0A1C24-4862-AA80-D825-89986919B28B}"/>
                    </a:ext>
                  </a:extLst>
                </p:cNvPr>
                <p:cNvSpPr txBox="1"/>
                <p:nvPr/>
              </p:nvSpPr>
              <p:spPr>
                <a:xfrm>
                  <a:off x="1897251" y="4787927"/>
                  <a:ext cx="2084404" cy="403723"/>
                </a:xfrm>
                <a:prstGeom prst="rect">
                  <a:avLst/>
                </a:prstGeom>
                <a:noFill/>
              </p:spPr>
              <p:txBody>
                <a:bodyPr wrap="square">
                  <a:spAutoFit/>
                </a:bodyPr>
                <a:lstStyle/>
                <a:p>
                  <a:pPr lvl="0">
                    <a:defRPr/>
                  </a:pPr>
                  <a:r>
                    <a:rPr lang="en-US" altLang="zh-TW" sz="1200" dirty="0">
                      <a:solidFill>
                        <a:srgbClr val="7F7F7F"/>
                      </a:solidFill>
                    </a:rPr>
                    <a:t>Wider channels</a:t>
                  </a:r>
                </a:p>
              </p:txBody>
            </p:sp>
            <p:pic>
              <p:nvPicPr>
                <p:cNvPr id="96" name="Picture 20" descr="Wi-Fi 6: A faster Wi-Fi for a faster world Part of the series: Top 9 tech  trends for 2020">
                  <a:extLst>
                    <a:ext uri="{FF2B5EF4-FFF2-40B4-BE49-F238E27FC236}">
                      <a16:creationId xmlns:a16="http://schemas.microsoft.com/office/drawing/2014/main" id="{3BE33D50-D9D2-8B6A-8234-E72277FF551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09856" y="4867078"/>
                  <a:ext cx="598661" cy="249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BB5E8DE6-EA27-620A-95AB-A223F03F37F3}"/>
                  </a:ext>
                </a:extLst>
              </p:cNvPr>
              <p:cNvGrpSpPr/>
              <p:nvPr/>
            </p:nvGrpSpPr>
            <p:grpSpPr>
              <a:xfrm>
                <a:off x="5962206" y="4742431"/>
                <a:ext cx="2419466" cy="276999"/>
                <a:chOff x="1209856" y="4279838"/>
                <a:chExt cx="4085162" cy="403724"/>
              </a:xfrm>
            </p:grpSpPr>
            <p:sp>
              <p:nvSpPr>
                <p:cNvPr id="93" name="文字方塊 60">
                  <a:extLst>
                    <a:ext uri="{FF2B5EF4-FFF2-40B4-BE49-F238E27FC236}">
                      <a16:creationId xmlns:a16="http://schemas.microsoft.com/office/drawing/2014/main" id="{937BDE9C-022A-3B8B-0C5E-2B0C610130E6}"/>
                    </a:ext>
                  </a:extLst>
                </p:cNvPr>
                <p:cNvSpPr txBox="1"/>
                <p:nvPr/>
              </p:nvSpPr>
              <p:spPr>
                <a:xfrm>
                  <a:off x="1894793" y="4279838"/>
                  <a:ext cx="3400225" cy="4037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7F7F7F"/>
                      </a:solidFill>
                    </a:rPr>
                    <a:t>More, contiguous spectrum</a:t>
                  </a:r>
                  <a:endParaRPr lang="zh-TW" altLang="en-US" sz="1200" dirty="0">
                    <a:solidFill>
                      <a:srgbClr val="7F7F7F"/>
                    </a:solidFill>
                  </a:endParaRPr>
                </a:p>
              </p:txBody>
            </p:sp>
            <p:pic>
              <p:nvPicPr>
                <p:cNvPr id="94" name="Picture 22" descr="Sound wave icon for voice recognition in virtual assistant, speech sign. Abstract audio wave, voice command control, outline acoustic waveform. Vector element for voice mobile app interface">
                  <a:extLst>
                    <a:ext uri="{FF2B5EF4-FFF2-40B4-BE49-F238E27FC236}">
                      <a16:creationId xmlns:a16="http://schemas.microsoft.com/office/drawing/2014/main" id="{750E7B78-995D-D6F3-9AC1-964A1113D366}"/>
                    </a:ext>
                  </a:extLst>
                </p:cNvPr>
                <p:cNvPicPr>
                  <a:picLocks noChangeAspect="1" noChangeArrowheads="1"/>
                </p:cNvPicPr>
                <p:nvPr/>
              </p:nvPicPr>
              <p:blipFill rotWithShape="1">
                <a:blip r:embed="rId6" cstate="print">
                  <a:clrChange>
                    <a:clrFrom>
                      <a:srgbClr val="BDBDBD"/>
                    </a:clrFrom>
                    <a:clrTo>
                      <a:srgbClr val="BDBDBD">
                        <a:alpha val="0"/>
                      </a:srgbClr>
                    </a:clrTo>
                  </a:clrChange>
                  <a:extLst>
                    <a:ext uri="{28A0092B-C50C-407E-A947-70E740481C1C}">
                      <a14:useLocalDpi xmlns:a14="http://schemas.microsoft.com/office/drawing/2010/main"/>
                    </a:ext>
                  </a:extLst>
                </a:blip>
                <a:srcRect/>
                <a:stretch/>
              </p:blipFill>
              <p:spPr bwMode="auto">
                <a:xfrm>
                  <a:off x="1209856" y="4314541"/>
                  <a:ext cx="598661" cy="3296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Rectangle: Rounded Corners 72">
              <a:extLst>
                <a:ext uri="{FF2B5EF4-FFF2-40B4-BE49-F238E27FC236}">
                  <a16:creationId xmlns:a16="http://schemas.microsoft.com/office/drawing/2014/main" id="{C8C434AC-380B-00A3-210E-09299136B56F}"/>
                </a:ext>
              </a:extLst>
            </p:cNvPr>
            <p:cNvSpPr/>
            <p:nvPr/>
          </p:nvSpPr>
          <p:spPr>
            <a:xfrm>
              <a:off x="5069736" y="3617006"/>
              <a:ext cx="4788000" cy="264804"/>
            </a:xfrm>
            <a:prstGeom prst="roundRect">
              <a:avLst/>
            </a:prstGeom>
            <a:solidFill>
              <a:srgbClr val="C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TextBox 73">
              <a:extLst>
                <a:ext uri="{FF2B5EF4-FFF2-40B4-BE49-F238E27FC236}">
                  <a16:creationId xmlns:a16="http://schemas.microsoft.com/office/drawing/2014/main" id="{FFB46599-D9CD-A18C-1E02-39B18D6D07C5}"/>
                </a:ext>
              </a:extLst>
            </p:cNvPr>
            <p:cNvSpPr txBox="1"/>
            <p:nvPr/>
          </p:nvSpPr>
          <p:spPr>
            <a:xfrm>
              <a:off x="7136353" y="3597916"/>
              <a:ext cx="777702" cy="304594"/>
            </a:xfrm>
            <a:prstGeom prst="rect">
              <a:avLst/>
            </a:prstGeom>
            <a:noFill/>
          </p:spPr>
          <p:txBody>
            <a:bodyPr wrap="none" rtlCol="0">
              <a:spAutoFit/>
            </a:bodyPr>
            <a:lstStyle/>
            <a:p>
              <a:r>
                <a:rPr lang="en-US" altLang="zh-TW" sz="1200" b="1" dirty="0">
                  <a:solidFill>
                    <a:schemeClr val="bg1"/>
                  </a:solidFill>
                </a:rPr>
                <a:t>Wi-Fi 6E</a:t>
              </a:r>
              <a:endParaRPr lang="zh-TW" altLang="en-US" sz="1200" b="1" dirty="0">
                <a:solidFill>
                  <a:schemeClr val="bg1"/>
                </a:solidFill>
              </a:endParaRPr>
            </a:p>
          </p:txBody>
        </p:sp>
        <p:pic>
          <p:nvPicPr>
            <p:cNvPr id="75" name="Picture 2">
              <a:extLst>
                <a:ext uri="{FF2B5EF4-FFF2-40B4-BE49-F238E27FC236}">
                  <a16:creationId xmlns:a16="http://schemas.microsoft.com/office/drawing/2014/main" id="{22B70918-2837-3194-D4EE-30B385453E6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3489399">
              <a:off x="9366499" y="3464930"/>
              <a:ext cx="466199" cy="41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Rounded Corners 75">
              <a:extLst>
                <a:ext uri="{FF2B5EF4-FFF2-40B4-BE49-F238E27FC236}">
                  <a16:creationId xmlns:a16="http://schemas.microsoft.com/office/drawing/2014/main" id="{C9941C5A-FBBE-7F98-3DE9-D2539ABE08F6}"/>
                </a:ext>
              </a:extLst>
            </p:cNvPr>
            <p:cNvSpPr/>
            <p:nvPr/>
          </p:nvSpPr>
          <p:spPr>
            <a:xfrm>
              <a:off x="2853055" y="3972880"/>
              <a:ext cx="4115734" cy="574389"/>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77" name="Group 76">
              <a:extLst>
                <a:ext uri="{FF2B5EF4-FFF2-40B4-BE49-F238E27FC236}">
                  <a16:creationId xmlns:a16="http://schemas.microsoft.com/office/drawing/2014/main" id="{4CAFB00C-DF96-1308-3DC0-79A2657D9F14}"/>
                </a:ext>
              </a:extLst>
            </p:cNvPr>
            <p:cNvGrpSpPr/>
            <p:nvPr/>
          </p:nvGrpSpPr>
          <p:grpSpPr>
            <a:xfrm>
              <a:off x="5074604" y="4124221"/>
              <a:ext cx="1657636" cy="423048"/>
              <a:chOff x="5250612" y="4153648"/>
              <a:chExt cx="1507460" cy="384721"/>
            </a:xfrm>
          </p:grpSpPr>
          <p:sp>
            <p:nvSpPr>
              <p:cNvPr id="88" name="Rectangle: Rounded Corners 87">
                <a:extLst>
                  <a:ext uri="{FF2B5EF4-FFF2-40B4-BE49-F238E27FC236}">
                    <a16:creationId xmlns:a16="http://schemas.microsoft.com/office/drawing/2014/main" id="{BEE695C2-CC4B-ACD8-55B2-3027D79B3429}"/>
                  </a:ext>
                </a:extLst>
              </p:cNvPr>
              <p:cNvSpPr/>
              <p:nvPr/>
            </p:nvSpPr>
            <p:spPr>
              <a:xfrm>
                <a:off x="5250612" y="4197762"/>
                <a:ext cx="1507460" cy="288798"/>
              </a:xfrm>
              <a:prstGeom prst="roundRect">
                <a:avLst/>
              </a:prstGeom>
              <a:solidFill>
                <a:srgbClr val="C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9" name="TextBox 88">
                <a:extLst>
                  <a:ext uri="{FF2B5EF4-FFF2-40B4-BE49-F238E27FC236}">
                    <a16:creationId xmlns:a16="http://schemas.microsoft.com/office/drawing/2014/main" id="{A432F192-590E-9E48-5B3C-55379888EE41}"/>
                  </a:ext>
                </a:extLst>
              </p:cNvPr>
              <p:cNvSpPr txBox="1"/>
              <p:nvPr/>
            </p:nvSpPr>
            <p:spPr>
              <a:xfrm>
                <a:off x="5457870" y="4153648"/>
                <a:ext cx="1116010" cy="384721"/>
              </a:xfrm>
              <a:prstGeom prst="rect">
                <a:avLst/>
              </a:prstGeom>
              <a:noFill/>
            </p:spPr>
            <p:txBody>
              <a:bodyPr wrap="none" rtlCol="0">
                <a:spAutoFit/>
              </a:bodyPr>
              <a:lstStyle/>
              <a:p>
                <a:pPr algn="ctr"/>
                <a:r>
                  <a:rPr lang="en-US" altLang="zh-TW" sz="1100" b="1" dirty="0">
                    <a:solidFill>
                      <a:schemeClr val="bg1"/>
                    </a:solidFill>
                  </a:rPr>
                  <a:t>6 GHz</a:t>
                </a:r>
                <a:endParaRPr lang="en-US" altLang="zh-TW" sz="900" b="1" dirty="0">
                  <a:solidFill>
                    <a:schemeClr val="bg1"/>
                  </a:solidFill>
                </a:endParaRPr>
              </a:p>
              <a:p>
                <a:pPr algn="ctr"/>
                <a:r>
                  <a:rPr lang="en-US" altLang="zh-TW" sz="800" dirty="0">
                    <a:solidFill>
                      <a:schemeClr val="bg1"/>
                    </a:solidFill>
                  </a:rPr>
                  <a:t>(</a:t>
                </a:r>
                <a:r>
                  <a:rPr lang="en-US" altLang="zh-TW" sz="700" dirty="0">
                    <a:solidFill>
                      <a:schemeClr val="bg1"/>
                    </a:solidFill>
                  </a:rPr>
                  <a:t>2.4Ghz, 5Ghz supported)</a:t>
                </a:r>
                <a:endParaRPr lang="zh-TW" altLang="en-US" sz="800" dirty="0">
                  <a:solidFill>
                    <a:schemeClr val="bg1"/>
                  </a:solidFill>
                </a:endParaRPr>
              </a:p>
            </p:txBody>
          </p:sp>
        </p:grpSp>
        <p:grpSp>
          <p:nvGrpSpPr>
            <p:cNvPr id="78" name="Group 77">
              <a:extLst>
                <a:ext uri="{FF2B5EF4-FFF2-40B4-BE49-F238E27FC236}">
                  <a16:creationId xmlns:a16="http://schemas.microsoft.com/office/drawing/2014/main" id="{BEC0C172-BB4F-CC5A-3710-59651305C5F7}"/>
                </a:ext>
              </a:extLst>
            </p:cNvPr>
            <p:cNvGrpSpPr/>
            <p:nvPr/>
          </p:nvGrpSpPr>
          <p:grpSpPr>
            <a:xfrm>
              <a:off x="3089605" y="4172729"/>
              <a:ext cx="1657636" cy="317569"/>
              <a:chOff x="3391056" y="4197762"/>
              <a:chExt cx="1507460" cy="288798"/>
            </a:xfrm>
            <a:solidFill>
              <a:schemeClr val="bg1"/>
            </a:solidFill>
          </p:grpSpPr>
          <p:sp>
            <p:nvSpPr>
              <p:cNvPr id="86" name="Rectangle: Rounded Corners 85">
                <a:extLst>
                  <a:ext uri="{FF2B5EF4-FFF2-40B4-BE49-F238E27FC236}">
                    <a16:creationId xmlns:a16="http://schemas.microsoft.com/office/drawing/2014/main" id="{5C106749-A0F9-222B-1715-2BE7274730C9}"/>
                  </a:ext>
                </a:extLst>
              </p:cNvPr>
              <p:cNvSpPr/>
              <p:nvPr/>
            </p:nvSpPr>
            <p:spPr>
              <a:xfrm>
                <a:off x="3391056" y="4197762"/>
                <a:ext cx="1507460" cy="288798"/>
              </a:xfrm>
              <a:prstGeom prst="round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lumMod val="85000"/>
                      <a:lumOff val="15000"/>
                    </a:schemeClr>
                  </a:solidFill>
                </a:endParaRPr>
              </a:p>
            </p:txBody>
          </p:sp>
          <p:sp>
            <p:nvSpPr>
              <p:cNvPr id="87" name="TextBox 86">
                <a:extLst>
                  <a:ext uri="{FF2B5EF4-FFF2-40B4-BE49-F238E27FC236}">
                    <a16:creationId xmlns:a16="http://schemas.microsoft.com/office/drawing/2014/main" id="{FFA7F003-E49F-B59A-2136-D0EF9FB0D033}"/>
                  </a:ext>
                </a:extLst>
              </p:cNvPr>
              <p:cNvSpPr txBox="1"/>
              <p:nvPr/>
            </p:nvSpPr>
            <p:spPr>
              <a:xfrm>
                <a:off x="3545904" y="4215203"/>
                <a:ext cx="1197765" cy="261610"/>
              </a:xfrm>
              <a:prstGeom prst="rect">
                <a:avLst/>
              </a:prstGeom>
              <a:grpFill/>
              <a:ln>
                <a:noFill/>
              </a:ln>
            </p:spPr>
            <p:txBody>
              <a:bodyPr wrap="none" rtlCol="0">
                <a:spAutoFit/>
              </a:bodyPr>
              <a:lstStyle/>
              <a:p>
                <a:pPr algn="ctr"/>
                <a:r>
                  <a:rPr lang="en-US" altLang="zh-TW" sz="1100" b="1" dirty="0">
                    <a:solidFill>
                      <a:schemeClr val="tx1">
                        <a:lumMod val="85000"/>
                        <a:lumOff val="15000"/>
                      </a:schemeClr>
                    </a:solidFill>
                  </a:rPr>
                  <a:t>2.4Ghz</a:t>
                </a:r>
                <a:r>
                  <a:rPr lang="zh-TW" altLang="en-US" sz="1100" b="1" dirty="0">
                    <a:solidFill>
                      <a:schemeClr val="tx1">
                        <a:lumMod val="85000"/>
                        <a:lumOff val="15000"/>
                      </a:schemeClr>
                    </a:solidFill>
                  </a:rPr>
                  <a:t> </a:t>
                </a:r>
                <a:r>
                  <a:rPr lang="en-US" altLang="zh-TW" sz="1100" b="1" dirty="0">
                    <a:solidFill>
                      <a:schemeClr val="tx1">
                        <a:lumMod val="85000"/>
                        <a:lumOff val="15000"/>
                      </a:schemeClr>
                    </a:solidFill>
                  </a:rPr>
                  <a:t>and  5Ghz</a:t>
                </a:r>
                <a:endParaRPr lang="zh-TW" altLang="en-US" sz="900" dirty="0">
                  <a:solidFill>
                    <a:schemeClr val="tx1">
                      <a:lumMod val="85000"/>
                      <a:lumOff val="15000"/>
                    </a:schemeClr>
                  </a:solidFill>
                </a:endParaRPr>
              </a:p>
            </p:txBody>
          </p:sp>
        </p:grpSp>
        <p:sp>
          <p:nvSpPr>
            <p:cNvPr id="79" name="Rectangle: Rounded Corners 78">
              <a:extLst>
                <a:ext uri="{FF2B5EF4-FFF2-40B4-BE49-F238E27FC236}">
                  <a16:creationId xmlns:a16="http://schemas.microsoft.com/office/drawing/2014/main" id="{6A9DB8DD-26A6-A385-1439-78E8D7B7EF50}"/>
                </a:ext>
              </a:extLst>
            </p:cNvPr>
            <p:cNvSpPr/>
            <p:nvPr/>
          </p:nvSpPr>
          <p:spPr>
            <a:xfrm>
              <a:off x="3624783" y="3619947"/>
              <a:ext cx="777702" cy="260532"/>
            </a:xfrm>
            <a:prstGeom prst="round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TextBox 79">
              <a:extLst>
                <a:ext uri="{FF2B5EF4-FFF2-40B4-BE49-F238E27FC236}">
                  <a16:creationId xmlns:a16="http://schemas.microsoft.com/office/drawing/2014/main" id="{3BF695DD-7AE7-D8EF-29F1-811427CC1BFD}"/>
                </a:ext>
              </a:extLst>
            </p:cNvPr>
            <p:cNvSpPr txBox="1"/>
            <p:nvPr/>
          </p:nvSpPr>
          <p:spPr>
            <a:xfrm>
              <a:off x="3705631" y="3610909"/>
              <a:ext cx="661726" cy="276999"/>
            </a:xfrm>
            <a:prstGeom prst="rect">
              <a:avLst/>
            </a:prstGeom>
            <a:noFill/>
          </p:spPr>
          <p:txBody>
            <a:bodyPr wrap="square" rtlCol="0">
              <a:spAutoFit/>
            </a:bodyPr>
            <a:lstStyle/>
            <a:p>
              <a:r>
                <a:rPr lang="en-US" altLang="zh-TW" sz="1200" b="1" dirty="0">
                  <a:solidFill>
                    <a:schemeClr val="tx1">
                      <a:lumMod val="75000"/>
                      <a:lumOff val="25000"/>
                    </a:schemeClr>
                  </a:solidFill>
                </a:rPr>
                <a:t>Wi-Fi 6</a:t>
              </a:r>
              <a:endParaRPr lang="zh-TW" altLang="en-US" sz="1200" b="1" dirty="0">
                <a:solidFill>
                  <a:schemeClr val="tx1">
                    <a:lumMod val="75000"/>
                    <a:lumOff val="25000"/>
                  </a:schemeClr>
                </a:solidFill>
              </a:endParaRPr>
            </a:p>
          </p:txBody>
        </p:sp>
        <p:sp>
          <p:nvSpPr>
            <p:cNvPr id="81" name="TextBox 80">
              <a:extLst>
                <a:ext uri="{FF2B5EF4-FFF2-40B4-BE49-F238E27FC236}">
                  <a16:creationId xmlns:a16="http://schemas.microsoft.com/office/drawing/2014/main" id="{2FDD490D-D8C4-A398-FF42-69208CD849C6}"/>
                </a:ext>
              </a:extLst>
            </p:cNvPr>
            <p:cNvSpPr txBox="1"/>
            <p:nvPr/>
          </p:nvSpPr>
          <p:spPr>
            <a:xfrm>
              <a:off x="4463424" y="3935823"/>
              <a:ext cx="894997" cy="276999"/>
            </a:xfrm>
            <a:prstGeom prst="rect">
              <a:avLst/>
            </a:prstGeom>
            <a:noFill/>
          </p:spPr>
          <p:txBody>
            <a:bodyPr wrap="square" rtlCol="0">
              <a:spAutoFit/>
            </a:bodyPr>
            <a:lstStyle/>
            <a:p>
              <a:pPr algn="ctr"/>
              <a:r>
                <a:rPr lang="en-US" altLang="zh-TW" sz="1200" b="1" dirty="0">
                  <a:solidFill>
                    <a:schemeClr val="tx1">
                      <a:lumMod val="75000"/>
                      <a:lumOff val="25000"/>
                    </a:schemeClr>
                  </a:solidFill>
                </a:rPr>
                <a:t>Frequency</a:t>
              </a:r>
              <a:endParaRPr lang="zh-TW" altLang="en-US" sz="1200" b="1" dirty="0">
                <a:solidFill>
                  <a:schemeClr val="tx1">
                    <a:lumMod val="75000"/>
                    <a:lumOff val="25000"/>
                  </a:schemeClr>
                </a:solidFill>
              </a:endParaRPr>
            </a:p>
          </p:txBody>
        </p:sp>
        <p:grpSp>
          <p:nvGrpSpPr>
            <p:cNvPr id="82" name="Group 81">
              <a:extLst>
                <a:ext uri="{FF2B5EF4-FFF2-40B4-BE49-F238E27FC236}">
                  <a16:creationId xmlns:a16="http://schemas.microsoft.com/office/drawing/2014/main" id="{5027770C-B7DA-C82A-13E2-8A7CD6DDD868}"/>
                </a:ext>
              </a:extLst>
            </p:cNvPr>
            <p:cNvGrpSpPr/>
            <p:nvPr/>
          </p:nvGrpSpPr>
          <p:grpSpPr>
            <a:xfrm>
              <a:off x="7094186" y="3972880"/>
              <a:ext cx="2771047" cy="574389"/>
              <a:chOff x="7091090" y="3972880"/>
              <a:chExt cx="2771047" cy="574389"/>
            </a:xfrm>
          </p:grpSpPr>
          <p:sp>
            <p:nvSpPr>
              <p:cNvPr id="83" name="Rectangle: Rounded Corners 82">
                <a:extLst>
                  <a:ext uri="{FF2B5EF4-FFF2-40B4-BE49-F238E27FC236}">
                    <a16:creationId xmlns:a16="http://schemas.microsoft.com/office/drawing/2014/main" id="{106CB312-E1CF-208F-4A05-65BAF2368FEC}"/>
                  </a:ext>
                </a:extLst>
              </p:cNvPr>
              <p:cNvSpPr/>
              <p:nvPr/>
            </p:nvSpPr>
            <p:spPr>
              <a:xfrm>
                <a:off x="7091090" y="3972880"/>
                <a:ext cx="2771047" cy="574389"/>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4" name="Rectangle: Rounded Corners 83">
                <a:extLst>
                  <a:ext uri="{FF2B5EF4-FFF2-40B4-BE49-F238E27FC236}">
                    <a16:creationId xmlns:a16="http://schemas.microsoft.com/office/drawing/2014/main" id="{EE6A5085-DFAC-712C-3321-9F23A4D64DDB}"/>
                  </a:ext>
                </a:extLst>
              </p:cNvPr>
              <p:cNvSpPr/>
              <p:nvPr/>
            </p:nvSpPr>
            <p:spPr>
              <a:xfrm>
                <a:off x="7190056" y="4172729"/>
                <a:ext cx="2573115" cy="316691"/>
              </a:xfrm>
              <a:prstGeom prst="roundRect">
                <a:avLst/>
              </a:prstGeom>
              <a:solidFill>
                <a:srgbClr val="C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5" name="TextBox 84">
                <a:extLst>
                  <a:ext uri="{FF2B5EF4-FFF2-40B4-BE49-F238E27FC236}">
                    <a16:creationId xmlns:a16="http://schemas.microsoft.com/office/drawing/2014/main" id="{1DDE4DB1-031B-D1BF-F465-8CD19CCF96D5}"/>
                  </a:ext>
                </a:extLst>
              </p:cNvPr>
              <p:cNvSpPr txBox="1"/>
              <p:nvPr/>
            </p:nvSpPr>
            <p:spPr>
              <a:xfrm>
                <a:off x="8097457" y="4196280"/>
                <a:ext cx="758312" cy="287672"/>
              </a:xfrm>
              <a:prstGeom prst="rect">
                <a:avLst/>
              </a:prstGeom>
              <a:noFill/>
            </p:spPr>
            <p:txBody>
              <a:bodyPr wrap="none" rtlCol="0">
                <a:spAutoFit/>
              </a:bodyPr>
              <a:lstStyle/>
              <a:p>
                <a:r>
                  <a:rPr lang="en-US" altLang="zh-TW" sz="1100" b="1" dirty="0">
                    <a:solidFill>
                      <a:schemeClr val="bg1"/>
                    </a:solidFill>
                  </a:rPr>
                  <a:t>Features</a:t>
                </a:r>
                <a:endParaRPr lang="zh-TW" altLang="en-US" sz="1100" b="1" dirty="0">
                  <a:solidFill>
                    <a:schemeClr val="bg1"/>
                  </a:solidFill>
                </a:endParaRPr>
              </a:p>
            </p:txBody>
          </p:sp>
        </p:grpSp>
      </p:grpSp>
    </p:spTree>
    <p:extLst>
      <p:ext uri="{BB962C8B-B14F-4D97-AF65-F5344CB8AC3E}">
        <p14:creationId xmlns:p14="http://schemas.microsoft.com/office/powerpoint/2010/main" val="239526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E8038-E073-8652-6337-96EA9C68078A}"/>
              </a:ext>
            </a:extLst>
          </p:cNvPr>
          <p:cNvPicPr>
            <a:picLocks noChangeAspect="1"/>
          </p:cNvPicPr>
          <p:nvPr/>
        </p:nvPicPr>
        <p:blipFill rotWithShape="1">
          <a:blip r:embed="rId2"/>
          <a:srcRect t="17475"/>
          <a:stretch/>
        </p:blipFill>
        <p:spPr>
          <a:xfrm>
            <a:off x="538104" y="3346185"/>
            <a:ext cx="5246566" cy="2195981"/>
          </a:xfrm>
          <a:prstGeom prst="rect">
            <a:avLst/>
          </a:prstGeom>
        </p:spPr>
      </p:pic>
      <p:sp>
        <p:nvSpPr>
          <p:cNvPr id="16" name="內容版面配置區 1">
            <a:extLst>
              <a:ext uri="{FF2B5EF4-FFF2-40B4-BE49-F238E27FC236}">
                <a16:creationId xmlns:a16="http://schemas.microsoft.com/office/drawing/2014/main" id="{75F9B70E-56F7-3BAA-6AAC-DC3ED006C78E}"/>
              </a:ext>
            </a:extLst>
          </p:cNvPr>
          <p:cNvSpPr>
            <a:spLocks noGrp="1"/>
          </p:cNvSpPr>
          <p:nvPr>
            <p:ph sz="quarter" idx="10"/>
          </p:nvPr>
        </p:nvSpPr>
        <p:spPr>
          <a:xfrm>
            <a:off x="998059" y="465826"/>
            <a:ext cx="10195883" cy="571500"/>
          </a:xfrm>
        </p:spPr>
        <p:txBody>
          <a:bodyPr/>
          <a:lstStyle/>
          <a:p>
            <a:r>
              <a:rPr lang="en-US" altLang="zh-TW" dirty="0"/>
              <a:t>SEAMLESS </a:t>
            </a:r>
            <a:r>
              <a:rPr lang="en-US" altLang="zh-TW" dirty="0">
                <a:solidFill>
                  <a:schemeClr val="tx1"/>
                </a:solidFill>
              </a:rPr>
              <a:t>CONNECTIVITY </a:t>
            </a:r>
            <a:endParaRPr lang="zh-TW" altLang="en-US" dirty="0">
              <a:solidFill>
                <a:schemeClr val="tx1"/>
              </a:solidFill>
            </a:endParaRPr>
          </a:p>
        </p:txBody>
      </p:sp>
      <p:sp>
        <p:nvSpPr>
          <p:cNvPr id="17" name="內容版面配置區 2">
            <a:extLst>
              <a:ext uri="{FF2B5EF4-FFF2-40B4-BE49-F238E27FC236}">
                <a16:creationId xmlns:a16="http://schemas.microsoft.com/office/drawing/2014/main" id="{B59B9268-9A3C-88C2-6737-4EC00D72C23B}"/>
              </a:ext>
            </a:extLst>
          </p:cNvPr>
          <p:cNvSpPr>
            <a:spLocks noGrp="1"/>
          </p:cNvSpPr>
          <p:nvPr>
            <p:ph sz="quarter" idx="11"/>
          </p:nvPr>
        </p:nvSpPr>
        <p:spPr>
          <a:xfrm>
            <a:off x="998537" y="1079660"/>
            <a:ext cx="10679111" cy="1630764"/>
          </a:xfrm>
        </p:spPr>
        <p:txBody>
          <a:bodyPr/>
          <a:lstStyle/>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Advanced wireless capabilities include cellular options of 4G LTE or 5G.</a:t>
            </a:r>
          </a:p>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5G mobile connectivity offers ultrafast data transfer speed over previous generations of mobile networks,</a:t>
            </a:r>
            <a:r>
              <a:rPr lang="zh-TW" altLang="en-US" sz="2300" dirty="0">
                <a:ea typeface="微軟正黑體" panose="020B0604030504040204" pitchFamily="34" charset="-120"/>
              </a:rPr>
              <a:t> </a:t>
            </a:r>
            <a:r>
              <a:rPr lang="en-US" altLang="zh-TW" sz="2300" dirty="0">
                <a:ea typeface="微軟正黑體" panose="020B0604030504040204" pitchFamily="34" charset="-120"/>
              </a:rPr>
              <a:t>which is </a:t>
            </a:r>
            <a:r>
              <a:rPr lang="en-US" altLang="zh-TW" sz="2800" b="1" dirty="0">
                <a:solidFill>
                  <a:srgbClr val="FF0000"/>
                </a:solidFill>
                <a:ea typeface="微軟正黑體" panose="020B0604030504040204" pitchFamily="34" charset="-120"/>
              </a:rPr>
              <a:t>100x</a:t>
            </a:r>
            <a:r>
              <a:rPr lang="en-US" altLang="zh-TW" sz="2800" b="1" dirty="0">
                <a:ea typeface="微軟正黑體" panose="020B0604030504040204" pitchFamily="34" charset="-120"/>
              </a:rPr>
              <a:t> </a:t>
            </a:r>
            <a:r>
              <a:rPr lang="en-US" altLang="zh-TW" dirty="0"/>
              <a:t>fast</a:t>
            </a:r>
            <a:r>
              <a:rPr lang="zh-TW" altLang="en-US" sz="2300" dirty="0">
                <a:ea typeface="微軟正黑體" panose="020B0604030504040204" pitchFamily="34" charset="-120"/>
              </a:rPr>
              <a:t> </a:t>
            </a:r>
            <a:r>
              <a:rPr lang="en-US" altLang="zh-TW" sz="2300" dirty="0">
                <a:ea typeface="微軟正黑體" panose="020B0604030504040204" pitchFamily="34" charset="-120"/>
              </a:rPr>
              <a:t>than 4G LTE. Providing always-on high-speed connectivity for workers in the field with improved productivity anytime, anywhere.</a:t>
            </a:r>
          </a:p>
        </p:txBody>
      </p:sp>
      <p:sp>
        <p:nvSpPr>
          <p:cNvPr id="18" name="Rectangle: Rounded Corners 3">
            <a:extLst>
              <a:ext uri="{FF2B5EF4-FFF2-40B4-BE49-F238E27FC236}">
                <a16:creationId xmlns:a16="http://schemas.microsoft.com/office/drawing/2014/main" id="{B82D280F-E0C1-D3E0-A082-0FDD171901C5}"/>
              </a:ext>
            </a:extLst>
          </p:cNvPr>
          <p:cNvSpPr/>
          <p:nvPr/>
        </p:nvSpPr>
        <p:spPr>
          <a:xfrm>
            <a:off x="9923083" y="5454227"/>
            <a:ext cx="1699843" cy="65343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1">
            <a:extLst>
              <a:ext uri="{FF2B5EF4-FFF2-40B4-BE49-F238E27FC236}">
                <a16:creationId xmlns:a16="http://schemas.microsoft.com/office/drawing/2014/main" id="{5D9A8BCD-2685-4FE1-E114-62382EB1D514}"/>
              </a:ext>
            </a:extLst>
          </p:cNvPr>
          <p:cNvSpPr/>
          <p:nvPr/>
        </p:nvSpPr>
        <p:spPr>
          <a:xfrm>
            <a:off x="5905716" y="2850565"/>
            <a:ext cx="5804483" cy="3433013"/>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55CA5927-BD4A-49DE-E59E-44FC75843455}"/>
              </a:ext>
            </a:extLst>
          </p:cNvPr>
          <p:cNvSpPr txBox="1"/>
          <p:nvPr/>
        </p:nvSpPr>
        <p:spPr>
          <a:xfrm>
            <a:off x="6147809" y="2876174"/>
            <a:ext cx="2762295" cy="369332"/>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none" rtlCol="0" anchor="ctr">
            <a:spAutoFit/>
          </a:bodyPr>
          <a:lstStyle/>
          <a:p>
            <a:r>
              <a:rPr lang="en-US" b="1" dirty="0">
                <a:solidFill>
                  <a:schemeClr val="bg1"/>
                </a:solidFill>
                <a:latin typeface="Century Gothic" panose="020B0502020202020204" pitchFamily="34" charset="0"/>
              </a:rPr>
              <a:t>GOVERNMENT  SECTOR</a:t>
            </a:r>
          </a:p>
        </p:txBody>
      </p:sp>
      <p:sp>
        <p:nvSpPr>
          <p:cNvPr id="21" name="Rectangle 2">
            <a:extLst>
              <a:ext uri="{FF2B5EF4-FFF2-40B4-BE49-F238E27FC236}">
                <a16:creationId xmlns:a16="http://schemas.microsoft.com/office/drawing/2014/main" id="{36108C03-EBC1-3163-C91E-5FD4F1097400}"/>
              </a:ext>
            </a:extLst>
          </p:cNvPr>
          <p:cNvSpPr/>
          <p:nvPr/>
        </p:nvSpPr>
        <p:spPr>
          <a:xfrm>
            <a:off x="5895290" y="3421257"/>
            <a:ext cx="3213683" cy="2862322"/>
          </a:xfrm>
          <a:prstGeom prst="rect">
            <a:avLst/>
          </a:prstGeom>
        </p:spPr>
        <p:txBody>
          <a:bodyPr wrap="square">
            <a:spAutoFit/>
          </a:bodyPr>
          <a:lstStyle/>
          <a:p>
            <a:pPr marL="285750" indent="-285750">
              <a:buFont typeface="Arial" panose="020B0604020202020204" pitchFamily="34" charset="0"/>
              <a:buChar char="•"/>
            </a:pPr>
            <a:r>
              <a:rPr lang="en-US" altLang="zh-TW" sz="2000" dirty="0">
                <a:solidFill>
                  <a:schemeClr val="tx1">
                    <a:lumMod val="75000"/>
                    <a:lumOff val="25000"/>
                  </a:schemeClr>
                </a:solidFill>
              </a:rPr>
              <a:t>U11I designed with </a:t>
            </a:r>
            <a:r>
              <a:rPr lang="en-US" altLang="zh-TW" sz="2000" b="1" dirty="0">
                <a:solidFill>
                  <a:srgbClr val="00529C"/>
                </a:solidFill>
              </a:rPr>
              <a:t>u-</a:t>
            </a:r>
            <a:r>
              <a:rPr lang="en-US" altLang="zh-TW" sz="2000" b="1" dirty="0" err="1">
                <a:solidFill>
                  <a:srgbClr val="00529C"/>
                </a:solidFill>
              </a:rPr>
              <a:t>blox</a:t>
            </a:r>
            <a:r>
              <a:rPr lang="en-US" altLang="zh-TW" sz="2000" b="1" dirty="0">
                <a:solidFill>
                  <a:srgbClr val="00529C"/>
                </a:solidFill>
              </a:rPr>
              <a:t> NEO M9N module </a:t>
            </a:r>
            <a:r>
              <a:rPr lang="en-US" altLang="zh-TW" sz="2000" dirty="0">
                <a:solidFill>
                  <a:schemeClr val="tx1">
                    <a:lumMod val="75000"/>
                    <a:lumOff val="25000"/>
                  </a:schemeClr>
                </a:solidFill>
              </a:rPr>
              <a:t>to provide high GPS accuracy.</a:t>
            </a:r>
            <a:endParaRPr lang="en-US" altLang="zh-TW" sz="2000" b="1" dirty="0">
              <a:solidFill>
                <a:schemeClr val="tx1">
                  <a:lumMod val="75000"/>
                  <a:lumOff val="25000"/>
                </a:schemeClr>
              </a:solidFill>
            </a:endParaRPr>
          </a:p>
          <a:p>
            <a:pPr marL="285750" indent="-285750">
              <a:buFont typeface="Arial" panose="020B0604020202020204" pitchFamily="34" charset="0"/>
              <a:buChar char="•"/>
            </a:pPr>
            <a:r>
              <a:rPr lang="en-US" altLang="zh-TW" sz="2000" b="1" dirty="0">
                <a:solidFill>
                  <a:schemeClr val="tx1">
                    <a:lumMod val="75000"/>
                    <a:lumOff val="25000"/>
                  </a:schemeClr>
                </a:solidFill>
              </a:rPr>
              <a:t>And more</a:t>
            </a:r>
            <a:r>
              <a:rPr lang="en-US" altLang="zh-TW" sz="2000" dirty="0">
                <a:solidFill>
                  <a:schemeClr val="tx1">
                    <a:lumMod val="75000"/>
                    <a:lumOff val="25000"/>
                  </a:schemeClr>
                </a:solidFill>
              </a:rPr>
              <a:t>, featured by </a:t>
            </a:r>
            <a:r>
              <a:rPr lang="en-US" altLang="zh-TW" sz="2000" b="1" dirty="0">
                <a:solidFill>
                  <a:srgbClr val="00529C"/>
                </a:solidFill>
              </a:rPr>
              <a:t>RF Tri-pass-through </a:t>
            </a:r>
            <a:r>
              <a:rPr lang="en-US" altLang="zh-TW" sz="2000" dirty="0"/>
              <a:t>(</a:t>
            </a:r>
            <a:r>
              <a:rPr lang="en-US" altLang="zh-TW" sz="2000" dirty="0">
                <a:solidFill>
                  <a:schemeClr val="tx1">
                    <a:lumMod val="75000"/>
                    <a:lumOff val="25000"/>
                  </a:schemeClr>
                </a:solidFill>
              </a:rPr>
              <a:t>WIFI, WWAN, GPS), in-field professionals can connect to the remote database in real time.</a:t>
            </a:r>
            <a:endParaRPr lang="en-US" sz="2000" dirty="0">
              <a:solidFill>
                <a:schemeClr val="tx1">
                  <a:lumMod val="75000"/>
                  <a:lumOff val="25000"/>
                </a:schemeClr>
              </a:solidFill>
            </a:endParaRPr>
          </a:p>
        </p:txBody>
      </p:sp>
      <p:pic>
        <p:nvPicPr>
          <p:cNvPr id="22" name="Picture 16">
            <a:extLst>
              <a:ext uri="{FF2B5EF4-FFF2-40B4-BE49-F238E27FC236}">
                <a16:creationId xmlns:a16="http://schemas.microsoft.com/office/drawing/2014/main" id="{19AA7A31-4EA0-4BC4-780F-9D2DB079BA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6756" y="3346186"/>
            <a:ext cx="2576170" cy="1932128"/>
          </a:xfrm>
          <a:prstGeom prst="rect">
            <a:avLst/>
          </a:prstGeom>
          <a:ln>
            <a:noFill/>
          </a:ln>
          <a:effectLst>
            <a:outerShdw blurRad="292100" dist="139700" dir="2700000" algn="tl" rotWithShape="0">
              <a:srgbClr val="333333">
                <a:alpha val="65000"/>
              </a:srgbClr>
            </a:outerShdw>
          </a:effectLst>
        </p:spPr>
      </p:pic>
      <p:pic>
        <p:nvPicPr>
          <p:cNvPr id="23" name="Picture 6" descr="Logo u-blox.svg">
            <a:extLst>
              <a:ext uri="{FF2B5EF4-FFF2-40B4-BE49-F238E27FC236}">
                <a16:creationId xmlns:a16="http://schemas.microsoft.com/office/drawing/2014/main" id="{63EF0B5A-C7E2-A637-24CD-8438B06BF9C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03955" y="5486015"/>
            <a:ext cx="1534188" cy="5900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ãwireless connectivityãçåçæå°çµæ">
            <a:extLst>
              <a:ext uri="{FF2B5EF4-FFF2-40B4-BE49-F238E27FC236}">
                <a16:creationId xmlns:a16="http://schemas.microsoft.com/office/drawing/2014/main" id="{B31CC295-A9F9-5158-1B9E-7F9D66AC47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44888" y="2799832"/>
            <a:ext cx="810257" cy="81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circle, logo, font&#10;&#10;Description automatically generated">
            <a:extLst>
              <a:ext uri="{FF2B5EF4-FFF2-40B4-BE49-F238E27FC236}">
                <a16:creationId xmlns:a16="http://schemas.microsoft.com/office/drawing/2014/main" id="{165340AE-4CAC-4330-5CE7-6AB1421465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00" b="99333" l="1000" r="99000">
                        <a14:foregroundMark x1="65667" y1="11000" x2="27333" y2="10333"/>
                        <a14:foregroundMark x1="27333" y1="10333" x2="11667" y2="23667"/>
                        <a14:foregroundMark x1="11667" y1="23667" x2="4333" y2="40000"/>
                        <a14:foregroundMark x1="4333" y1="40000" x2="5333" y2="57000"/>
                        <a14:foregroundMark x1="5333" y1="57000" x2="14667" y2="74667"/>
                        <a14:foregroundMark x1="14667" y1="74667" x2="30333" y2="89000"/>
                        <a14:foregroundMark x1="30333" y1="89000" x2="56000" y2="93000"/>
                        <a14:foregroundMark x1="56000" y1="93000" x2="81000" y2="83333"/>
                        <a14:foregroundMark x1="81000" y1="83333" x2="95667" y2="46667"/>
                        <a14:foregroundMark x1="95667" y1="46667" x2="86000" y2="21667"/>
                        <a14:foregroundMark x1="86000" y1="21667" x2="84333" y2="20000"/>
                        <a14:foregroundMark x1="17333" y1="36667" x2="12333" y2="71333"/>
                        <a14:foregroundMark x1="12333" y1="71333" x2="15333" y2="74333"/>
                        <a14:foregroundMark x1="25667" y1="62667" x2="6333" y2="38667"/>
                        <a14:foregroundMark x1="67000" y1="9000" x2="33667" y2="5000"/>
                        <a14:foregroundMark x1="33667" y1="5000" x2="32000" y2="5333"/>
                        <a14:foregroundMark x1="4000" y1="37000" x2="1000" y2="59000"/>
                        <a14:foregroundMark x1="29667" y1="91667" x2="54667" y2="95667"/>
                        <a14:foregroundMark x1="54667" y1="95667" x2="70333" y2="92333"/>
                        <a14:foregroundMark x1="88000" y1="34333" x2="38667" y2="22333"/>
                        <a14:foregroundMark x1="38667" y1="22333" x2="24667" y2="25333"/>
                        <a14:foregroundMark x1="80667" y1="21333" x2="64000" y2="14333"/>
                        <a14:foregroundMark x1="64000" y1="14333" x2="33667" y2="10667"/>
                        <a14:foregroundMark x1="33667" y1="10667" x2="31333" y2="11333"/>
                        <a14:foregroundMark x1="45333" y1="4000" x2="66000" y2="7667"/>
                        <a14:foregroundMark x1="66000" y1="7667" x2="66333" y2="8000"/>
                        <a14:foregroundMark x1="74333" y1="29667" x2="51333" y2="70667"/>
                        <a14:foregroundMark x1="51333" y1="70667" x2="55667" y2="83667"/>
                        <a14:foregroundMark x1="84667" y1="65667" x2="15000" y2="26333"/>
                        <a14:foregroundMark x1="19000" y1="31333" x2="46333" y2="31000"/>
                        <a14:foregroundMark x1="18000" y1="51000" x2="37667" y2="63333"/>
                        <a14:foregroundMark x1="37667" y1="63333" x2="18667" y2="71333"/>
                        <a14:foregroundMark x1="18667" y1="71333" x2="15000" y2="70333"/>
                        <a14:foregroundMark x1="17333" y1="31667" x2="15000" y2="40667"/>
                        <a14:foregroundMark x1="19667" y1="50000" x2="36333" y2="65667"/>
                        <a14:foregroundMark x1="36333" y1="65667" x2="17333" y2="73000"/>
                        <a14:foregroundMark x1="17333" y1="73000" x2="16333" y2="72667"/>
                        <a14:foregroundMark x1="32333" y1="50000" x2="39000" y2="70333"/>
                        <a14:foregroundMark x1="39000" y1="70333" x2="37667" y2="73333"/>
                        <a14:foregroundMark x1="69000" y1="31333" x2="53000" y2="39333"/>
                        <a14:foregroundMark x1="53000" y1="39333" x2="48333" y2="59667"/>
                        <a14:foregroundMark x1="48333" y1="59667" x2="67333" y2="71000"/>
                        <a14:foregroundMark x1="67333" y1="71000" x2="87000" y2="67333"/>
                        <a14:foregroundMark x1="87000" y1="67333" x2="76667" y2="53000"/>
                        <a14:foregroundMark x1="76667" y1="53000" x2="73333" y2="52667"/>
                        <a14:foregroundMark x1="78333" y1="52667" x2="89000" y2="60333"/>
                        <a14:foregroundMark x1="56000" y1="69333" x2="86000" y2="72667"/>
                        <a14:foregroundMark x1="74000" y1="73333" x2="59333" y2="72333"/>
                        <a14:foregroundMark x1="19667" y1="49333" x2="42000" y2="51333"/>
                        <a14:foregroundMark x1="36000" y1="56333" x2="48667" y2="59333"/>
                        <a14:foregroundMark x1="21000" y1="74333" x2="53667" y2="71333"/>
                        <a14:foregroundMark x1="99333" y1="46000" x2="99333" y2="56333"/>
                        <a14:foregroundMark x1="46667" y1="99333" x2="55333" y2="99333"/>
                        <a14:foregroundMark x1="56333" y1="98667" x2="62667" y2="97667"/>
                      </a14:backgroundRemoval>
                    </a14:imgEffect>
                  </a14:imgLayer>
                </a14:imgProps>
              </a:ext>
              <a:ext uri="{28A0092B-C50C-407E-A947-70E740481C1C}">
                <a14:useLocalDpi xmlns:a14="http://schemas.microsoft.com/office/drawing/2010/main" val="0"/>
              </a:ext>
            </a:extLst>
          </a:blip>
          <a:stretch>
            <a:fillRect/>
          </a:stretch>
        </p:blipFill>
        <p:spPr>
          <a:xfrm>
            <a:off x="4763218" y="5454227"/>
            <a:ext cx="758190" cy="758190"/>
          </a:xfrm>
          <a:prstGeom prst="rect">
            <a:avLst/>
          </a:prstGeom>
        </p:spPr>
      </p:pic>
      <p:sp>
        <p:nvSpPr>
          <p:cNvPr id="10" name="TextBox 9">
            <a:extLst>
              <a:ext uri="{FF2B5EF4-FFF2-40B4-BE49-F238E27FC236}">
                <a16:creationId xmlns:a16="http://schemas.microsoft.com/office/drawing/2014/main" id="{8B7D443D-1772-CD4B-46E1-D05D4C518F7B}"/>
              </a:ext>
            </a:extLst>
          </p:cNvPr>
          <p:cNvSpPr txBox="1"/>
          <p:nvPr/>
        </p:nvSpPr>
        <p:spPr>
          <a:xfrm>
            <a:off x="643681" y="2873480"/>
            <a:ext cx="4404091" cy="384721"/>
          </a:xfrm>
          <a:prstGeom prst="rect">
            <a:avLst/>
          </a:prstGeom>
          <a:noFill/>
        </p:spPr>
        <p:txBody>
          <a:bodyPr wrap="none" rtlCol="0">
            <a:spAutoFit/>
          </a:bodyPr>
          <a:lstStyle/>
          <a:p>
            <a:r>
              <a:rPr lang="en-US" altLang="zh-TW" sz="1900" b="1" dirty="0">
                <a:solidFill>
                  <a:srgbClr val="00499D"/>
                </a:solidFill>
              </a:rPr>
              <a:t>Downlink Speeds by Technical Generation</a:t>
            </a:r>
            <a:endParaRPr lang="en-US" sz="1900" b="1" dirty="0">
              <a:solidFill>
                <a:srgbClr val="00499D"/>
              </a:solidFill>
            </a:endParaRPr>
          </a:p>
        </p:txBody>
      </p:sp>
    </p:spTree>
    <p:extLst>
      <p:ext uri="{BB962C8B-B14F-4D97-AF65-F5344CB8AC3E}">
        <p14:creationId xmlns:p14="http://schemas.microsoft.com/office/powerpoint/2010/main" val="281545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3309755" y="414601"/>
            <a:ext cx="6228403" cy="571500"/>
          </a:xfrm>
        </p:spPr>
        <p:txBody>
          <a:bodyPr/>
          <a:lstStyle/>
          <a:p>
            <a:r>
              <a:rPr lang="en-US" altLang="zh-TW" dirty="0"/>
              <a:t>VIEW </a:t>
            </a:r>
            <a:r>
              <a:rPr lang="en-US" altLang="zh-TW" dirty="0">
                <a:solidFill>
                  <a:schemeClr val="tx1"/>
                </a:solidFill>
              </a:rPr>
              <a:t>EVERY DETAIL</a:t>
            </a:r>
            <a:endParaRPr lang="zh-TW" altLang="en-US" dirty="0">
              <a:solidFill>
                <a:schemeClr val="tx1"/>
              </a:solidFill>
            </a:endParaRPr>
          </a:p>
        </p:txBody>
      </p:sp>
      <p:sp>
        <p:nvSpPr>
          <p:cNvPr id="4" name="Content Placeholder 6">
            <a:extLst>
              <a:ext uri="{FF2B5EF4-FFF2-40B4-BE49-F238E27FC236}">
                <a16:creationId xmlns:a16="http://schemas.microsoft.com/office/drawing/2014/main" id="{F1A83016-ACA9-4583-8B87-8913C7A575AD}"/>
              </a:ext>
            </a:extLst>
          </p:cNvPr>
          <p:cNvSpPr>
            <a:spLocks noGrp="1"/>
          </p:cNvSpPr>
          <p:nvPr>
            <p:ph sz="half" idx="4294967295"/>
          </p:nvPr>
        </p:nvSpPr>
        <p:spPr>
          <a:xfrm>
            <a:off x="3267716" y="1581433"/>
            <a:ext cx="8160310" cy="2476035"/>
          </a:xfrm>
          <a:prstGeom prst="rect">
            <a:avLst/>
          </a:prstGeom>
        </p:spPr>
        <p:txBody>
          <a:bodyPr>
            <a:normAutofit/>
          </a:bodyPr>
          <a:lstStyle/>
          <a:p>
            <a:pPr>
              <a:buClr>
                <a:srgbClr val="00529C"/>
              </a:buClr>
            </a:pPr>
            <a:r>
              <a:rPr lang="en-US" altLang="zh-TW" sz="2400" dirty="0">
                <a:solidFill>
                  <a:schemeClr val="tx1">
                    <a:lumMod val="75000"/>
                    <a:lumOff val="25000"/>
                  </a:schemeClr>
                </a:solidFill>
              </a:rPr>
              <a:t>Default with 11.6” </a:t>
            </a:r>
            <a:r>
              <a:rPr lang="en-US" altLang="zh-TW" sz="2400" dirty="0">
                <a:solidFill>
                  <a:srgbClr val="00529C"/>
                </a:solidFill>
              </a:rPr>
              <a:t>FHD</a:t>
            </a:r>
            <a:r>
              <a:rPr lang="en-US" altLang="zh-TW" sz="2400" dirty="0">
                <a:solidFill>
                  <a:schemeClr val="tx1">
                    <a:lumMod val="75000"/>
                    <a:lumOff val="25000"/>
                  </a:schemeClr>
                </a:solidFill>
              </a:rPr>
              <a:t> (1920x1080) display</a:t>
            </a:r>
          </a:p>
          <a:p>
            <a:pPr>
              <a:buClr>
                <a:srgbClr val="00529C"/>
              </a:buClr>
            </a:pPr>
            <a:r>
              <a:rPr lang="en-US" altLang="zh-TW" sz="2400" dirty="0">
                <a:solidFill>
                  <a:schemeClr val="tx1">
                    <a:lumMod val="75000"/>
                    <a:lumOff val="25000"/>
                  </a:schemeClr>
                </a:solidFill>
              </a:rPr>
              <a:t>Optional with 1000 nits </a:t>
            </a:r>
            <a:r>
              <a:rPr lang="en-US" altLang="zh-TW" sz="2400" dirty="0" err="1">
                <a:solidFill>
                  <a:schemeClr val="tx1">
                    <a:lumMod val="75000"/>
                    <a:lumOff val="25000"/>
                  </a:schemeClr>
                </a:solidFill>
              </a:rPr>
              <a:t>DynaVue</a:t>
            </a:r>
            <a:r>
              <a:rPr lang="en-US" altLang="zh-TW" sz="2400" dirty="0">
                <a:solidFill>
                  <a:schemeClr val="tx1">
                    <a:lumMod val="75000"/>
                    <a:lumOff val="25000"/>
                  </a:schemeClr>
                </a:solidFill>
              </a:rPr>
              <a:t>® sunlight readable display and digitizer</a:t>
            </a:r>
          </a:p>
          <a:p>
            <a:pPr>
              <a:buClr>
                <a:srgbClr val="00529C"/>
              </a:buClr>
            </a:pPr>
            <a:r>
              <a:rPr lang="en-US" altLang="zh-TW" sz="2400" dirty="0">
                <a:solidFill>
                  <a:schemeClr val="tx1">
                    <a:lumMod val="75000"/>
                    <a:lumOff val="25000"/>
                  </a:schemeClr>
                </a:solidFill>
              </a:rPr>
              <a:t>The new DynaVue® </a:t>
            </a:r>
            <a:r>
              <a:rPr lang="en-US" altLang="zh-TW" sz="2400" dirty="0">
                <a:solidFill>
                  <a:srgbClr val="00529C"/>
                </a:solidFill>
              </a:rPr>
              <a:t>light-filtering</a:t>
            </a:r>
            <a:r>
              <a:rPr lang="en-US" altLang="zh-TW" sz="2400" dirty="0">
                <a:solidFill>
                  <a:srgbClr val="141212"/>
                </a:solidFill>
              </a:rPr>
              <a:t> </a:t>
            </a:r>
            <a:r>
              <a:rPr lang="en-US" altLang="zh-TW" sz="2400" dirty="0">
                <a:solidFill>
                  <a:schemeClr val="tx1">
                    <a:lumMod val="75000"/>
                    <a:lumOff val="25000"/>
                  </a:schemeClr>
                </a:solidFill>
              </a:rPr>
              <a:t>technology provides a high </a:t>
            </a:r>
            <a:r>
              <a:rPr lang="en-US" altLang="zh-TW" sz="2400" dirty="0">
                <a:solidFill>
                  <a:srgbClr val="00529C"/>
                </a:solidFill>
              </a:rPr>
              <a:t>contrast ratio (CR)</a:t>
            </a:r>
            <a:r>
              <a:rPr lang="en-US" altLang="zh-TW" sz="2400" dirty="0">
                <a:solidFill>
                  <a:srgbClr val="141212"/>
                </a:solidFill>
              </a:rPr>
              <a:t> </a:t>
            </a:r>
            <a:r>
              <a:rPr lang="en-US" altLang="zh-TW" sz="2400" dirty="0">
                <a:solidFill>
                  <a:schemeClr val="tx1">
                    <a:lumMod val="75000"/>
                    <a:lumOff val="25000"/>
                  </a:schemeClr>
                </a:solidFill>
              </a:rPr>
              <a:t>to eliminate reflection and deliver the best clarity. </a:t>
            </a:r>
            <a:endParaRPr lang="en-US" sz="2400" dirty="0">
              <a:solidFill>
                <a:schemeClr val="tx1">
                  <a:lumMod val="75000"/>
                  <a:lumOff val="25000"/>
                </a:schemeClr>
              </a:solidFill>
            </a:endParaRPr>
          </a:p>
        </p:txBody>
      </p:sp>
      <p:sp>
        <p:nvSpPr>
          <p:cNvPr id="23" name="Rectangle 18">
            <a:extLst>
              <a:ext uri="{FF2B5EF4-FFF2-40B4-BE49-F238E27FC236}">
                <a16:creationId xmlns:a16="http://schemas.microsoft.com/office/drawing/2014/main" id="{B1AB4CA9-E479-475A-8DDD-74784A0D4A4A}"/>
              </a:ext>
            </a:extLst>
          </p:cNvPr>
          <p:cNvSpPr/>
          <p:nvPr/>
        </p:nvSpPr>
        <p:spPr>
          <a:xfrm>
            <a:off x="3374091" y="941731"/>
            <a:ext cx="6382022" cy="400110"/>
          </a:xfrm>
          <a:prstGeom prst="rect">
            <a:avLst/>
          </a:prstGeom>
        </p:spPr>
        <p:txBody>
          <a:bodyPr wrap="square">
            <a:spAutoFit/>
          </a:bodyPr>
          <a:lstStyle/>
          <a:p>
            <a:r>
              <a:rPr lang="en-US" altLang="zh-TW" sz="2000" dirty="0">
                <a:solidFill>
                  <a:srgbClr val="005ABC"/>
                </a:solidFill>
              </a:rPr>
              <a:t>THE NEW GENERATION OF DYNAVUE TECHNOLOGY</a:t>
            </a:r>
            <a:endParaRPr lang="en-US" sz="2000" dirty="0">
              <a:solidFill>
                <a:srgbClr val="005ABC"/>
              </a:solidFill>
            </a:endParaRPr>
          </a:p>
        </p:txBody>
      </p:sp>
      <p:grpSp>
        <p:nvGrpSpPr>
          <p:cNvPr id="13" name="Group 12">
            <a:extLst>
              <a:ext uri="{FF2B5EF4-FFF2-40B4-BE49-F238E27FC236}">
                <a16:creationId xmlns:a16="http://schemas.microsoft.com/office/drawing/2014/main" id="{676AFF17-63B4-B3F3-014C-2870EFC3BAFF}"/>
              </a:ext>
            </a:extLst>
          </p:cNvPr>
          <p:cNvGrpSpPr/>
          <p:nvPr/>
        </p:nvGrpSpPr>
        <p:grpSpPr>
          <a:xfrm>
            <a:off x="1955005" y="4251806"/>
            <a:ext cx="9217472" cy="2053282"/>
            <a:chOff x="1955005" y="4251806"/>
            <a:chExt cx="9217472" cy="2053282"/>
          </a:xfrm>
        </p:grpSpPr>
        <p:pic>
          <p:nvPicPr>
            <p:cNvPr id="24" name="Picture 6" descr="ã1000 nits iconãçåçæå°çµæ"/>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7626" y="4826137"/>
              <a:ext cx="1407392" cy="1407392"/>
            </a:xfrm>
            <a:prstGeom prst="rect">
              <a:avLst/>
            </a:prstGeom>
            <a:noFill/>
            <a:extLst>
              <a:ext uri="{909E8E84-426E-40DD-AFC4-6F175D3DCCD1}">
                <a14:hiddenFill xmlns:a14="http://schemas.microsoft.com/office/drawing/2010/main">
                  <a:solidFill>
                    <a:srgbClr val="FFFFFF"/>
                  </a:solidFill>
                </a14:hiddenFill>
              </a:ext>
            </a:extLst>
          </p:spPr>
        </p:pic>
        <p:sp>
          <p:nvSpPr>
            <p:cNvPr id="25" name="加號 15"/>
            <p:cNvSpPr/>
            <p:nvPr/>
          </p:nvSpPr>
          <p:spPr>
            <a:xfrm>
              <a:off x="4375224" y="5187355"/>
              <a:ext cx="682388" cy="660774"/>
            </a:xfrm>
            <a:prstGeom prst="mathPlus">
              <a:avLst/>
            </a:prstGeom>
            <a:solidFill>
              <a:srgbClr val="0E3D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solidFill>
                  <a:prstClr val="white"/>
                </a:solidFill>
              </a:endParaRPr>
            </a:p>
          </p:txBody>
        </p:sp>
        <p:pic>
          <p:nvPicPr>
            <p:cNvPr id="26" name="Picture 8" descr="ãanti reflection iconãçåçæå°çµæ"/>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22041" y="4509269"/>
              <a:ext cx="2286000" cy="1795819"/>
            </a:xfrm>
            <a:prstGeom prst="rect">
              <a:avLst/>
            </a:prstGeom>
            <a:noFill/>
            <a:extLst>
              <a:ext uri="{909E8E84-426E-40DD-AFC4-6F175D3DCCD1}">
                <a14:hiddenFill xmlns:a14="http://schemas.microsoft.com/office/drawing/2010/main">
                  <a:solidFill>
                    <a:srgbClr val="FFFFFF"/>
                  </a:solidFill>
                </a14:hiddenFill>
              </a:ext>
            </a:extLst>
          </p:spPr>
        </p:pic>
        <p:sp>
          <p:nvSpPr>
            <p:cNvPr id="27" name="圓角矩形 17"/>
            <p:cNvSpPr/>
            <p:nvPr/>
          </p:nvSpPr>
          <p:spPr>
            <a:xfrm>
              <a:off x="1955005" y="4251806"/>
              <a:ext cx="2593299"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a:t>High Brightness</a:t>
              </a:r>
              <a:endParaRPr lang="zh-TW" altLang="en-US" sz="2000" b="1" dirty="0"/>
            </a:p>
          </p:txBody>
        </p:sp>
        <p:sp>
          <p:nvSpPr>
            <p:cNvPr id="28" name="圓角矩形 18"/>
            <p:cNvSpPr/>
            <p:nvPr/>
          </p:nvSpPr>
          <p:spPr>
            <a:xfrm>
              <a:off x="4900837" y="4251806"/>
              <a:ext cx="2952683"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a:t>Light</a:t>
              </a:r>
              <a:r>
                <a:rPr lang="en-US" altLang="zh-TW" sz="2400" b="1" dirty="0"/>
                <a:t> </a:t>
              </a:r>
              <a:r>
                <a:rPr lang="en-US" altLang="zh-TW" sz="2000" b="1" dirty="0"/>
                <a:t>Filtering</a:t>
              </a:r>
              <a:r>
                <a:rPr lang="en-US" altLang="zh-TW" sz="2400" b="1" dirty="0"/>
                <a:t> </a:t>
              </a:r>
              <a:r>
                <a:rPr lang="en-US" altLang="zh-TW" sz="2000" b="1" dirty="0"/>
                <a:t>Technology</a:t>
              </a:r>
              <a:endParaRPr lang="zh-TW" altLang="en-US" sz="2400" b="1" dirty="0"/>
            </a:p>
          </p:txBody>
        </p:sp>
        <p:sp>
          <p:nvSpPr>
            <p:cNvPr id="29" name="等於 19"/>
            <p:cNvSpPr/>
            <p:nvPr/>
          </p:nvSpPr>
          <p:spPr>
            <a:xfrm>
              <a:off x="7853520" y="5217144"/>
              <a:ext cx="457200" cy="630985"/>
            </a:xfrm>
            <a:prstGeom prst="mathEqual">
              <a:avLst/>
            </a:prstGeom>
            <a:solidFill>
              <a:srgbClr val="0E3D9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solidFill>
                  <a:srgbClr val="757070"/>
                </a:solidFill>
              </a:endParaRPr>
            </a:p>
          </p:txBody>
        </p:sp>
        <p:sp>
          <p:nvSpPr>
            <p:cNvPr id="30" name="圓角矩形 14"/>
            <p:cNvSpPr/>
            <p:nvPr/>
          </p:nvSpPr>
          <p:spPr>
            <a:xfrm>
              <a:off x="8297841" y="4251806"/>
              <a:ext cx="2861757" cy="35359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000" b="1" dirty="0" err="1">
                  <a:solidFill>
                    <a:schemeClr val="bg1"/>
                  </a:solidFill>
                </a:rPr>
                <a:t>DynaVue</a:t>
              </a:r>
              <a:r>
                <a:rPr lang="en-US" altLang="zh-TW" sz="2000" b="1" dirty="0">
                  <a:solidFill>
                    <a:schemeClr val="bg1"/>
                  </a:solidFill>
                </a:rPr>
                <a:t>®</a:t>
              </a:r>
              <a:endParaRPr lang="zh-TW" altLang="en-US" sz="2000" b="1" dirty="0">
                <a:solidFill>
                  <a:schemeClr val="bg1"/>
                </a:solidFill>
              </a:endParaRPr>
            </a:p>
          </p:txBody>
        </p:sp>
        <p:sp>
          <p:nvSpPr>
            <p:cNvPr id="31" name="矩形 24"/>
            <p:cNvSpPr/>
            <p:nvPr/>
          </p:nvSpPr>
          <p:spPr>
            <a:xfrm>
              <a:off x="8441561" y="5024548"/>
              <a:ext cx="2600083" cy="461641"/>
            </a:xfrm>
            <a:prstGeom prst="rect">
              <a:avLst/>
            </a:prstGeom>
            <a:noFill/>
          </p:spPr>
          <p:txBody>
            <a:bodyPr wrap="none" lIns="91414" tIns="45708" rIns="91414" bIns="45708">
              <a:spAutoFit/>
            </a:bodyPr>
            <a:lstStyle/>
            <a:p>
              <a:pPr algn="ctr"/>
              <a:r>
                <a:rPr lang="en-US" altLang="zh-TW"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Increased Clarity </a:t>
              </a:r>
              <a:r>
                <a:rPr lang="en-US" altLang="zh-TW"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a:t>
              </a:r>
              <a:endParaRPr lang="zh-TW" alt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2" name="矩形 27"/>
            <p:cNvSpPr/>
            <p:nvPr/>
          </p:nvSpPr>
          <p:spPr>
            <a:xfrm>
              <a:off x="8310720" y="5484697"/>
              <a:ext cx="2861757" cy="461641"/>
            </a:xfrm>
            <a:prstGeom prst="rect">
              <a:avLst/>
            </a:prstGeom>
            <a:noFill/>
          </p:spPr>
          <p:txBody>
            <a:bodyPr wrap="none" lIns="91414" tIns="45708" rIns="91414" bIns="45708">
              <a:spAutoFit/>
            </a:bodyPr>
            <a:lstStyle/>
            <a:p>
              <a:pPr algn="ctr"/>
              <a:r>
                <a:rPr lang="en-US" altLang="zh-TW"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Wider Viewing Angle</a:t>
              </a:r>
              <a:endParaRPr lang="zh-TW" alt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2F6A2E0-A75E-BBF9-5C65-DFF18AC032CA}"/>
                    </a:ext>
                  </a:extLst>
                </p14:cNvPr>
                <p14:cNvContentPartPr/>
                <p14:nvPr/>
              </p14:nvContentPartPr>
              <p14:xfrm>
                <a:off x="3374091" y="5670600"/>
                <a:ext cx="360" cy="360"/>
              </p14:xfrm>
            </p:contentPart>
          </mc:Choice>
          <mc:Fallback xmlns="">
            <p:pic>
              <p:nvPicPr>
                <p:cNvPr id="3" name="Ink 2">
                  <a:extLst>
                    <a:ext uri="{FF2B5EF4-FFF2-40B4-BE49-F238E27FC236}">
                      <a16:creationId xmlns:a16="http://schemas.microsoft.com/office/drawing/2014/main" id="{B2F6A2E0-A75E-BBF9-5C65-DFF18AC032CA}"/>
                    </a:ext>
                  </a:extLst>
                </p:cNvPr>
                <p:cNvPicPr/>
                <p:nvPr/>
              </p:nvPicPr>
              <p:blipFill>
                <a:blip r:embed="rId5"/>
                <a:stretch>
                  <a:fillRect/>
                </a:stretch>
              </p:blipFill>
              <p:spPr>
                <a:xfrm>
                  <a:off x="3365091" y="5661600"/>
                  <a:ext cx="18000" cy="18000"/>
                </a:xfrm>
                <a:prstGeom prst="rect">
                  <a:avLst/>
                </a:prstGeom>
              </p:spPr>
            </p:pic>
          </mc:Fallback>
        </mc:AlternateContent>
      </p:grpSp>
      <p:pic>
        <p:nvPicPr>
          <p:cNvPr id="6" name="Picture 13">
            <a:extLst>
              <a:ext uri="{FF2B5EF4-FFF2-40B4-BE49-F238E27FC236}">
                <a16:creationId xmlns:a16="http://schemas.microsoft.com/office/drawing/2014/main" id="{2FA770D4-3720-0AD9-4D5A-7457C7C448E8}"/>
              </a:ext>
            </a:extLst>
          </p:cNvPr>
          <p:cNvPicPr>
            <a:picLocks noChangeAspect="1" noChangeArrowheads="1"/>
          </p:cNvPicPr>
          <p:nvPr/>
        </p:nvPicPr>
        <p:blipFill>
          <a:blip r:embed="rId6">
            <a:clrChange>
              <a:clrFrom>
                <a:srgbClr val="5A5A5D"/>
              </a:clrFrom>
              <a:clrTo>
                <a:srgbClr val="5A5A5D">
                  <a:alpha val="0"/>
                </a:srgbClr>
              </a:clrTo>
            </a:clrChange>
            <a:extLst>
              <a:ext uri="{28A0092B-C50C-407E-A947-70E740481C1C}">
                <a14:useLocalDpi xmlns:a14="http://schemas.microsoft.com/office/drawing/2010/main"/>
              </a:ext>
            </a:extLst>
          </a:blip>
          <a:srcRect/>
          <a:stretch>
            <a:fillRect/>
          </a:stretch>
        </p:blipFill>
        <p:spPr bwMode="auto">
          <a:xfrm>
            <a:off x="9538158" y="373684"/>
            <a:ext cx="1827678" cy="119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close-up of a tablet&#10;&#10;Description automatically generated with medium confidence">
            <a:extLst>
              <a:ext uri="{FF2B5EF4-FFF2-40B4-BE49-F238E27FC236}">
                <a16:creationId xmlns:a16="http://schemas.microsoft.com/office/drawing/2014/main" id="{1765560B-FF72-C5DA-78AE-36A01E5865BF}"/>
              </a:ext>
            </a:extLst>
          </p:cNvPr>
          <p:cNvPicPr>
            <a:picLocks noChangeAspect="1"/>
          </p:cNvPicPr>
          <p:nvPr/>
        </p:nvPicPr>
        <p:blipFill rotWithShape="1">
          <a:blip r:embed="rId7">
            <a:extLst>
              <a:ext uri="{28A0092B-C50C-407E-A947-70E740481C1C}">
                <a14:useLocalDpi xmlns:a14="http://schemas.microsoft.com/office/drawing/2010/main" val="0"/>
              </a:ext>
            </a:extLst>
          </a:blip>
          <a:srcRect l="44104" r="6325"/>
          <a:stretch/>
        </p:blipFill>
        <p:spPr>
          <a:xfrm>
            <a:off x="-43729" y="-471865"/>
            <a:ext cx="3311445" cy="5010197"/>
          </a:xfrm>
          <a:prstGeom prst="rect">
            <a:avLst/>
          </a:prstGeom>
          <a:noFill/>
          <a:scene3d>
            <a:camera prst="perspectiveRight"/>
            <a:lightRig rig="threePt" dir="t"/>
          </a:scene3d>
        </p:spPr>
      </p:pic>
    </p:spTree>
    <p:extLst>
      <p:ext uri="{BB962C8B-B14F-4D97-AF65-F5344CB8AC3E}">
        <p14:creationId xmlns:p14="http://schemas.microsoft.com/office/powerpoint/2010/main" val="382645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0D6B597F-9CBF-B914-B517-BDCB76FF231C}"/>
              </a:ext>
            </a:extLst>
          </p:cNvPr>
          <p:cNvGrpSpPr/>
          <p:nvPr/>
        </p:nvGrpSpPr>
        <p:grpSpPr>
          <a:xfrm>
            <a:off x="963401" y="1406374"/>
            <a:ext cx="5340545" cy="3970711"/>
            <a:chOff x="963401" y="1406374"/>
            <a:chExt cx="5340545" cy="3970711"/>
          </a:xfrm>
        </p:grpSpPr>
        <p:grpSp>
          <p:nvGrpSpPr>
            <p:cNvPr id="38" name="Group 37">
              <a:extLst>
                <a:ext uri="{FF2B5EF4-FFF2-40B4-BE49-F238E27FC236}">
                  <a16:creationId xmlns:a16="http://schemas.microsoft.com/office/drawing/2014/main" id="{7F3EF9F3-97FC-3B17-397F-C2088FE5628D}"/>
                </a:ext>
              </a:extLst>
            </p:cNvPr>
            <p:cNvGrpSpPr/>
            <p:nvPr/>
          </p:nvGrpSpPr>
          <p:grpSpPr>
            <a:xfrm>
              <a:off x="998059" y="1406374"/>
              <a:ext cx="4669881" cy="3321039"/>
              <a:chOff x="-1180836" y="-7065743"/>
              <a:chExt cx="9713935" cy="6908176"/>
            </a:xfrm>
          </p:grpSpPr>
          <p:sp>
            <p:nvSpPr>
              <p:cNvPr id="39" name="Rectangle 38">
                <a:extLst>
                  <a:ext uri="{FF2B5EF4-FFF2-40B4-BE49-F238E27FC236}">
                    <a16:creationId xmlns:a16="http://schemas.microsoft.com/office/drawing/2014/main" id="{20F9B67C-9961-EDDC-23B1-A6CB38F83BDE}"/>
                  </a:ext>
                </a:extLst>
              </p:cNvPr>
              <p:cNvSpPr/>
              <p:nvPr/>
            </p:nvSpPr>
            <p:spPr>
              <a:xfrm>
                <a:off x="-1180836" y="-6685266"/>
                <a:ext cx="9713935" cy="6527699"/>
              </a:xfrm>
              <a:prstGeom prst="rect">
                <a:avLst/>
              </a:prstGeom>
              <a:solidFill>
                <a:srgbClr val="E3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pic>
            <p:nvPicPr>
              <p:cNvPr id="40" name="Picture 39" descr="A close-up of a tablet&#10;&#10;Description automatically generated with medium confidence">
                <a:extLst>
                  <a:ext uri="{FF2B5EF4-FFF2-40B4-BE49-F238E27FC236}">
                    <a16:creationId xmlns:a16="http://schemas.microsoft.com/office/drawing/2014/main" id="{8C8346A7-29C7-B51A-982B-737B4D4F8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38" y="-7065743"/>
                <a:ext cx="8821492" cy="6616119"/>
              </a:xfrm>
              <a:prstGeom prst="rect">
                <a:avLst/>
              </a:prstGeom>
              <a:effectLst>
                <a:outerShdw blurRad="266700" dist="165100" dir="2700000" sx="103000" sy="103000" algn="tl" rotWithShape="0">
                  <a:prstClr val="black">
                    <a:alpha val="15000"/>
                  </a:prstClr>
                </a:outerShdw>
              </a:effectLst>
            </p:spPr>
          </p:pic>
          <p:pic>
            <p:nvPicPr>
              <p:cNvPr id="41" name="圖片 10">
                <a:extLst>
                  <a:ext uri="{FF2B5EF4-FFF2-40B4-BE49-F238E27FC236}">
                    <a16:creationId xmlns:a16="http://schemas.microsoft.com/office/drawing/2014/main" id="{7C8AD636-7001-1923-A188-B2425BDD96A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921" b="99485" l="2006" r="96562">
                            <a14:foregroundMark x1="9112" y1="4124" x2="44527" y2="40722"/>
                            <a14:foregroundMark x1="72092" y1="32474" x2="93467" y2="17010"/>
                            <a14:foregroundMark x1="93467" y1="3265" x2="66418" y2="37027"/>
                            <a14:foregroundMark x1="66418" y1="37027" x2="65100" y2="40722"/>
                            <a14:foregroundMark x1="96562" y1="10052" x2="67163" y2="45704"/>
                            <a14:foregroundMark x1="68711" y1="62113" x2="83897" y2="89777"/>
                            <a14:foregroundMark x1="81719" y1="75172" x2="89284" y2="97680"/>
                            <a14:foregroundMark x1="89284" y1="97680" x2="90659" y2="99313"/>
                            <a14:foregroundMark x1="76848" y1="91838" x2="62178" y2="75859"/>
                            <a14:foregroundMark x1="37650" y1="57045" x2="14670" y2="79467"/>
                            <a14:foregroundMark x1="14670" y1="79467" x2="12722" y2="91409"/>
                            <a14:foregroundMark x1="12722" y1="91409" x2="3496" y2="92869"/>
                            <a14:foregroundMark x1="3496" y1="92869" x2="2120" y2="71392"/>
                            <a14:foregroundMark x1="2120" y1="71392" x2="9341" y2="61340"/>
                            <a14:foregroundMark x1="9341" y1="61340" x2="19140" y2="68041"/>
                            <a14:foregroundMark x1="19140" y1="68041" x2="22532" y2="92108"/>
                            <a14:foregroundMark x1="22427" y1="92528" x2="14900" y2="96907"/>
                            <a14:foregroundMark x1="14900" y1="96907" x2="12321" y2="77320"/>
                            <a14:foregroundMark x1="12321" y1="77320" x2="13295" y2="67182"/>
                            <a14:foregroundMark x1="13295" y1="67182" x2="13639" y2="66409"/>
                            <a14:foregroundMark x1="27450" y1="28522" x2="19083" y2="32045"/>
                            <a14:foregroundMark x1="19083" y1="32045" x2="7507" y2="26460"/>
                            <a14:foregroundMark x1="7507" y1="26460" x2="1498" y2="13064"/>
                            <a14:foregroundMark x1="1180" y1="10501" x2="3954" y2="3093"/>
                            <a14:foregroundMark x1="3954" y1="3093" x2="16275" y2="2921"/>
                            <a14:foregroundMark x1="16275" y1="2921" x2="21032" y2="7732"/>
                            <a14:foregroundMark x1="21032" y1="7732" x2="19427" y2="25258"/>
                            <a14:foregroundMark x1="19427" y1="25258" x2="10774" y2="16667"/>
                            <a14:foregroundMark x1="10774" y1="16667" x2="10544" y2="6271"/>
                            <a14:foregroundMark x1="10544" y1="6271" x2="11060" y2="6186"/>
                            <a14:foregroundMark x1="26304" y1="12113" x2="28542" y2="15569"/>
                            <a14:foregroundMark x1="20630" y1="62113" x2="18453" y2="64089"/>
                            <a14:foregroundMark x1="19943" y1="61340" x2="18797" y2="61942"/>
                            <a14:foregroundMark x1="95301" y1="13660" x2="92768" y2="25842"/>
                            <a14:foregroundMark x1="89500" y1="31091" x2="79828" y2="40979"/>
                            <a14:foregroundMark x1="79828" y1="40979" x2="79828" y2="40979"/>
                            <a14:foregroundMark x1="86533" y1="67869" x2="89341" y2="77491"/>
                            <a14:foregroundMark x1="89341" y1="77491" x2="89685" y2="82904"/>
                            <a14:foregroundMark x1="22299" y1="93042" x2="24699" y2="77320"/>
                            <a14:foregroundMark x1="61318" y1="25430" x2="66648" y2="24914"/>
                            <a14:foregroundMark x1="61547" y1="24399" x2="62063" y2="25000"/>
                            <a14:foregroundMark x1="62063" y1="24141" x2="61605" y2="24141"/>
                            <a14:foregroundMark x1="62350" y1="24485" x2="60688" y2="23883"/>
                            <a14:backgroundMark x1="78109" y1="43643" x2="78453" y2="54467"/>
                            <a14:backgroundMark x1="27908" y1="79124" x2="50544" y2="80756"/>
                            <a14:backgroundMark x1="50544" y1="80756" x2="57650" y2="80069"/>
                            <a14:backgroundMark x1="57650" y1="80069" x2="32092" y2="77405"/>
                            <a14:backgroundMark x1="32092" y1="77405" x2="58968" y2="72423"/>
                            <a14:backgroundMark x1="58968" y1="72423" x2="59198" y2="71993"/>
                            <a14:backgroundMark x1="20688" y1="39605" x2="19412" y2="60358"/>
                            <a14:backgroundMark x1="32550" y1="20447" x2="44183" y2="20447"/>
                            <a14:backgroundMark x1="44183" y1="20447" x2="52149" y2="20103"/>
                            <a14:backgroundMark x1="52149" y1="20103" x2="52206" y2="20103"/>
                            <a14:backgroundMark x1="25731" y1="2921" x2="60401" y2="8419"/>
                            <a14:backgroundMark x1="60401" y1="8419" x2="65330" y2="7302"/>
                            <a14:backgroundMark x1="65330" y1="7302" x2="65330" y2="7302"/>
                            <a14:backgroundMark x1="20860" y1="43041" x2="20057" y2="49656"/>
                            <a14:backgroundMark x1="20860" y1="43986" x2="20688" y2="59536"/>
                            <a14:backgroundMark x1="27335" y1="82474" x2="25100" y2="98883"/>
                            <a14:backgroundMark x1="25788" y1="84278" x2="21948" y2="99656"/>
                            <a14:backgroundMark x1="25501" y1="83247" x2="26189" y2="82045"/>
                            <a14:backgroundMark x1="30143" y1="17955" x2="29226" y2="15636"/>
                            <a14:backgroundMark x1="29226" y1="15636" x2="29054" y2="19588"/>
                            <a14:backgroundMark x1="93009" y1="27491" x2="92264" y2="28608"/>
                            <a14:backgroundMark x1="93009" y1="26632" x2="89971" y2="31615"/>
                            <a14:backgroundMark x1="92894" y1="25945" x2="92264" y2="27491"/>
                            <a14:backgroundMark x1="630" y1="11770" x2="1318" y2="13230"/>
                            <a14:backgroundMark x1="458" y1="10825" x2="688" y2="11942"/>
                          </a14:backgroundRemoval>
                        </a14:imgEffect>
                      </a14:imgLayer>
                    </a14:imgProps>
                  </a:ext>
                  <a:ext uri="{28A0092B-C50C-407E-A947-70E740481C1C}">
                    <a14:useLocalDpi xmlns:a14="http://schemas.microsoft.com/office/drawing/2010/main"/>
                  </a:ext>
                </a:extLst>
              </a:blip>
              <a:stretch>
                <a:fillRect/>
              </a:stretch>
            </p:blipFill>
            <p:spPr>
              <a:xfrm>
                <a:off x="-1180836" y="-6667552"/>
                <a:ext cx="9713935" cy="6475954"/>
              </a:xfrm>
              <a:prstGeom prst="rect">
                <a:avLst/>
              </a:prstGeom>
              <a:effectLst>
                <a:outerShdw blurRad="254000" dist="152400" dir="2700000" sx="103000" sy="103000" algn="tl" rotWithShape="0">
                  <a:prstClr val="black">
                    <a:alpha val="20000"/>
                  </a:prstClr>
                </a:outerShdw>
              </a:effectLst>
            </p:spPr>
          </p:pic>
          <p:pic>
            <p:nvPicPr>
              <p:cNvPr id="42" name="圖片 10">
                <a:extLst>
                  <a:ext uri="{FF2B5EF4-FFF2-40B4-BE49-F238E27FC236}">
                    <a16:creationId xmlns:a16="http://schemas.microsoft.com/office/drawing/2014/main" id="{83BA2E87-319A-0FBF-C54E-D3343D2859B4}"/>
                  </a:ext>
                </a:extLst>
              </p:cNvPr>
              <p:cNvPicPr>
                <a:picLocks noChangeAspect="1"/>
              </p:cNvPicPr>
              <p:nvPr/>
            </p:nvPicPr>
            <p:blipFill rotWithShape="1">
              <a:blip r:embed="rId5" cstate="hqprint">
                <a:extLst>
                  <a:ext uri="{BEBA8EAE-BF5A-486C-A8C5-ECC9F3942E4B}">
                    <a14:imgProps xmlns:a14="http://schemas.microsoft.com/office/drawing/2010/main">
                      <a14:imgLayer r:embed="rId4">
                        <a14:imgEffect>
                          <a14:backgroundRemoval t="2921" b="99485" l="2006" r="96562">
                            <a14:foregroundMark x1="9112" y1="4124" x2="44527" y2="40722"/>
                            <a14:foregroundMark x1="72092" y1="32474" x2="93467" y2="17010"/>
                            <a14:foregroundMark x1="93467" y1="3265" x2="66418" y2="37027"/>
                            <a14:foregroundMark x1="66418" y1="37027" x2="65100" y2="40722"/>
                            <a14:foregroundMark x1="96562" y1="10052" x2="67163" y2="45704"/>
                            <a14:foregroundMark x1="68711" y1="62113" x2="83897" y2="89777"/>
                            <a14:foregroundMark x1="81719" y1="75172" x2="89284" y2="97680"/>
                            <a14:foregroundMark x1="89284" y1="97680" x2="90659" y2="99313"/>
                            <a14:foregroundMark x1="76848" y1="91838" x2="62178" y2="75859"/>
                            <a14:foregroundMark x1="37650" y1="57045" x2="14670" y2="79467"/>
                            <a14:foregroundMark x1="14670" y1="79467" x2="12722" y2="91409"/>
                            <a14:foregroundMark x1="12722" y1="91409" x2="3496" y2="92869"/>
                            <a14:foregroundMark x1="3496" y1="92869" x2="2120" y2="71392"/>
                            <a14:foregroundMark x1="2120" y1="71392" x2="9341" y2="61340"/>
                            <a14:foregroundMark x1="9341" y1="61340" x2="19140" y2="68041"/>
                            <a14:foregroundMark x1="19140" y1="68041" x2="22532" y2="92108"/>
                            <a14:foregroundMark x1="22427" y1="92528" x2="14900" y2="96907"/>
                            <a14:foregroundMark x1="14900" y1="96907" x2="12321" y2="77320"/>
                            <a14:foregroundMark x1="12321" y1="77320" x2="13295" y2="67182"/>
                            <a14:foregroundMark x1="13295" y1="67182" x2="13639" y2="66409"/>
                            <a14:foregroundMark x1="27450" y1="28522" x2="19083" y2="32045"/>
                            <a14:foregroundMark x1="19083" y1="32045" x2="7507" y2="26460"/>
                            <a14:foregroundMark x1="1437" y1="12929" x2="1121" y2="12224"/>
                            <a14:foregroundMark x1="7507" y1="26460" x2="1651" y2="13405"/>
                            <a14:foregroundMark x1="802" y1="11512" x2="3954" y2="3093"/>
                            <a14:foregroundMark x1="3954" y1="3093" x2="16275" y2="2921"/>
                            <a14:foregroundMark x1="16275" y1="2921" x2="21032" y2="7732"/>
                            <a14:foregroundMark x1="21032" y1="7732" x2="19427" y2="25258"/>
                            <a14:foregroundMark x1="19427" y1="25258" x2="10774" y2="16667"/>
                            <a14:foregroundMark x1="10774" y1="16667" x2="10544" y2="6271"/>
                            <a14:foregroundMark x1="10544" y1="6271" x2="11060" y2="6186"/>
                            <a14:foregroundMark x1="26304" y1="12113" x2="28542" y2="15569"/>
                            <a14:foregroundMark x1="20630" y1="62113" x2="18453" y2="64089"/>
                            <a14:foregroundMark x1="19943" y1="61340" x2="18797" y2="61942"/>
                            <a14:foregroundMark x1="95301" y1="13660" x2="92768" y2="25842"/>
                            <a14:foregroundMark x1="89500" y1="31091" x2="79828" y2="40979"/>
                            <a14:foregroundMark x1="79828" y1="40979" x2="79828" y2="40979"/>
                            <a14:foregroundMark x1="86533" y1="67869" x2="89341" y2="77491"/>
                            <a14:foregroundMark x1="89341" y1="77491" x2="89685" y2="82904"/>
                            <a14:foregroundMark x1="22299" y1="93042" x2="24699" y2="77320"/>
                            <a14:foregroundMark x1="61318" y1="25430" x2="66648" y2="24914"/>
                            <a14:foregroundMark x1="61547" y1="24399" x2="62063" y2="25000"/>
                            <a14:foregroundMark x1="62063" y1="24141" x2="61605" y2="24141"/>
                            <a14:foregroundMark x1="62350" y1="24485" x2="60688" y2="23883"/>
                            <a14:backgroundMark x1="78109" y1="43643" x2="78453" y2="54467"/>
                            <a14:backgroundMark x1="27908" y1="79124" x2="50544" y2="80756"/>
                            <a14:backgroundMark x1="50544" y1="80756" x2="57650" y2="80069"/>
                            <a14:backgroundMark x1="57650" y1="80069" x2="32092" y2="77405"/>
                            <a14:backgroundMark x1="32092" y1="77405" x2="58968" y2="72423"/>
                            <a14:backgroundMark x1="58968" y1="72423" x2="59198" y2="71993"/>
                            <a14:backgroundMark x1="20688" y1="39605" x2="19412" y2="60358"/>
                            <a14:backgroundMark x1="32550" y1="20447" x2="44183" y2="20447"/>
                            <a14:backgroundMark x1="44183" y1="20447" x2="52149" y2="20103"/>
                            <a14:backgroundMark x1="52149" y1="20103" x2="52206" y2="20103"/>
                            <a14:backgroundMark x1="25731" y1="2921" x2="60401" y2="8419"/>
                            <a14:backgroundMark x1="60401" y1="8419" x2="65330" y2="7302"/>
                            <a14:backgroundMark x1="65330" y1="7302" x2="65330" y2="7302"/>
                            <a14:backgroundMark x1="20860" y1="43041" x2="20057" y2="49656"/>
                            <a14:backgroundMark x1="20860" y1="43986" x2="20688" y2="59536"/>
                            <a14:backgroundMark x1="27335" y1="82474" x2="25100" y2="98883"/>
                            <a14:backgroundMark x1="25788" y1="84278" x2="21948" y2="99656"/>
                            <a14:backgroundMark x1="25501" y1="83247" x2="26189" y2="82045"/>
                            <a14:backgroundMark x1="30143" y1="17955" x2="29226" y2="15636"/>
                            <a14:backgroundMark x1="29226" y1="15636" x2="29054" y2="19588"/>
                            <a14:backgroundMark x1="93009" y1="27491" x2="92264" y2="28608"/>
                            <a14:backgroundMark x1="93009" y1="26632" x2="89971" y2="31615"/>
                            <a14:backgroundMark x1="92894" y1="25945" x2="92264" y2="27491"/>
                            <a14:backgroundMark x1="688" y1="11340" x2="1146" y2="12199"/>
                            <a14:backgroundMark x1="1146" y1="13058" x2="1203" y2="12371"/>
                            <a14:backgroundMark x1="1261" y1="12973" x2="1318" y2="13488"/>
                          </a14:backgroundRemoval>
                        </a14:imgEffect>
                      </a14:imgLayer>
                    </a14:imgProps>
                  </a:ext>
                  <a:ext uri="{28A0092B-C50C-407E-A947-70E740481C1C}">
                    <a14:useLocalDpi xmlns:a14="http://schemas.microsoft.com/office/drawing/2010/main"/>
                  </a:ext>
                </a:extLst>
              </a:blip>
              <a:srcRect t="1" r="52852" b="70940"/>
              <a:stretch/>
            </p:blipFill>
            <p:spPr>
              <a:xfrm>
                <a:off x="-1180836" y="-6685266"/>
                <a:ext cx="4579953" cy="1881908"/>
              </a:xfrm>
              <a:prstGeom prst="rect">
                <a:avLst/>
              </a:prstGeom>
              <a:effectLst>
                <a:outerShdw blurRad="254000" dist="203200" sx="103000" sy="103000" algn="l" rotWithShape="0">
                  <a:prstClr val="black">
                    <a:alpha val="15000"/>
                  </a:prstClr>
                </a:outerShdw>
              </a:effectLst>
            </p:spPr>
          </p:pic>
        </p:grpSp>
        <p:sp>
          <p:nvSpPr>
            <p:cNvPr id="43" name="Rectangle 42">
              <a:extLst>
                <a:ext uri="{FF2B5EF4-FFF2-40B4-BE49-F238E27FC236}">
                  <a16:creationId xmlns:a16="http://schemas.microsoft.com/office/drawing/2014/main" id="{832B125D-7AE8-F90D-2DD7-93CF8C76217F}"/>
                </a:ext>
              </a:extLst>
            </p:cNvPr>
            <p:cNvSpPr/>
            <p:nvPr/>
          </p:nvSpPr>
          <p:spPr>
            <a:xfrm>
              <a:off x="5676491" y="1594279"/>
              <a:ext cx="627455" cy="378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44" name="Rectangle 43">
              <a:extLst>
                <a:ext uri="{FF2B5EF4-FFF2-40B4-BE49-F238E27FC236}">
                  <a16:creationId xmlns:a16="http://schemas.microsoft.com/office/drawing/2014/main" id="{2CAB7742-4ACF-A1EE-0C89-1AF579E9C36E}"/>
                </a:ext>
              </a:extLst>
            </p:cNvPr>
            <p:cNvSpPr/>
            <p:nvPr/>
          </p:nvSpPr>
          <p:spPr>
            <a:xfrm rot="5400000">
              <a:off x="3304878" y="2385936"/>
              <a:ext cx="649672" cy="533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grpSp>
      <p:sp>
        <p:nvSpPr>
          <p:cNvPr id="24" name="Rectangle 18">
            <a:extLst>
              <a:ext uri="{FF2B5EF4-FFF2-40B4-BE49-F238E27FC236}">
                <a16:creationId xmlns:a16="http://schemas.microsoft.com/office/drawing/2014/main" id="{9889F0A6-103E-493E-9BC7-1C2B99ACCC65}"/>
              </a:ext>
            </a:extLst>
          </p:cNvPr>
          <p:cNvSpPr/>
          <p:nvPr/>
        </p:nvSpPr>
        <p:spPr>
          <a:xfrm>
            <a:off x="998059" y="996078"/>
            <a:ext cx="6532879" cy="369332"/>
          </a:xfrm>
          <a:prstGeom prst="rect">
            <a:avLst/>
          </a:prstGeom>
        </p:spPr>
        <p:txBody>
          <a:bodyPr wrap="square">
            <a:spAutoFit/>
          </a:bodyPr>
          <a:lstStyle/>
          <a:p>
            <a:r>
              <a:rPr lang="en-US" altLang="zh-TW" cap="all" dirty="0">
                <a:solidFill>
                  <a:srgbClr val="00529C"/>
                </a:solidFill>
                <a:ea typeface="微軟正黑體" panose="020B0604030504040204" pitchFamily="34" charset="-120"/>
                <a:cs typeface="Arial Unicode MS" panose="020B0604020202020204" pitchFamily="34" charset="-128"/>
              </a:rPr>
              <a:t>4 touch mode and optional WITH Digitizer solution</a:t>
            </a:r>
          </a:p>
        </p:txBody>
      </p:sp>
      <p:grpSp>
        <p:nvGrpSpPr>
          <p:cNvPr id="46" name="Group 45">
            <a:extLst>
              <a:ext uri="{FF2B5EF4-FFF2-40B4-BE49-F238E27FC236}">
                <a16:creationId xmlns:a16="http://schemas.microsoft.com/office/drawing/2014/main" id="{F66EBB20-312E-1864-1DB3-F7107953F12A}"/>
              </a:ext>
            </a:extLst>
          </p:cNvPr>
          <p:cNvGrpSpPr/>
          <p:nvPr/>
        </p:nvGrpSpPr>
        <p:grpSpPr>
          <a:xfrm>
            <a:off x="6379017" y="1660719"/>
            <a:ext cx="5480468" cy="4500051"/>
            <a:chOff x="6379017" y="1660719"/>
            <a:chExt cx="5480468" cy="4500051"/>
          </a:xfrm>
        </p:grpSpPr>
        <p:grpSp>
          <p:nvGrpSpPr>
            <p:cNvPr id="8" name="Group 7">
              <a:extLst>
                <a:ext uri="{FF2B5EF4-FFF2-40B4-BE49-F238E27FC236}">
                  <a16:creationId xmlns:a16="http://schemas.microsoft.com/office/drawing/2014/main" id="{311E53D5-8564-4A6C-BE2E-F598DF225029}"/>
                </a:ext>
              </a:extLst>
            </p:cNvPr>
            <p:cNvGrpSpPr/>
            <p:nvPr/>
          </p:nvGrpSpPr>
          <p:grpSpPr>
            <a:xfrm>
              <a:off x="6379017" y="1660719"/>
              <a:ext cx="5480468" cy="4500051"/>
              <a:chOff x="4313875" y="1638299"/>
              <a:chExt cx="6132492" cy="2710408"/>
            </a:xfrm>
          </p:grpSpPr>
          <p:sp>
            <p:nvSpPr>
              <p:cNvPr id="18" name="Rectangle 17">
                <a:extLst>
                  <a:ext uri="{FF2B5EF4-FFF2-40B4-BE49-F238E27FC236}">
                    <a16:creationId xmlns:a16="http://schemas.microsoft.com/office/drawing/2014/main" id="{01356167-9C3A-440E-940D-E051702DE313}"/>
                  </a:ext>
                </a:extLst>
              </p:cNvPr>
              <p:cNvSpPr/>
              <p:nvPr/>
            </p:nvSpPr>
            <p:spPr>
              <a:xfrm>
                <a:off x="4313875" y="1638299"/>
                <a:ext cx="6132492" cy="2710408"/>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a typeface="微軟正黑體" panose="020B0604030504040204" pitchFamily="34" charset="-120"/>
                </a:endParaRPr>
              </a:p>
            </p:txBody>
          </p:sp>
          <p:sp>
            <p:nvSpPr>
              <p:cNvPr id="25" name="Rectangle 4">
                <a:extLst>
                  <a:ext uri="{FF2B5EF4-FFF2-40B4-BE49-F238E27FC236}">
                    <a16:creationId xmlns:a16="http://schemas.microsoft.com/office/drawing/2014/main" id="{5E579EC7-75B1-476D-896F-F4478F7D8D19}"/>
                  </a:ext>
                </a:extLst>
              </p:cNvPr>
              <p:cNvSpPr/>
              <p:nvPr/>
            </p:nvSpPr>
            <p:spPr>
              <a:xfrm>
                <a:off x="4446096" y="1678336"/>
                <a:ext cx="5868050" cy="315139"/>
              </a:xfrm>
              <a:prstGeom prst="rect">
                <a:avLst/>
              </a:prstGeom>
            </p:spPr>
            <p:txBody>
              <a:bodyPr wrap="square">
                <a:spAutoFit/>
              </a:bodyPr>
              <a:lstStyle/>
              <a:p>
                <a:pPr lvl="0">
                  <a:buClr>
                    <a:srgbClr val="00529C"/>
                  </a:buClr>
                </a:pPr>
                <a:r>
                  <a:rPr lang="en-US" altLang="zh-TW" sz="2800" b="1" dirty="0">
                    <a:solidFill>
                      <a:srgbClr val="00499D"/>
                    </a:solidFill>
                    <a:ea typeface="微軟正黑體" panose="020B0604030504040204" pitchFamily="34" charset="-120"/>
                  </a:rPr>
                  <a:t>Slim &amp; light for seamless input</a:t>
                </a:r>
                <a:endParaRPr lang="en-US" altLang="zh-TW" sz="2400" dirty="0">
                  <a:solidFill>
                    <a:schemeClr val="tx1">
                      <a:lumMod val="75000"/>
                      <a:lumOff val="25000"/>
                    </a:schemeClr>
                  </a:solidFill>
                  <a:ea typeface="微軟正黑體" panose="020B0604030504040204" pitchFamily="34" charset="-120"/>
                </a:endParaRPr>
              </a:p>
            </p:txBody>
          </p:sp>
        </p:grpSp>
        <p:sp>
          <p:nvSpPr>
            <p:cNvPr id="13" name="文字方塊 12">
              <a:extLst>
                <a:ext uri="{FF2B5EF4-FFF2-40B4-BE49-F238E27FC236}">
                  <a16:creationId xmlns:a16="http://schemas.microsoft.com/office/drawing/2014/main" id="{C847969E-EA5F-221E-4D95-1771043BF8E0}"/>
                </a:ext>
              </a:extLst>
            </p:cNvPr>
            <p:cNvSpPr txBox="1"/>
            <p:nvPr/>
          </p:nvSpPr>
          <p:spPr>
            <a:xfrm>
              <a:off x="6579044" y="3955100"/>
              <a:ext cx="5087208" cy="2077492"/>
            </a:xfrm>
            <a:prstGeom prst="rect">
              <a:avLst/>
            </a:prstGeom>
            <a:noFill/>
          </p:spPr>
          <p:txBody>
            <a:bodyPr wrap="square">
              <a:spAutoFit/>
            </a:bodyPr>
            <a:lstStyle/>
            <a:p>
              <a:r>
                <a:rPr lang="en-US" altLang="zh-TW" sz="2150" dirty="0">
                  <a:solidFill>
                    <a:schemeClr val="tx1">
                      <a:lumMod val="75000"/>
                      <a:lumOff val="25000"/>
                    </a:schemeClr>
                  </a:solidFill>
                  <a:ea typeface="微軟正黑體" panose="020B0604030504040204" pitchFamily="34" charset="-120"/>
                  <a:cs typeface="Arial Unicode MS" panose="020B0604020202020204" pitchFamily="34" charset="-128"/>
                </a:rPr>
                <a:t>U11I comes with a slim stylus as standard, a more precise alternative to your fingertips.</a:t>
              </a:r>
              <a:br>
                <a:rPr lang="en-US" altLang="zh-TW" sz="2150" dirty="0">
                  <a:solidFill>
                    <a:schemeClr val="tx1">
                      <a:lumMod val="75000"/>
                      <a:lumOff val="25000"/>
                    </a:schemeClr>
                  </a:solidFill>
                  <a:ea typeface="微軟正黑體" panose="020B0604030504040204" pitchFamily="34" charset="-120"/>
                  <a:cs typeface="Arial Unicode MS" panose="020B0604020202020204" pitchFamily="34" charset="-128"/>
                </a:rPr>
              </a:br>
              <a:r>
                <a:rPr lang="en-US" altLang="zh-TW" sz="2150" dirty="0">
                  <a:solidFill>
                    <a:schemeClr val="tx1">
                      <a:lumMod val="75000"/>
                      <a:lumOff val="25000"/>
                    </a:schemeClr>
                  </a:solidFill>
                  <a:ea typeface="微軟正黑體" panose="020B0604030504040204" pitchFamily="34" charset="-120"/>
                  <a:cs typeface="Arial Unicode MS" panose="020B0604020202020204" pitchFamily="34" charset="-128"/>
                </a:rPr>
                <a:t>It allows you to easily control and navigate your tablet. A stylus can provide increased accuracy and deliver more pristine linework than that of your fingertip. </a:t>
              </a:r>
              <a:endParaRPr lang="zh-TW" altLang="en-US" sz="2150" dirty="0">
                <a:solidFill>
                  <a:schemeClr val="tx1">
                    <a:lumMod val="75000"/>
                    <a:lumOff val="25000"/>
                  </a:schemeClr>
                </a:solidFill>
                <a:ea typeface="微軟正黑體" panose="020B0604030504040204" pitchFamily="34" charset="-120"/>
                <a:cs typeface="Arial Unicode MS" panose="020B0604020202020204" pitchFamily="34" charset="-128"/>
              </a:endParaRPr>
            </a:p>
          </p:txBody>
        </p:sp>
        <p:pic>
          <p:nvPicPr>
            <p:cNvPr id="7" name="Picture 6">
              <a:extLst>
                <a:ext uri="{FF2B5EF4-FFF2-40B4-BE49-F238E27FC236}">
                  <a16:creationId xmlns:a16="http://schemas.microsoft.com/office/drawing/2014/main" id="{FBDF6301-76DC-25C4-7786-F4D1C3CE7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3740" y="2383031"/>
              <a:ext cx="2733066" cy="1430304"/>
            </a:xfrm>
            <a:prstGeom prst="rect">
              <a:avLst/>
            </a:prstGeom>
          </p:spPr>
        </p:pic>
        <p:sp>
          <p:nvSpPr>
            <p:cNvPr id="9" name="TextBox 17">
              <a:extLst>
                <a:ext uri="{FF2B5EF4-FFF2-40B4-BE49-F238E27FC236}">
                  <a16:creationId xmlns:a16="http://schemas.microsoft.com/office/drawing/2014/main" id="{E60CB855-520B-6D88-B0A0-DA7283ED3BE6}"/>
                </a:ext>
              </a:extLst>
            </p:cNvPr>
            <p:cNvSpPr txBox="1"/>
            <p:nvPr/>
          </p:nvSpPr>
          <p:spPr>
            <a:xfrm>
              <a:off x="10055718" y="3003720"/>
              <a:ext cx="1558683" cy="369332"/>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b="1" dirty="0">
                  <a:solidFill>
                    <a:prstClr val="white"/>
                  </a:solidFill>
                  <a:ea typeface="微軟正黑體" panose="020B0604030504040204" pitchFamily="34" charset="-120"/>
                </a:rPr>
                <a:t> Stylus</a:t>
              </a:r>
            </a:p>
          </p:txBody>
        </p:sp>
      </p:grpSp>
      <p:grpSp>
        <p:nvGrpSpPr>
          <p:cNvPr id="47" name="Group 46">
            <a:extLst>
              <a:ext uri="{FF2B5EF4-FFF2-40B4-BE49-F238E27FC236}">
                <a16:creationId xmlns:a16="http://schemas.microsoft.com/office/drawing/2014/main" id="{E69BAFFE-B797-5472-DB00-49F552CE69AB}"/>
              </a:ext>
            </a:extLst>
          </p:cNvPr>
          <p:cNvGrpSpPr/>
          <p:nvPr/>
        </p:nvGrpSpPr>
        <p:grpSpPr>
          <a:xfrm>
            <a:off x="502727" y="4820020"/>
            <a:ext cx="5763485" cy="1461361"/>
            <a:chOff x="502727" y="4820020"/>
            <a:chExt cx="5763485" cy="1461361"/>
          </a:xfrm>
        </p:grpSpPr>
        <p:sp>
          <p:nvSpPr>
            <p:cNvPr id="16" name="Rectangle 15">
              <a:extLst>
                <a:ext uri="{FF2B5EF4-FFF2-40B4-BE49-F238E27FC236}">
                  <a16:creationId xmlns:a16="http://schemas.microsoft.com/office/drawing/2014/main" id="{898373A4-92C8-46B9-BC11-63611B6C45E1}"/>
                </a:ext>
              </a:extLst>
            </p:cNvPr>
            <p:cNvSpPr/>
            <p:nvPr/>
          </p:nvSpPr>
          <p:spPr>
            <a:xfrm>
              <a:off x="502727" y="4820020"/>
              <a:ext cx="5763485" cy="400110"/>
            </a:xfrm>
            <a:prstGeom prst="rect">
              <a:avLst/>
            </a:prstGeom>
          </p:spPr>
          <p:txBody>
            <a:bodyPr wrap="square">
              <a:spAutoFit/>
            </a:bodyPr>
            <a:lstStyle/>
            <a:p>
              <a:pPr marL="342900" indent="-342900">
                <a:buClr>
                  <a:srgbClr val="00499D"/>
                </a:buClr>
                <a:buFont typeface="Wingdings" panose="05000000000000000000" pitchFamily="2" charset="2"/>
                <a:buChar char="ü"/>
              </a:pPr>
              <a:r>
                <a:rPr lang="en-US" altLang="zh-TW" sz="2000" dirty="0">
                  <a:solidFill>
                    <a:schemeClr val="tx1">
                      <a:lumMod val="75000"/>
                      <a:lumOff val="25000"/>
                    </a:schemeClr>
                  </a:solidFill>
                  <a:ea typeface="微軟正黑體" panose="020B0604030504040204" pitchFamily="34" charset="-120"/>
                  <a:cs typeface="Arial Unicode MS" panose="020B0604020202020204" pitchFamily="34" charset="-128"/>
                </a:rPr>
                <a:t>4 touch modes: glove, stylus, water &amp; finger mode.   </a:t>
              </a:r>
            </a:p>
          </p:txBody>
        </p:sp>
        <p:grpSp>
          <p:nvGrpSpPr>
            <p:cNvPr id="21" name="Group 20">
              <a:extLst>
                <a:ext uri="{FF2B5EF4-FFF2-40B4-BE49-F238E27FC236}">
                  <a16:creationId xmlns:a16="http://schemas.microsoft.com/office/drawing/2014/main" id="{7903003D-400D-EF60-89A0-763405CFC5C4}"/>
                </a:ext>
              </a:extLst>
            </p:cNvPr>
            <p:cNvGrpSpPr/>
            <p:nvPr/>
          </p:nvGrpSpPr>
          <p:grpSpPr>
            <a:xfrm>
              <a:off x="1228712" y="5276254"/>
              <a:ext cx="4311513" cy="1005127"/>
              <a:chOff x="5620106" y="5127303"/>
              <a:chExt cx="5580212" cy="1300894"/>
            </a:xfrm>
          </p:grpSpPr>
          <p:pic>
            <p:nvPicPr>
              <p:cNvPr id="12" name="Picture 3">
                <a:extLst>
                  <a:ext uri="{FF2B5EF4-FFF2-40B4-BE49-F238E27FC236}">
                    <a16:creationId xmlns:a16="http://schemas.microsoft.com/office/drawing/2014/main" id="{82FE5234-957E-63A8-ACD2-083138D44F6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892920" y="5127303"/>
                <a:ext cx="1307398" cy="130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a:extLst>
                  <a:ext uri="{FF2B5EF4-FFF2-40B4-BE49-F238E27FC236}">
                    <a16:creationId xmlns:a16="http://schemas.microsoft.com/office/drawing/2014/main" id="{F25C7F25-EF82-C236-94FB-FADB9E058D7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72736" y="5130091"/>
                <a:ext cx="1313903" cy="126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D37EBDD9-CC74-B316-2B53-A9E99021A03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78141" y="5168944"/>
                <a:ext cx="1245724" cy="120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F3476087-F794-D480-91B8-23CBB94F002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20106" y="5154471"/>
                <a:ext cx="1274671" cy="121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3" name="Content Placeholder 1">
            <a:extLst>
              <a:ext uri="{FF2B5EF4-FFF2-40B4-BE49-F238E27FC236}">
                <a16:creationId xmlns:a16="http://schemas.microsoft.com/office/drawing/2014/main" id="{51EAC21A-312E-4EA1-8790-B252112E4389}"/>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a:ea typeface="微軟正黑體" panose="020B0604030504040204" pitchFamily="34" charset="-120"/>
              </a:rPr>
              <a:t>TOUCH IN </a:t>
            </a:r>
            <a:r>
              <a:rPr lang="en-US" altLang="zh-TW" dirty="0">
                <a:solidFill>
                  <a:schemeClr val="tx1"/>
                </a:solidFill>
                <a:ea typeface="微軟正黑體" panose="020B0604030504040204" pitchFamily="34" charset="-120"/>
              </a:rPr>
              <a:t>AND</a:t>
            </a:r>
            <a:r>
              <a:rPr lang="en-US" altLang="zh-TW" dirty="0">
                <a:ea typeface="微軟正黑體" panose="020B0604030504040204" pitchFamily="34" charset="-120"/>
              </a:rPr>
              <a:t> OUT</a:t>
            </a:r>
            <a:endParaRPr lang="en-US" altLang="zh-TW"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47349571"/>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altLang="zh-TW" dirty="0">
                <a:ea typeface="微軟正黑體" panose="020B0604030504040204" pitchFamily="34" charset="-120"/>
              </a:rPr>
              <a:t>MARKET LEADER </a:t>
            </a:r>
            <a:r>
              <a:rPr lang="en-US" altLang="zh-TW" dirty="0">
                <a:solidFill>
                  <a:schemeClr val="tx1"/>
                </a:solidFill>
                <a:ea typeface="微軟正黑體" panose="020B0604030504040204" pitchFamily="34" charset="-120"/>
              </a:rPr>
              <a:t>FOR POWER SUPPLY</a:t>
            </a:r>
            <a:endParaRPr lang="zh-TW" altLang="en-US" dirty="0">
              <a:solidFill>
                <a:schemeClr val="tx1"/>
              </a:solidFill>
              <a:ea typeface="微軟正黑體" panose="020B0604030504040204" pitchFamily="34" charset="-120"/>
            </a:endParaRPr>
          </a:p>
        </p:txBody>
      </p:sp>
      <p:sp>
        <p:nvSpPr>
          <p:cNvPr id="3" name="Content Placeholder 2"/>
          <p:cNvSpPr>
            <a:spLocks noGrp="1"/>
          </p:cNvSpPr>
          <p:nvPr>
            <p:ph sz="quarter" idx="11"/>
          </p:nvPr>
        </p:nvSpPr>
        <p:spPr/>
        <p:txBody>
          <a:bodyPr/>
          <a:lstStyle/>
          <a:p>
            <a:r>
              <a:rPr lang="en-US" altLang="zh-TW">
                <a:solidFill>
                  <a:schemeClr val="tx1">
                    <a:lumMod val="75000"/>
                    <a:lumOff val="25000"/>
                  </a:schemeClr>
                </a:solidFill>
                <a:ea typeface="微軟正黑體" panose="020B0604030504040204" pitchFamily="34" charset="-120"/>
              </a:rPr>
              <a:t>The U11I </a:t>
            </a:r>
            <a:r>
              <a:rPr lang="en-US" altLang="zh-TW" dirty="0">
                <a:solidFill>
                  <a:schemeClr val="tx1">
                    <a:lumMod val="75000"/>
                    <a:lumOff val="25000"/>
                  </a:schemeClr>
                </a:solidFill>
                <a:ea typeface="微軟正黑體" panose="020B0604030504040204" pitchFamily="34" charset="-120"/>
              </a:rPr>
              <a:t>is the market leader on power supply with up to </a:t>
            </a:r>
            <a:r>
              <a:rPr lang="en-US" altLang="zh-TW" b="1" dirty="0">
                <a:solidFill>
                  <a:srgbClr val="FF0000"/>
                </a:solidFill>
                <a:ea typeface="微軟正黑體" panose="020B0604030504040204" pitchFamily="34" charset="-120"/>
              </a:rPr>
              <a:t>20 hours </a:t>
            </a:r>
            <a:r>
              <a:rPr lang="en-US" altLang="zh-TW" dirty="0">
                <a:solidFill>
                  <a:schemeClr val="tx1">
                    <a:lumMod val="75000"/>
                    <a:lumOff val="25000"/>
                  </a:schemeClr>
                </a:solidFill>
                <a:ea typeface="微軟正黑體" panose="020B0604030504040204" pitchFamily="34" charset="-120"/>
              </a:rPr>
              <a:t>per single battery. Additionally, </a:t>
            </a:r>
            <a:r>
              <a:rPr lang="en-US" altLang="zh-TW">
                <a:solidFill>
                  <a:schemeClr val="tx1">
                    <a:lumMod val="75000"/>
                    <a:lumOff val="25000"/>
                  </a:schemeClr>
                </a:solidFill>
                <a:ea typeface="微軟正黑體" panose="020B0604030504040204" pitchFamily="34" charset="-120"/>
              </a:rPr>
              <a:t>the U11I </a:t>
            </a:r>
            <a:r>
              <a:rPr lang="en-US" altLang="zh-TW" dirty="0">
                <a:solidFill>
                  <a:schemeClr val="tx1">
                    <a:lumMod val="75000"/>
                    <a:lumOff val="25000"/>
                  </a:schemeClr>
                </a:solidFill>
                <a:ea typeface="微軟正黑體" panose="020B0604030504040204" pitchFamily="34" charset="-120"/>
              </a:rPr>
              <a:t>supports up to 5 mins swap-time for field professionals with no downtime for battery swaps.</a:t>
            </a:r>
          </a:p>
          <a:p>
            <a:endParaRPr lang="en-US" dirty="0">
              <a:solidFill>
                <a:schemeClr val="tx1"/>
              </a:solidFill>
              <a:ea typeface="微軟正黑體" panose="020B0604030504040204" pitchFamily="34" charset="-120"/>
            </a:endParaRPr>
          </a:p>
        </p:txBody>
      </p:sp>
      <p:sp>
        <p:nvSpPr>
          <p:cNvPr id="8" name="TextBox 29">
            <a:extLst>
              <a:ext uri="{FF2B5EF4-FFF2-40B4-BE49-F238E27FC236}">
                <a16:creationId xmlns:a16="http://schemas.microsoft.com/office/drawing/2014/main" id="{D8F14AAE-10F0-40E0-AB38-91E945BB672A}"/>
              </a:ext>
            </a:extLst>
          </p:cNvPr>
          <p:cNvSpPr txBox="1"/>
          <p:nvPr/>
        </p:nvSpPr>
        <p:spPr>
          <a:xfrm>
            <a:off x="972300" y="5530087"/>
            <a:ext cx="1860766" cy="369332"/>
          </a:xfrm>
          <a:prstGeom prst="rect">
            <a:avLst/>
          </a:prstGeom>
          <a:noFill/>
        </p:spPr>
        <p:txBody>
          <a:bodyPr wrap="none" rtlCol="0">
            <a:spAutoFit/>
          </a:bodyPr>
          <a:lstStyle/>
          <a:p>
            <a:r>
              <a:rPr lang="en-US" dirty="0">
                <a:solidFill>
                  <a:schemeClr val="bg1"/>
                </a:solidFill>
                <a:ea typeface="微軟正黑體" panose="020B0604030504040204" pitchFamily="34" charset="-120"/>
              </a:rPr>
              <a:t>Market Solution P</a:t>
            </a:r>
          </a:p>
        </p:txBody>
      </p:sp>
      <p:grpSp>
        <p:nvGrpSpPr>
          <p:cNvPr id="10" name="Group 9">
            <a:extLst>
              <a:ext uri="{FF2B5EF4-FFF2-40B4-BE49-F238E27FC236}">
                <a16:creationId xmlns:a16="http://schemas.microsoft.com/office/drawing/2014/main" id="{BDC10C22-1DCE-4258-759D-7EB5215644D2}"/>
              </a:ext>
            </a:extLst>
          </p:cNvPr>
          <p:cNvGrpSpPr/>
          <p:nvPr/>
        </p:nvGrpSpPr>
        <p:grpSpPr>
          <a:xfrm>
            <a:off x="401321" y="2724339"/>
            <a:ext cx="5743320" cy="3663263"/>
            <a:chOff x="401321" y="2635562"/>
            <a:chExt cx="5743320" cy="3663263"/>
          </a:xfrm>
        </p:grpSpPr>
        <p:grpSp>
          <p:nvGrpSpPr>
            <p:cNvPr id="13" name="Group 12">
              <a:extLst>
                <a:ext uri="{FF2B5EF4-FFF2-40B4-BE49-F238E27FC236}">
                  <a16:creationId xmlns:a16="http://schemas.microsoft.com/office/drawing/2014/main" id="{598A9749-C644-5D81-9F55-166DEBCD7094}"/>
                </a:ext>
              </a:extLst>
            </p:cNvPr>
            <p:cNvGrpSpPr/>
            <p:nvPr/>
          </p:nvGrpSpPr>
          <p:grpSpPr>
            <a:xfrm>
              <a:off x="1053825" y="2635562"/>
              <a:ext cx="5090816" cy="3663263"/>
              <a:chOff x="528265" y="3121477"/>
              <a:chExt cx="5676899" cy="4084998"/>
            </a:xfrm>
          </p:grpSpPr>
          <p:graphicFrame>
            <p:nvGraphicFramePr>
              <p:cNvPr id="14" name="Content Placeholder 7">
                <a:extLst>
                  <a:ext uri="{FF2B5EF4-FFF2-40B4-BE49-F238E27FC236}">
                    <a16:creationId xmlns:a16="http://schemas.microsoft.com/office/drawing/2014/main" id="{C9435276-96AE-F140-350E-0BD1B9F75CD9}"/>
                  </a:ext>
                </a:extLst>
              </p:cNvPr>
              <p:cNvGraphicFramePr>
                <a:graphicFrameLocks/>
              </p:cNvGraphicFramePr>
              <p:nvPr>
                <p:extLst>
                  <p:ext uri="{D42A27DB-BD31-4B8C-83A1-F6EECF244321}">
                    <p14:modId xmlns:p14="http://schemas.microsoft.com/office/powerpoint/2010/main" val="3909272528"/>
                  </p:ext>
                </p:extLst>
              </p:nvPr>
            </p:nvGraphicFramePr>
            <p:xfrm>
              <a:off x="528265" y="3306112"/>
              <a:ext cx="5676899" cy="3900363"/>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oup 19">
                <a:extLst>
                  <a:ext uri="{FF2B5EF4-FFF2-40B4-BE49-F238E27FC236}">
                    <a16:creationId xmlns:a16="http://schemas.microsoft.com/office/drawing/2014/main" id="{29C438D9-E275-F68F-14DF-5FC8B56325B2}"/>
                  </a:ext>
                </a:extLst>
              </p:cNvPr>
              <p:cNvGrpSpPr/>
              <p:nvPr/>
            </p:nvGrpSpPr>
            <p:grpSpPr>
              <a:xfrm>
                <a:off x="528265" y="3121477"/>
                <a:ext cx="5287211" cy="2872894"/>
                <a:chOff x="528265" y="3121477"/>
                <a:chExt cx="5287211" cy="2872894"/>
              </a:xfrm>
            </p:grpSpPr>
            <p:sp>
              <p:nvSpPr>
                <p:cNvPr id="21" name="TextBox 26">
                  <a:extLst>
                    <a:ext uri="{FF2B5EF4-FFF2-40B4-BE49-F238E27FC236}">
                      <a16:creationId xmlns:a16="http://schemas.microsoft.com/office/drawing/2014/main" id="{806A6225-3EBE-0462-EB69-5A0C8957633F}"/>
                    </a:ext>
                  </a:extLst>
                </p:cNvPr>
                <p:cNvSpPr txBox="1"/>
                <p:nvPr/>
              </p:nvSpPr>
              <p:spPr>
                <a:xfrm>
                  <a:off x="748271" y="4658577"/>
                  <a:ext cx="2752397" cy="446173"/>
                </a:xfrm>
                <a:prstGeom prst="rect">
                  <a:avLst/>
                </a:prstGeom>
                <a:noFill/>
              </p:spPr>
              <p:txBody>
                <a:bodyPr wrap="none" rtlCol="0">
                  <a:spAutoFit/>
                </a:bodyPr>
                <a:lstStyle/>
                <a:p>
                  <a:r>
                    <a:rPr lang="en-US" sz="2000" b="1" dirty="0">
                      <a:solidFill>
                        <a:srgbClr val="F6F98B"/>
                      </a:solidFill>
                      <a:ea typeface="微軟正黑體" panose="020B0604030504040204" pitchFamily="34" charset="-120"/>
                    </a:rPr>
                    <a:t>Market Solution D</a:t>
                  </a:r>
                  <a:r>
                    <a:rPr lang="en-US" altLang="zh-TW" sz="2000" b="1" dirty="0">
                      <a:solidFill>
                        <a:srgbClr val="F6F98B"/>
                      </a:solidFill>
                      <a:ea typeface="微軟正黑體" panose="020B0604030504040204" pitchFamily="34" charset="-120"/>
                    </a:rPr>
                    <a:t>&amp;G</a:t>
                  </a:r>
                  <a:endParaRPr lang="en-US" sz="2000" b="1" dirty="0">
                    <a:solidFill>
                      <a:srgbClr val="F6F98B"/>
                    </a:solidFill>
                    <a:ea typeface="微軟正黑體" panose="020B0604030504040204" pitchFamily="34" charset="-120"/>
                  </a:endParaRPr>
                </a:p>
              </p:txBody>
            </p:sp>
            <p:sp>
              <p:nvSpPr>
                <p:cNvPr id="22" name="Rectangle 27">
                  <a:extLst>
                    <a:ext uri="{FF2B5EF4-FFF2-40B4-BE49-F238E27FC236}">
                      <a16:creationId xmlns:a16="http://schemas.microsoft.com/office/drawing/2014/main" id="{7006BA78-CEB2-9AD0-98BE-6BFF7E2A450E}"/>
                    </a:ext>
                  </a:extLst>
                </p:cNvPr>
                <p:cNvSpPr/>
                <p:nvPr/>
              </p:nvSpPr>
              <p:spPr>
                <a:xfrm>
                  <a:off x="528265" y="3121477"/>
                  <a:ext cx="1838101" cy="514814"/>
                </a:xfrm>
                <a:prstGeom prst="rect">
                  <a:avLst/>
                </a:prstGeom>
              </p:spPr>
              <p:txBody>
                <a:bodyPr wrap="none">
                  <a:spAutoFit/>
                </a:bodyPr>
                <a:lstStyle/>
                <a:p>
                  <a:r>
                    <a:rPr lang="en-US" altLang="zh-TW" sz="2400" b="1" u="sng" dirty="0">
                      <a:solidFill>
                        <a:schemeClr val="tx1">
                          <a:lumMod val="75000"/>
                          <a:lumOff val="25000"/>
                        </a:schemeClr>
                      </a:solidFill>
                      <a:ea typeface="微軟正黑體" panose="020B0604030504040204" pitchFamily="34" charset="-120"/>
                    </a:rPr>
                    <a:t>Battery Life</a:t>
                  </a:r>
                  <a:endParaRPr lang="en-US" sz="2400" b="1" u="sng" dirty="0">
                    <a:solidFill>
                      <a:schemeClr val="tx1">
                        <a:lumMod val="75000"/>
                        <a:lumOff val="25000"/>
                      </a:schemeClr>
                    </a:solidFill>
                    <a:ea typeface="微軟正黑體" panose="020B0604030504040204" pitchFamily="34" charset="-120"/>
                  </a:endParaRPr>
                </a:p>
              </p:txBody>
            </p:sp>
            <p:sp>
              <p:nvSpPr>
                <p:cNvPr id="23" name="TextBox 28">
                  <a:extLst>
                    <a:ext uri="{FF2B5EF4-FFF2-40B4-BE49-F238E27FC236}">
                      <a16:creationId xmlns:a16="http://schemas.microsoft.com/office/drawing/2014/main" id="{7A9606FF-F967-F4DF-9FC3-C89BC12FD6AB}"/>
                    </a:ext>
                  </a:extLst>
                </p:cNvPr>
                <p:cNvSpPr txBox="1"/>
                <p:nvPr/>
              </p:nvSpPr>
              <p:spPr>
                <a:xfrm>
                  <a:off x="671704" y="5548198"/>
                  <a:ext cx="2323385" cy="446173"/>
                </a:xfrm>
                <a:prstGeom prst="rect">
                  <a:avLst/>
                </a:prstGeom>
                <a:noFill/>
              </p:spPr>
              <p:txBody>
                <a:bodyPr wrap="none" rtlCol="0">
                  <a:spAutoFit/>
                </a:bodyPr>
                <a:lstStyle/>
                <a:p>
                  <a:r>
                    <a:rPr lang="en-US" sz="2000" b="1" dirty="0">
                      <a:solidFill>
                        <a:schemeClr val="bg1"/>
                      </a:solidFill>
                      <a:ea typeface="微軟正黑體" panose="020B0604030504040204" pitchFamily="34" charset="-120"/>
                    </a:rPr>
                    <a:t>Market Solution Z</a:t>
                  </a:r>
                </a:p>
              </p:txBody>
            </p:sp>
            <p:sp>
              <p:nvSpPr>
                <p:cNvPr id="24" name="Rectangle 30">
                  <a:extLst>
                    <a:ext uri="{FF2B5EF4-FFF2-40B4-BE49-F238E27FC236}">
                      <a16:creationId xmlns:a16="http://schemas.microsoft.com/office/drawing/2014/main" id="{128CAE16-EC42-E445-19ED-50C2C02B43CF}"/>
                    </a:ext>
                  </a:extLst>
                </p:cNvPr>
                <p:cNvSpPr/>
                <p:nvPr/>
              </p:nvSpPr>
              <p:spPr>
                <a:xfrm>
                  <a:off x="4171502" y="3306112"/>
                  <a:ext cx="1643974" cy="446173"/>
                </a:xfrm>
                <a:prstGeom prst="rect">
                  <a:avLst/>
                </a:prstGeom>
                <a:noFill/>
                <a:ln w="28575">
                  <a:noFill/>
                </a:ln>
              </p:spPr>
              <p:style>
                <a:lnRef idx="2">
                  <a:schemeClr val="accent4"/>
                </a:lnRef>
                <a:fillRef idx="1">
                  <a:schemeClr val="lt1"/>
                </a:fillRef>
                <a:effectRef idx="0">
                  <a:schemeClr val="accent4"/>
                </a:effectRef>
                <a:fontRef idx="minor">
                  <a:schemeClr val="dk1"/>
                </a:fontRef>
              </p:style>
              <p:txBody>
                <a:bodyPr wrap="none">
                  <a:spAutoFit/>
                </a:bodyPr>
                <a:lstStyle/>
                <a:p>
                  <a:r>
                    <a:rPr lang="en-US" sz="2000" b="1" dirty="0">
                      <a:solidFill>
                        <a:srgbClr val="FF0000"/>
                      </a:solidFill>
                      <a:effectLst>
                        <a:outerShdw blurRad="38100" dist="38100" dir="2700000" algn="tl">
                          <a:srgbClr val="000000">
                            <a:alpha val="43137"/>
                          </a:srgbClr>
                        </a:outerShdw>
                      </a:effectLst>
                      <a:ea typeface="微軟正黑體" panose="020B0604030504040204" pitchFamily="34" charset="-120"/>
                    </a:rPr>
                    <a:t>Up to 20 </a:t>
                  </a:r>
                  <a:r>
                    <a:rPr lang="en-US" sz="2000" b="1" dirty="0" err="1">
                      <a:solidFill>
                        <a:srgbClr val="FF0000"/>
                      </a:solidFill>
                      <a:effectLst>
                        <a:outerShdw blurRad="38100" dist="38100" dir="2700000" algn="tl">
                          <a:srgbClr val="000000">
                            <a:alpha val="43137"/>
                          </a:srgbClr>
                        </a:outerShdw>
                      </a:effectLst>
                      <a:ea typeface="微軟正黑體" panose="020B0604030504040204" pitchFamily="34" charset="-120"/>
                    </a:rPr>
                    <a:t>hrs</a:t>
                  </a:r>
                  <a:endParaRPr lang="en-US" sz="2000" b="1" dirty="0">
                    <a:solidFill>
                      <a:srgbClr val="FF0000"/>
                    </a:solidFill>
                    <a:effectLst>
                      <a:outerShdw blurRad="38100" dist="38100" dir="2700000" algn="tl">
                        <a:srgbClr val="000000">
                          <a:alpha val="43137"/>
                        </a:srgbClr>
                      </a:outerShdw>
                    </a:effectLst>
                    <a:ea typeface="微軟正黑體" panose="020B0604030504040204" pitchFamily="34" charset="-120"/>
                  </a:endParaRPr>
                </a:p>
              </p:txBody>
            </p:sp>
            <p:sp>
              <p:nvSpPr>
                <p:cNvPr id="25" name="Rectangle 31">
                  <a:extLst>
                    <a:ext uri="{FF2B5EF4-FFF2-40B4-BE49-F238E27FC236}">
                      <a16:creationId xmlns:a16="http://schemas.microsoft.com/office/drawing/2014/main" id="{B89DE25C-2729-01C7-245B-F232C5231E3A}"/>
                    </a:ext>
                  </a:extLst>
                </p:cNvPr>
                <p:cNvSpPr/>
                <p:nvPr/>
              </p:nvSpPr>
              <p:spPr>
                <a:xfrm>
                  <a:off x="3127662" y="4301147"/>
                  <a:ext cx="1213318" cy="343210"/>
                </a:xfrm>
                <a:prstGeom prst="rect">
                  <a:avLst/>
                </a:prstGeom>
              </p:spPr>
              <p:txBody>
                <a:bodyPr wrap="none">
                  <a:spAutoFit/>
                </a:bodyPr>
                <a:lstStyle/>
                <a:p>
                  <a:r>
                    <a:rPr lang="en-US" sz="1400" b="1" dirty="0">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rPr>
                    <a:t>Up to 12 </a:t>
                  </a:r>
                  <a:r>
                    <a:rPr lang="en-US" sz="1400" b="1" dirty="0" err="1">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rPr>
                    <a:t>hrs</a:t>
                  </a:r>
                  <a:endParaRPr lang="en-US" sz="1400" b="1" dirty="0">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endParaRPr>
                </a:p>
              </p:txBody>
            </p:sp>
            <p:sp>
              <p:nvSpPr>
                <p:cNvPr id="26" name="Rectangle 31">
                  <a:extLst>
                    <a:ext uri="{FF2B5EF4-FFF2-40B4-BE49-F238E27FC236}">
                      <a16:creationId xmlns:a16="http://schemas.microsoft.com/office/drawing/2014/main" id="{2A2253A2-A2F1-4E2C-70BD-C4D3B0FDF11B}"/>
                    </a:ext>
                  </a:extLst>
                </p:cNvPr>
                <p:cNvSpPr/>
                <p:nvPr/>
              </p:nvSpPr>
              <p:spPr>
                <a:xfrm>
                  <a:off x="2471260" y="5166215"/>
                  <a:ext cx="764786" cy="343210"/>
                </a:xfrm>
                <a:prstGeom prst="rect">
                  <a:avLst/>
                </a:prstGeom>
              </p:spPr>
              <p:txBody>
                <a:bodyPr wrap="none">
                  <a:spAutoFit/>
                </a:bodyPr>
                <a:lstStyle/>
                <a:p>
                  <a:r>
                    <a:rPr lang="en-US" sz="1400" b="1" dirty="0">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rPr>
                    <a:t>9.5 </a:t>
                  </a:r>
                  <a:r>
                    <a:rPr lang="en-US" sz="1400" b="1" dirty="0" err="1">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rPr>
                    <a:t>hrs</a:t>
                  </a:r>
                  <a:endParaRPr lang="en-US" sz="1400" b="1" dirty="0">
                    <a:solidFill>
                      <a:schemeClr val="accent5">
                        <a:lumMod val="75000"/>
                      </a:schemeClr>
                    </a:solidFill>
                    <a:effectLst>
                      <a:outerShdw blurRad="38100" dist="38100" dir="2700000" algn="tl">
                        <a:srgbClr val="000000">
                          <a:alpha val="43137"/>
                        </a:srgbClr>
                      </a:outerShdw>
                    </a:effectLst>
                    <a:ea typeface="微軟正黑體" panose="020B0604030504040204" pitchFamily="34" charset="-120"/>
                  </a:endParaRPr>
                </a:p>
              </p:txBody>
            </p:sp>
            <p:sp>
              <p:nvSpPr>
                <p:cNvPr id="30" name="TextBox 26">
                  <a:extLst>
                    <a:ext uri="{FF2B5EF4-FFF2-40B4-BE49-F238E27FC236}">
                      <a16:creationId xmlns:a16="http://schemas.microsoft.com/office/drawing/2014/main" id="{4B1B0B4E-8B4F-608A-4A0E-931D74767C4A}"/>
                    </a:ext>
                  </a:extLst>
                </p:cNvPr>
                <p:cNvSpPr txBox="1"/>
                <p:nvPr/>
              </p:nvSpPr>
              <p:spPr>
                <a:xfrm>
                  <a:off x="748271" y="3773439"/>
                  <a:ext cx="2544756" cy="446173"/>
                </a:xfrm>
                <a:prstGeom prst="rect">
                  <a:avLst/>
                </a:prstGeom>
                <a:noFill/>
              </p:spPr>
              <p:txBody>
                <a:bodyPr wrap="none" rtlCol="0">
                  <a:spAutoFit/>
                </a:bodyPr>
                <a:lstStyle/>
                <a:p>
                  <a:r>
                    <a:rPr lang="en-US" sz="2000" b="1" dirty="0">
                      <a:solidFill>
                        <a:srgbClr val="F6F98B"/>
                      </a:solidFill>
                      <a:ea typeface="微軟正黑體" panose="020B0604030504040204" pitchFamily="34" charset="-120"/>
                    </a:rPr>
                    <a:t>U11I Hi-Cap Battery</a:t>
                  </a:r>
                </a:p>
              </p:txBody>
            </p:sp>
          </p:grpSp>
        </p:grpSp>
        <p:pic>
          <p:nvPicPr>
            <p:cNvPr id="31" name="Picture 30">
              <a:extLst>
                <a:ext uri="{FF2B5EF4-FFF2-40B4-BE49-F238E27FC236}">
                  <a16:creationId xmlns:a16="http://schemas.microsoft.com/office/drawing/2014/main" id="{983764D0-CD09-1FA7-0D7F-2BA9EE0CFC97}"/>
                </a:ext>
              </a:extLst>
            </p:cNvPr>
            <p:cNvPicPr>
              <a:picLocks noChangeAspect="1"/>
            </p:cNvPicPr>
            <p:nvPr/>
          </p:nvPicPr>
          <p:blipFill>
            <a:blip r:embed="rId3"/>
            <a:stretch>
              <a:fillRect/>
            </a:stretch>
          </p:blipFill>
          <p:spPr>
            <a:xfrm>
              <a:off x="401321" y="3078497"/>
              <a:ext cx="806724" cy="722543"/>
            </a:xfrm>
            <a:prstGeom prst="rect">
              <a:avLst/>
            </a:prstGeom>
          </p:spPr>
        </p:pic>
      </p:grpSp>
      <p:grpSp>
        <p:nvGrpSpPr>
          <p:cNvPr id="12" name="Group 11">
            <a:extLst>
              <a:ext uri="{FF2B5EF4-FFF2-40B4-BE49-F238E27FC236}">
                <a16:creationId xmlns:a16="http://schemas.microsoft.com/office/drawing/2014/main" id="{C7BADCEE-C8B2-D951-86F0-5B9D20D98924}"/>
              </a:ext>
            </a:extLst>
          </p:cNvPr>
          <p:cNvGrpSpPr/>
          <p:nvPr/>
        </p:nvGrpSpPr>
        <p:grpSpPr>
          <a:xfrm>
            <a:off x="6096612" y="1783127"/>
            <a:ext cx="5871820" cy="4399002"/>
            <a:chOff x="6096612" y="1783127"/>
            <a:chExt cx="5871820" cy="4399002"/>
          </a:xfrm>
        </p:grpSpPr>
        <p:grpSp>
          <p:nvGrpSpPr>
            <p:cNvPr id="11" name="Group 10">
              <a:extLst>
                <a:ext uri="{FF2B5EF4-FFF2-40B4-BE49-F238E27FC236}">
                  <a16:creationId xmlns:a16="http://schemas.microsoft.com/office/drawing/2014/main" id="{7C48C955-12B8-5E3F-F4CC-9D701BFFF7FD}"/>
                </a:ext>
              </a:extLst>
            </p:cNvPr>
            <p:cNvGrpSpPr/>
            <p:nvPr/>
          </p:nvGrpSpPr>
          <p:grpSpPr>
            <a:xfrm>
              <a:off x="6096612" y="2866394"/>
              <a:ext cx="5700360" cy="3315735"/>
              <a:chOff x="6160485" y="2992468"/>
              <a:chExt cx="5700360" cy="3315735"/>
            </a:xfrm>
          </p:grpSpPr>
          <p:sp>
            <p:nvSpPr>
              <p:cNvPr id="27" name="Rectangle 36">
                <a:extLst>
                  <a:ext uri="{FF2B5EF4-FFF2-40B4-BE49-F238E27FC236}">
                    <a16:creationId xmlns:a16="http://schemas.microsoft.com/office/drawing/2014/main" id="{1DC40C4A-D278-4C1F-B333-F9EEC9C3E42A}"/>
                  </a:ext>
                </a:extLst>
              </p:cNvPr>
              <p:cNvSpPr/>
              <p:nvPr/>
            </p:nvSpPr>
            <p:spPr>
              <a:xfrm>
                <a:off x="6160485" y="2992468"/>
                <a:ext cx="5630017" cy="3315735"/>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sp>
            <p:nvSpPr>
              <p:cNvPr id="28" name="TextBox 37">
                <a:extLst>
                  <a:ext uri="{FF2B5EF4-FFF2-40B4-BE49-F238E27FC236}">
                    <a16:creationId xmlns:a16="http://schemas.microsoft.com/office/drawing/2014/main" id="{855F725D-5870-4517-886B-A2CFDA531969}"/>
                  </a:ext>
                </a:extLst>
              </p:cNvPr>
              <p:cNvSpPr txBox="1"/>
              <p:nvPr/>
            </p:nvSpPr>
            <p:spPr>
              <a:xfrm>
                <a:off x="6192174" y="3000000"/>
                <a:ext cx="3064813" cy="369332"/>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b="1">
                    <a:solidFill>
                      <a:schemeClr val="bg1"/>
                    </a:solidFill>
                    <a:ea typeface="微軟正黑體" panose="020B0604030504040204" pitchFamily="34" charset="-120"/>
                  </a:rPr>
                  <a:t>Durabook </a:t>
                </a:r>
                <a:r>
                  <a:rPr lang="en-US" altLang="zh-TW" b="1">
                    <a:solidFill>
                      <a:schemeClr val="bg1"/>
                    </a:solidFill>
                    <a:ea typeface="微軟正黑體" panose="020B0604030504040204" pitchFamily="34" charset="-120"/>
                  </a:rPr>
                  <a:t>U11I</a:t>
                </a:r>
                <a:r>
                  <a:rPr lang="zh-TW" altLang="en-US" b="1">
                    <a:solidFill>
                      <a:schemeClr val="bg1"/>
                    </a:solidFill>
                    <a:ea typeface="微軟正黑體" panose="020B0604030504040204" pitchFamily="34" charset="-120"/>
                  </a:rPr>
                  <a:t> </a:t>
                </a:r>
                <a:r>
                  <a:rPr lang="en-US" altLang="zh-TW" b="1" dirty="0">
                    <a:solidFill>
                      <a:schemeClr val="bg1"/>
                    </a:solidFill>
                    <a:ea typeface="微軟正黑體" panose="020B0604030504040204" pitchFamily="34" charset="-120"/>
                  </a:rPr>
                  <a:t>Hi-Cap Battery</a:t>
                </a:r>
                <a:endParaRPr lang="en-US" b="1" dirty="0">
                  <a:solidFill>
                    <a:schemeClr val="bg1"/>
                  </a:solidFill>
                  <a:ea typeface="微軟正黑體" panose="020B0604030504040204" pitchFamily="34" charset="-120"/>
                </a:endParaRPr>
              </a:p>
            </p:txBody>
          </p:sp>
          <p:sp>
            <p:nvSpPr>
              <p:cNvPr id="29" name="Rectangle 12">
                <a:extLst>
                  <a:ext uri="{FF2B5EF4-FFF2-40B4-BE49-F238E27FC236}">
                    <a16:creationId xmlns:a16="http://schemas.microsoft.com/office/drawing/2014/main" id="{4FC955D5-7957-4F90-8675-D58F1AD1C0FB}"/>
                  </a:ext>
                </a:extLst>
              </p:cNvPr>
              <p:cNvSpPr/>
              <p:nvPr/>
            </p:nvSpPr>
            <p:spPr>
              <a:xfrm>
                <a:off x="9149817" y="3944217"/>
                <a:ext cx="2711028" cy="2246769"/>
              </a:xfrm>
              <a:prstGeom prst="rect">
                <a:avLst/>
              </a:prstGeom>
            </p:spPr>
            <p:txBody>
              <a:bodyPr wrap="square">
                <a:spAutoFit/>
              </a:bodyPr>
              <a:lstStyle/>
              <a:p>
                <a:r>
                  <a:rPr lang="en-US" altLang="zh-TW" sz="2000" dirty="0">
                    <a:solidFill>
                      <a:schemeClr val="tx1">
                        <a:lumMod val="75000"/>
                        <a:lumOff val="25000"/>
                      </a:schemeClr>
                    </a:solidFill>
                    <a:ea typeface="微軟正黑體" panose="020B0604030504040204" pitchFamily="34" charset="-120"/>
                  </a:rPr>
                  <a:t>With an optional 9,600 </a:t>
                </a:r>
                <a:r>
                  <a:rPr lang="en-US" altLang="zh-TW" sz="2000" dirty="0" err="1">
                    <a:solidFill>
                      <a:schemeClr val="tx1">
                        <a:lumMod val="75000"/>
                        <a:lumOff val="25000"/>
                      </a:schemeClr>
                    </a:solidFill>
                    <a:ea typeface="微軟正黑體" panose="020B0604030504040204" pitchFamily="34" charset="-120"/>
                  </a:rPr>
                  <a:t>mAh</a:t>
                </a:r>
                <a:r>
                  <a:rPr lang="en-US" altLang="zh-TW" sz="2000" dirty="0">
                    <a:solidFill>
                      <a:schemeClr val="tx1">
                        <a:lumMod val="75000"/>
                        <a:lumOff val="25000"/>
                      </a:schemeClr>
                    </a:solidFill>
                    <a:ea typeface="微軟正黑體" panose="020B0604030504040204" pitchFamily="34" charset="-120"/>
                  </a:rPr>
                  <a:t> </a:t>
                </a:r>
                <a:r>
                  <a:rPr lang="en-US" altLang="zh-TW" sz="2000" b="1" dirty="0">
                    <a:solidFill>
                      <a:schemeClr val="tx1">
                        <a:lumMod val="75000"/>
                        <a:lumOff val="25000"/>
                      </a:schemeClr>
                    </a:solidFill>
                    <a:ea typeface="微軟正黑體" panose="020B0604030504040204" pitchFamily="34" charset="-120"/>
                  </a:rPr>
                  <a:t>Hi-Cap battery</a:t>
                </a:r>
                <a:r>
                  <a:rPr lang="en-US" altLang="zh-TW" sz="2000" dirty="0">
                    <a:solidFill>
                      <a:schemeClr val="tx1">
                        <a:lumMod val="75000"/>
                        <a:lumOff val="25000"/>
                      </a:schemeClr>
                    </a:solidFill>
                    <a:ea typeface="微軟正黑體" panose="020B0604030504040204" pitchFamily="34" charset="-120"/>
                  </a:rPr>
                  <a:t>, field workers can work all-day long without changing battery in hazardous environments.</a:t>
                </a:r>
                <a:endParaRPr lang="en-US" sz="2000" dirty="0">
                  <a:solidFill>
                    <a:schemeClr val="tx1">
                      <a:lumMod val="75000"/>
                      <a:lumOff val="25000"/>
                    </a:schemeClr>
                  </a:solidFill>
                  <a:ea typeface="微軟正黑體" panose="020B0604030504040204" pitchFamily="34" charset="-120"/>
                </a:endParaRPr>
              </a:p>
            </p:txBody>
          </p:sp>
          <p:pic>
            <p:nvPicPr>
              <p:cNvPr id="1032" name="Picture 8" descr="long life U11I"/>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93" b="100000" l="0" r="89844">
                            <a14:backgroundMark x1="41602" y1="88873" x2="41602" y2="88873"/>
                          </a14:backgroundRemoval>
                        </a14:imgEffect>
                      </a14:imgLayer>
                    </a14:imgProps>
                  </a:ext>
                  <a:ext uri="{28A0092B-C50C-407E-A947-70E740481C1C}">
                    <a14:useLocalDpi xmlns:a14="http://schemas.microsoft.com/office/drawing/2010/main"/>
                  </a:ext>
                </a:extLst>
              </a:blip>
              <a:srcRect/>
              <a:stretch>
                <a:fillRect/>
              </a:stretch>
            </p:blipFill>
            <p:spPr bwMode="auto">
              <a:xfrm>
                <a:off x="6192174" y="3915189"/>
                <a:ext cx="3234590" cy="21574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9E4C3F7B-0180-98A1-5D0B-98F767DF6840}"/>
                </a:ext>
              </a:extLst>
            </p:cNvPr>
            <p:cNvGrpSpPr/>
            <p:nvPr/>
          </p:nvGrpSpPr>
          <p:grpSpPr>
            <a:xfrm>
              <a:off x="9707510" y="1783127"/>
              <a:ext cx="2260922" cy="2101276"/>
              <a:chOff x="9907937" y="1960047"/>
              <a:chExt cx="2260922" cy="2101276"/>
            </a:xfrm>
          </p:grpSpPr>
          <p:pic>
            <p:nvPicPr>
              <p:cNvPr id="1030" name="Picture 6" descr="ã24 hours iconãçåçæå°çµæ"/>
              <p:cNvPicPr>
                <a:picLocks noChangeAspect="1" noChangeArrowheads="1"/>
              </p:cNvPicPr>
              <p:nvPr/>
            </p:nvPicPr>
            <p:blipFill rotWithShape="1">
              <a:blip r:embed="rId6" cstate="print">
                <a:clrChange>
                  <a:clrFrom>
                    <a:srgbClr val="FEFEFE"/>
                  </a:clrFrom>
                  <a:clrTo>
                    <a:srgbClr val="FEFEFE">
                      <a:alpha val="0"/>
                    </a:srgbClr>
                  </a:clrTo>
                </a:clrChange>
                <a:duotone>
                  <a:srgbClr val="4F81BD">
                    <a:shade val="45000"/>
                    <a:satMod val="135000"/>
                  </a:srgbClr>
                  <a:prstClr val="white"/>
                </a:duotone>
                <a:extLst>
                  <a:ext uri="{BEBA8EAE-BF5A-486C-A8C5-ECC9F3942E4B}">
                    <a14:imgProps xmlns:a14="http://schemas.microsoft.com/office/drawing/2010/main">
                      <a14:imgLayer r:embed="rId7">
                        <a14:imgEffect>
                          <a14:backgroundRemoval t="0" b="98617" l="0" r="100000">
                            <a14:foregroundMark x1="16912" y1="54743" x2="16912" y2="54743"/>
                            <a14:foregroundMark x1="37316" y1="49605" x2="37316" y2="49605"/>
                            <a14:foregroundMark x1="35110" y1="66996" x2="35110" y2="66996"/>
                            <a14:foregroundMark x1="43566" y1="66601" x2="43566" y2="66601"/>
                            <a14:foregroundMark x1="51471" y1="65810" x2="51471" y2="65810"/>
                            <a14:foregroundMark x1="58824" y1="66206" x2="58824" y2="66206"/>
                            <a14:foregroundMark x1="65625" y1="64427" x2="65625" y2="64427"/>
                            <a14:foregroundMark x1="45588" y1="42490" x2="45588" y2="42490"/>
                            <a14:foregroundMark x1="15257" y1="18972" x2="59743" y2="11067"/>
                            <a14:foregroundMark x1="59743" y1="11067" x2="89522" y2="31621"/>
                            <a14:foregroundMark x1="89522" y1="31621" x2="78860" y2="76482"/>
                            <a14:foregroundMark x1="78860" y1="76482" x2="56066" y2="91897"/>
                            <a14:foregroundMark x1="56066" y1="91897" x2="22978" y2="71542"/>
                            <a14:foregroundMark x1="48665" y1="46946" x2="49270" y2="46366"/>
                            <a14:foregroundMark x1="22978" y1="71542" x2="46941" y2="48597"/>
                            <a14:foregroundMark x1="51909" y1="54743" x2="46507" y2="69170"/>
                            <a14:foregroundMark x1="46507" y1="69170" x2="60290" y2="54752"/>
                            <a14:foregroundMark x1="70153" y1="47505" x2="80882" y2="46443"/>
                            <a14:foregroundMark x1="59975" y1="28662" x2="56434" y2="29249"/>
                            <a14:foregroundMark x1="86213" y1="24308" x2="65578" y2="27731"/>
                            <a14:foregroundMark x1="56434" y1="29249" x2="26471" y2="67391"/>
                            <a14:foregroundMark x1="47454" y1="46893" x2="51113" y2="43318"/>
                            <a14:foregroundMark x1="26471" y1="67391" x2="46497" y2="47828"/>
                            <a14:foregroundMark x1="72477" y1="54976" x2="70772" y2="65020"/>
                            <a14:foregroundMark x1="75000" y1="40119" x2="72481" y2="54955"/>
                            <a14:foregroundMark x1="70772" y1="65020" x2="67966" y2="57583"/>
                            <a14:foregroundMark x1="52515" y1="54834" x2="30515" y2="75692"/>
                            <a14:foregroundMark x1="60708" y1="47067" x2="60295" y2="47458"/>
                            <a14:foregroundMark x1="70956" y1="37352" x2="68963" y2="39241"/>
                            <a14:foregroundMark x1="30515" y1="75692" x2="22426" y2="92292"/>
                            <a14:foregroundMark x1="66002" y1="62589" x2="60110" y2="98024"/>
                            <a14:foregroundMark x1="60110" y1="98024" x2="24265" y2="85771"/>
                            <a14:foregroundMark x1="24265" y1="85771" x2="14522" y2="50000"/>
                            <a14:foregroundMark x1="14522" y1="50000" x2="35478" y2="12055"/>
                            <a14:foregroundMark x1="35478" y1="12055" x2="7537" y2="65217"/>
                            <a14:foregroundMark x1="16912" y1="15415" x2="8088" y2="75889"/>
                            <a14:foregroundMark x1="8088" y1="75889" x2="8456" y2="76482"/>
                            <a14:foregroundMark x1="4412" y1="20356" x2="81434" y2="9684"/>
                            <a14:foregroundMark x1="81434" y1="9684" x2="99265" y2="22727"/>
                            <a14:foregroundMark x1="99265" y1="22727" x2="90441" y2="78854"/>
                            <a14:foregroundMark x1="90441" y1="78854" x2="89522" y2="7708"/>
                            <a14:foregroundMark x1="89522" y1="7708" x2="35478" y2="22727"/>
                            <a14:foregroundMark x1="96507" y1="47431" x2="88051" y2="86759"/>
                            <a14:foregroundMark x1="88051" y1="86759" x2="68382" y2="97431"/>
                            <a14:foregroundMark x1="68382" y1="97431" x2="65074" y2="98221"/>
                            <a14:foregroundMark x1="47610" y1="49407" x2="51471" y2="55731"/>
                            <a14:foregroundMark x1="51654" y1="56522" x2="47978" y2="50395"/>
                            <a14:foregroundMark x1="44669" y1="49209" x2="40993" y2="52174"/>
                            <a14:foregroundMark x1="59743" y1="61265" x2="67463" y2="61067"/>
                            <a14:foregroundMark x1="69301" y1="61858" x2="52757" y2="61067"/>
                            <a14:foregroundMark x1="60294" y1="60870" x2="71324" y2="61660"/>
                            <a14:backgroundMark x1="57169" y1="65613" x2="57169" y2="65613"/>
                            <a14:backgroundMark x1="53860" y1="47036" x2="61397" y2="32016"/>
                            <a14:backgroundMark x1="61397" y1="33399" x2="67279" y2="51383"/>
                            <a14:backgroundMark x1="65441" y1="32016" x2="64057" y2="57486"/>
                            <a14:backgroundMark x1="70404" y1="51383" x2="53016" y2="50617"/>
                            <a14:backgroundMark x1="53860" y1="47826" x2="64154" y2="29447"/>
                            <a14:backgroundMark x1="64154" y1="29447" x2="52182" y2="49249"/>
                            <a14:backgroundMark x1="67279" y1="35771" x2="62316" y2="27075"/>
                            <a14:backgroundMark x1="66176" y1="28854" x2="61949" y2="28063"/>
                          </a14:backgroundRemoval>
                        </a14:imgEffect>
                      </a14:imgLayer>
                    </a14:imgProps>
                  </a:ext>
                  <a:ext uri="{28A0092B-C50C-407E-A947-70E740481C1C}">
                    <a14:useLocalDpi xmlns:a14="http://schemas.microsoft.com/office/drawing/2010/main"/>
                  </a:ext>
                </a:extLst>
              </a:blip>
              <a:srcRect/>
              <a:stretch/>
            </p:blipFill>
            <p:spPr bwMode="auto">
              <a:xfrm>
                <a:off x="9907937" y="1960047"/>
                <a:ext cx="2260922" cy="2101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CB1C65-8066-05EB-9C67-1CBDADE5F4F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003280" y="2544701"/>
                <a:ext cx="524257" cy="685405"/>
              </a:xfrm>
              <a:prstGeom prst="rect">
                <a:avLst/>
              </a:prstGeom>
            </p:spPr>
          </p:pic>
        </p:grpSp>
      </p:grpSp>
    </p:spTree>
    <p:extLst>
      <p:ext uri="{BB962C8B-B14F-4D97-AF65-F5344CB8AC3E}">
        <p14:creationId xmlns:p14="http://schemas.microsoft.com/office/powerpoint/2010/main" val="3388320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5926238" y="465826"/>
            <a:ext cx="5267703" cy="571500"/>
          </a:xfrm>
        </p:spPr>
        <p:txBody>
          <a:bodyPr/>
          <a:lstStyle/>
          <a:p>
            <a:r>
              <a:rPr lang="en-US" altLang="zh-TW" dirty="0">
                <a:ea typeface="微軟正黑體" panose="020B0604030504040204" pitchFamily="34" charset="-120"/>
              </a:rPr>
              <a:t>NON-STOP </a:t>
            </a:r>
            <a:r>
              <a:rPr lang="en-US" altLang="zh-TW" dirty="0">
                <a:solidFill>
                  <a:schemeClr val="tx1"/>
                </a:solidFill>
                <a:ea typeface="微軟正黑體" panose="020B0604030504040204" pitchFamily="34" charset="-120"/>
              </a:rPr>
              <a:t>MOBILITY</a:t>
            </a:r>
            <a:endParaRPr lang="zh-TW" altLang="en-US" dirty="0">
              <a:solidFill>
                <a:schemeClr val="tx1"/>
              </a:solidFill>
              <a:ea typeface="微軟正黑體" panose="020B0604030504040204" pitchFamily="34" charset="-120"/>
            </a:endParaRPr>
          </a:p>
        </p:txBody>
      </p:sp>
      <p:pic>
        <p:nvPicPr>
          <p:cNvPr id="4" name="Picture 2">
            <a:extLst>
              <a:ext uri="{FF2B5EF4-FFF2-40B4-BE49-F238E27FC236}">
                <a16:creationId xmlns:a16="http://schemas.microsoft.com/office/drawing/2014/main" id="{5E459BAE-B597-4DD8-A120-301F462909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3" b="100000" l="0" r="99088"/>
                    </a14:imgEffect>
                    <a14:imgEffect>
                      <a14:brightnessContrast bright="20000"/>
                    </a14:imgEffect>
                  </a14:imgLayer>
                </a14:imgProps>
              </a:ext>
              <a:ext uri="{28A0092B-C50C-407E-A947-70E740481C1C}">
                <a14:useLocalDpi xmlns:a14="http://schemas.microsoft.com/office/drawing/2010/main"/>
              </a:ext>
            </a:extLst>
          </a:blip>
          <a:srcRect r="-2"/>
          <a:stretch/>
        </p:blipFill>
        <p:spPr>
          <a:xfrm>
            <a:off x="0" y="127321"/>
            <a:ext cx="5154436" cy="647024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C708F71-E356-4A28-9C3B-DEA29480DAD5}"/>
              </a:ext>
            </a:extLst>
          </p:cNvPr>
          <p:cNvSpPr/>
          <p:nvPr/>
        </p:nvSpPr>
        <p:spPr>
          <a:xfrm>
            <a:off x="6053559" y="1460276"/>
            <a:ext cx="4971193" cy="2308324"/>
          </a:xfrm>
          <a:prstGeom prst="rect">
            <a:avLst/>
          </a:prstGeom>
        </p:spPr>
        <p:txBody>
          <a:bodyPr wrap="square">
            <a:spAutoFit/>
          </a:bodyPr>
          <a:lstStyle/>
          <a:p>
            <a:pPr lvl="0">
              <a:buClr>
                <a:srgbClr val="00529C"/>
              </a:buClr>
            </a:pPr>
            <a:r>
              <a:rPr kumimoji="0" lang="en-US" altLang="zh-TW" sz="2400" b="1" i="0" u="none" strike="noStrike" kern="1200" cap="none" spc="0" normalizeH="0" baseline="0" noProof="0" dirty="0">
                <a:ln>
                  <a:noFill/>
                </a:ln>
                <a:solidFill>
                  <a:srgbClr val="00499D"/>
                </a:solidFill>
                <a:effectLst/>
                <a:uLnTx/>
                <a:uFillTx/>
                <a:ea typeface="微軟正黑體" panose="020B0604030504040204" pitchFamily="34" charset="-120"/>
              </a:rPr>
              <a:t>ONE, TWO and GO! </a:t>
            </a:r>
            <a:br>
              <a:rPr kumimoji="0" lang="en-US" altLang="zh-TW" sz="2400" b="1" i="0" u="none" strike="noStrike" kern="1200" cap="none" spc="0" normalizeH="0" baseline="0" noProof="0" dirty="0">
                <a:ln>
                  <a:noFill/>
                </a:ln>
                <a:solidFill>
                  <a:schemeClr val="tx1">
                    <a:lumMod val="95000"/>
                    <a:lumOff val="5000"/>
                  </a:schemeClr>
                </a:solidFill>
                <a:effectLst/>
                <a:uLnTx/>
                <a:uFillTx/>
                <a:ea typeface="微軟正黑體" panose="020B0604030504040204" pitchFamily="34" charset="-120"/>
              </a:rPr>
            </a:br>
            <a:r>
              <a:rPr lang="en-US" altLang="zh-TW" sz="2400" dirty="0">
                <a:solidFill>
                  <a:schemeClr val="tx1">
                    <a:lumMod val="75000"/>
                    <a:lumOff val="25000"/>
                  </a:schemeClr>
                </a:solidFill>
                <a:ea typeface="微軟正黑體" panose="020B0604030504040204" pitchFamily="34" charset="-120"/>
              </a:rPr>
              <a:t>Work never interrupted with the friendly mechanical design for easy battery swappable capabilities and full protection that minimize the working downtime. </a:t>
            </a:r>
          </a:p>
        </p:txBody>
      </p:sp>
      <p:grpSp>
        <p:nvGrpSpPr>
          <p:cNvPr id="13" name="Group 12">
            <a:extLst>
              <a:ext uri="{FF2B5EF4-FFF2-40B4-BE49-F238E27FC236}">
                <a16:creationId xmlns:a16="http://schemas.microsoft.com/office/drawing/2014/main" id="{61093FBB-636C-4808-8011-79B73FBE3805}"/>
              </a:ext>
            </a:extLst>
          </p:cNvPr>
          <p:cNvGrpSpPr/>
          <p:nvPr/>
        </p:nvGrpSpPr>
        <p:grpSpPr>
          <a:xfrm>
            <a:off x="2694038" y="4103495"/>
            <a:ext cx="5217245" cy="2203753"/>
            <a:chOff x="2694038" y="4103495"/>
            <a:chExt cx="5217245" cy="2203753"/>
          </a:xfrm>
        </p:grpSpPr>
        <p:grpSp>
          <p:nvGrpSpPr>
            <p:cNvPr id="3" name="Group 2">
              <a:extLst>
                <a:ext uri="{FF2B5EF4-FFF2-40B4-BE49-F238E27FC236}">
                  <a16:creationId xmlns:a16="http://schemas.microsoft.com/office/drawing/2014/main" id="{E86B65C4-5E08-F630-D47D-ABD722246D4A}"/>
                </a:ext>
              </a:extLst>
            </p:cNvPr>
            <p:cNvGrpSpPr/>
            <p:nvPr/>
          </p:nvGrpSpPr>
          <p:grpSpPr>
            <a:xfrm>
              <a:off x="2694038" y="5277507"/>
              <a:ext cx="1963581" cy="1001312"/>
              <a:chOff x="2694038" y="5277507"/>
              <a:chExt cx="1963581" cy="1001312"/>
            </a:xfrm>
          </p:grpSpPr>
          <p:sp>
            <p:nvSpPr>
              <p:cNvPr id="6" name="向下箭號 27">
                <a:extLst>
                  <a:ext uri="{FF2B5EF4-FFF2-40B4-BE49-F238E27FC236}">
                    <a16:creationId xmlns:a16="http://schemas.microsoft.com/office/drawing/2014/main" id="{89BC78E0-29E3-4B41-819B-3E68AAA5C7BF}"/>
                  </a:ext>
                </a:extLst>
              </p:cNvPr>
              <p:cNvSpPr/>
              <p:nvPr/>
            </p:nvSpPr>
            <p:spPr>
              <a:xfrm>
                <a:off x="2694038" y="5431396"/>
                <a:ext cx="226143" cy="503295"/>
              </a:xfrm>
              <a:prstGeom prst="downArrow">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ea typeface="微軟正黑體" panose="020B0604030504040204" pitchFamily="34" charset="-120"/>
                </a:endParaRPr>
              </a:p>
            </p:txBody>
          </p:sp>
          <p:sp>
            <p:nvSpPr>
              <p:cNvPr id="7" name="Rectangle 21">
                <a:extLst>
                  <a:ext uri="{FF2B5EF4-FFF2-40B4-BE49-F238E27FC236}">
                    <a16:creationId xmlns:a16="http://schemas.microsoft.com/office/drawing/2014/main" id="{D665746A-127C-4579-BCF6-632E907C5055}"/>
                  </a:ext>
                </a:extLst>
              </p:cNvPr>
              <p:cNvSpPr/>
              <p:nvPr/>
            </p:nvSpPr>
            <p:spPr>
              <a:xfrm>
                <a:off x="2828417" y="5483420"/>
                <a:ext cx="647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FFFF00"/>
                    </a:solidFill>
                    <a:effectLst/>
                    <a:uLnTx/>
                    <a:uFillTx/>
                    <a:ea typeface="微軟正黑體" panose="020B0604030504040204" pitchFamily="34" charset="-120"/>
                  </a:rPr>
                  <a:t>Step 1</a:t>
                </a:r>
                <a:endParaRPr kumimoji="0" lang="en-US" sz="1400" b="0" i="0" u="none" strike="noStrike" kern="1200" cap="none" spc="0" normalizeH="0" baseline="0" noProof="0" dirty="0">
                  <a:ln>
                    <a:noFill/>
                  </a:ln>
                  <a:solidFill>
                    <a:srgbClr val="FFFF00"/>
                  </a:solidFill>
                  <a:effectLst/>
                  <a:uLnTx/>
                  <a:uFillTx/>
                  <a:ea typeface="微軟正黑體" panose="020B0604030504040204" pitchFamily="34" charset="-120"/>
                </a:endParaRPr>
              </a:p>
            </p:txBody>
          </p:sp>
          <p:sp>
            <p:nvSpPr>
              <p:cNvPr id="8" name="Rectangle 35">
                <a:extLst>
                  <a:ext uri="{FF2B5EF4-FFF2-40B4-BE49-F238E27FC236}">
                    <a16:creationId xmlns:a16="http://schemas.microsoft.com/office/drawing/2014/main" id="{5E43D2AD-ADFA-4FEB-B181-DA6C0F098F1A}"/>
                  </a:ext>
                </a:extLst>
              </p:cNvPr>
              <p:cNvSpPr/>
              <p:nvPr/>
            </p:nvSpPr>
            <p:spPr>
              <a:xfrm>
                <a:off x="4008488" y="5277507"/>
                <a:ext cx="647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FFFF00"/>
                    </a:solidFill>
                    <a:effectLst/>
                    <a:uLnTx/>
                    <a:uFillTx/>
                    <a:ea typeface="微軟正黑體" panose="020B0604030504040204" pitchFamily="34" charset="-120"/>
                  </a:rPr>
                  <a:t>Step 2</a:t>
                </a:r>
                <a:endParaRPr kumimoji="0" lang="en-US" sz="1400" b="0" i="0" u="none" strike="noStrike" kern="1200" cap="none" spc="0" normalizeH="0" baseline="0" noProof="0" dirty="0">
                  <a:ln>
                    <a:noFill/>
                  </a:ln>
                  <a:solidFill>
                    <a:srgbClr val="FFFF00"/>
                  </a:solidFill>
                  <a:effectLst/>
                  <a:uLnTx/>
                  <a:uFillTx/>
                  <a:ea typeface="微軟正黑體" panose="020B0604030504040204" pitchFamily="34" charset="-120"/>
                </a:endParaRPr>
              </a:p>
            </p:txBody>
          </p:sp>
          <p:sp>
            <p:nvSpPr>
              <p:cNvPr id="9" name="向下箭號 27">
                <a:extLst>
                  <a:ext uri="{FF2B5EF4-FFF2-40B4-BE49-F238E27FC236}">
                    <a16:creationId xmlns:a16="http://schemas.microsoft.com/office/drawing/2014/main" id="{2097C4AB-E19E-4628-9BB0-4C3E23CDA844}"/>
                  </a:ext>
                </a:extLst>
              </p:cNvPr>
              <p:cNvSpPr/>
              <p:nvPr/>
            </p:nvSpPr>
            <p:spPr>
              <a:xfrm rot="16200000">
                <a:off x="3062749" y="5648631"/>
                <a:ext cx="245807" cy="530941"/>
              </a:xfrm>
              <a:prstGeom prst="downArrow">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ea typeface="微軟正黑體" panose="020B0604030504040204" pitchFamily="34" charset="-120"/>
                </a:endParaRPr>
              </a:p>
            </p:txBody>
          </p:sp>
          <p:sp>
            <p:nvSpPr>
              <p:cNvPr id="10" name="Arrow: Curved Up 3">
                <a:extLst>
                  <a:ext uri="{FF2B5EF4-FFF2-40B4-BE49-F238E27FC236}">
                    <a16:creationId xmlns:a16="http://schemas.microsoft.com/office/drawing/2014/main" id="{59D6791E-74B3-44E7-9497-22BBDB9F8601}"/>
                  </a:ext>
                </a:extLst>
              </p:cNvPr>
              <p:cNvSpPr/>
              <p:nvPr/>
            </p:nvSpPr>
            <p:spPr>
              <a:xfrm rot="16200000">
                <a:off x="4022792" y="5643992"/>
                <a:ext cx="688257" cy="581397"/>
              </a:xfrm>
              <a:prstGeom prst="curvedUpArrow">
                <a:avLst>
                  <a:gd name="adj1" fmla="val 25000"/>
                  <a:gd name="adj2" fmla="val 74360"/>
                  <a:gd name="adj3" fmla="val 33402"/>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a typeface="微軟正黑體" panose="020B0604030504040204" pitchFamily="34" charset="-120"/>
                </a:endParaRPr>
              </a:p>
            </p:txBody>
          </p:sp>
        </p:grpSp>
        <p:pic>
          <p:nvPicPr>
            <p:cNvPr id="11" name="Picture 2" descr="C:\Users\sasha_wang\AppData\Local\Microsoft\Windows\Temporary Internet Files\Content.Outlook\HHFJ5QRF\123.jpg">
              <a:extLst>
                <a:ext uri="{FF2B5EF4-FFF2-40B4-BE49-F238E27FC236}">
                  <a16:creationId xmlns:a16="http://schemas.microsoft.com/office/drawing/2014/main" id="{158C17AA-44C5-4702-B806-EB4C32B8644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47218" y="4103495"/>
              <a:ext cx="2864065" cy="21485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0">
              <a:extLst>
                <a:ext uri="{FF2B5EF4-FFF2-40B4-BE49-F238E27FC236}">
                  <a16:creationId xmlns:a16="http://schemas.microsoft.com/office/drawing/2014/main" id="{9980AD6E-AEBD-43A3-9304-945EC9DDB992}"/>
                </a:ext>
              </a:extLst>
            </p:cNvPr>
            <p:cNvSpPr/>
            <p:nvPr/>
          </p:nvSpPr>
          <p:spPr>
            <a:xfrm>
              <a:off x="5047218" y="4103495"/>
              <a:ext cx="2864065" cy="2203753"/>
            </a:xfrm>
            <a:prstGeom prst="rect">
              <a:avLst/>
            </a:prstGeom>
            <a:noFill/>
            <a:ln w="28575">
              <a:solidFill>
                <a:srgbClr val="E6E6E6"/>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grpSp>
      <p:sp>
        <p:nvSpPr>
          <p:cNvPr id="14" name="Rectangle 18">
            <a:extLst>
              <a:ext uri="{FF2B5EF4-FFF2-40B4-BE49-F238E27FC236}">
                <a16:creationId xmlns:a16="http://schemas.microsoft.com/office/drawing/2014/main" id="{B1AB4CA9-E479-475A-8DDD-74784A0D4A4A}"/>
              </a:ext>
            </a:extLst>
          </p:cNvPr>
          <p:cNvSpPr/>
          <p:nvPr/>
        </p:nvSpPr>
        <p:spPr>
          <a:xfrm>
            <a:off x="5962119" y="996078"/>
            <a:ext cx="4379532" cy="400110"/>
          </a:xfrm>
          <a:prstGeom prst="rect">
            <a:avLst/>
          </a:prstGeom>
        </p:spPr>
        <p:txBody>
          <a:bodyPr wrap="none">
            <a:spAutoFit/>
          </a:bodyPr>
          <a:lstStyle/>
          <a:p>
            <a:pPr algn="ctr"/>
            <a:r>
              <a:rPr lang="en-US" altLang="zh-TW" sz="2000" cap="all" dirty="0">
                <a:solidFill>
                  <a:srgbClr val="00529C"/>
                </a:solidFill>
                <a:ea typeface="微軟正黑體" panose="020B0604030504040204" pitchFamily="34" charset="-120"/>
                <a:cs typeface="Arial Unicode MS" panose="020B0604020202020204" pitchFamily="34" charset="-128"/>
              </a:rPr>
              <a:t>Easy battery swappable capabilities</a:t>
            </a:r>
            <a:endParaRPr lang="en-US" sz="2000" cap="all" dirty="0">
              <a:solidFill>
                <a:srgbClr val="00529C"/>
              </a:solidFill>
              <a:ea typeface="微軟正黑體" panose="020B0604030504040204" pitchFamily="34" charset="-120"/>
              <a:cs typeface="Arial Unicode MS" panose="020B0604020202020204" pitchFamily="34" charset="-128"/>
            </a:endParaRPr>
          </a:p>
        </p:txBody>
      </p:sp>
    </p:spTree>
    <p:extLst>
      <p:ext uri="{BB962C8B-B14F-4D97-AF65-F5344CB8AC3E}">
        <p14:creationId xmlns:p14="http://schemas.microsoft.com/office/powerpoint/2010/main" val="239782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ea typeface="微軟正黑體" panose="020B0604030504040204" pitchFamily="34" charset="-120"/>
              </a:rPr>
              <a:t>UNINTERRUPTABLE </a:t>
            </a:r>
            <a:r>
              <a:rPr lang="en-US" altLang="zh-TW" dirty="0">
                <a:solidFill>
                  <a:schemeClr val="tx1"/>
                </a:solidFill>
                <a:ea typeface="微軟正黑體" panose="020B0604030504040204" pitchFamily="34" charset="-120"/>
              </a:rPr>
              <a:t>POWER</a:t>
            </a:r>
          </a:p>
        </p:txBody>
      </p:sp>
      <p:sp>
        <p:nvSpPr>
          <p:cNvPr id="4" name="矩形 33"/>
          <p:cNvSpPr/>
          <p:nvPr/>
        </p:nvSpPr>
        <p:spPr>
          <a:xfrm>
            <a:off x="551085" y="4124247"/>
            <a:ext cx="10876344" cy="2304412"/>
          </a:xfrm>
          <a:prstGeom prst="rect">
            <a:avLst/>
          </a:prstGeom>
          <a:solidFill>
            <a:schemeClr val="bg1"/>
          </a:solidFill>
          <a:ln w="38100">
            <a:solidFill>
              <a:srgbClr val="141212"/>
            </a:solid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sz="1400">
              <a:ea typeface="微軟正黑體" panose="020B0604030504040204" pitchFamily="34" charset="-120"/>
            </a:endParaRPr>
          </a:p>
        </p:txBody>
      </p:sp>
      <p:pic>
        <p:nvPicPr>
          <p:cNvPr id="5"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80063" y="2118438"/>
            <a:ext cx="888601" cy="148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80063" y="4544288"/>
            <a:ext cx="888601" cy="148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5"/>
          <p:cNvSpPr/>
          <p:nvPr/>
        </p:nvSpPr>
        <p:spPr>
          <a:xfrm>
            <a:off x="5585012" y="1016308"/>
            <a:ext cx="4958067" cy="830972"/>
          </a:xfrm>
          <a:prstGeom prst="rect">
            <a:avLst/>
          </a:prstGeom>
        </p:spPr>
        <p:txBody>
          <a:bodyPr wrap="square" lIns="91414" tIns="45708" rIns="91414" bIns="45708">
            <a:spAutoFit/>
          </a:bodyPr>
          <a:lstStyle/>
          <a:p>
            <a:pPr algn="r"/>
            <a:r>
              <a:rPr lang="en-US" altLang="zh-TW" sz="2400" b="1" dirty="0">
                <a:solidFill>
                  <a:schemeClr val="tx1">
                    <a:lumMod val="75000"/>
                    <a:lumOff val="25000"/>
                  </a:schemeClr>
                </a:solidFill>
                <a:ea typeface="微軟正黑體" panose="020B0604030504040204" pitchFamily="34" charset="-120"/>
                <a:cs typeface="Calibri" pitchFamily="34" charset="0"/>
              </a:rPr>
              <a:t>24/7 Non-Stop Operation</a:t>
            </a:r>
            <a:r>
              <a:rPr lang="en-US" altLang="zh-TW" sz="2800" b="1" dirty="0">
                <a:solidFill>
                  <a:schemeClr val="tx1">
                    <a:lumMod val="75000"/>
                    <a:lumOff val="25000"/>
                  </a:schemeClr>
                </a:solidFill>
                <a:ea typeface="微軟正黑體" panose="020B0604030504040204" pitchFamily="34" charset="-120"/>
                <a:cs typeface="Calibri" pitchFamily="34" charset="0"/>
              </a:rPr>
              <a:t> </a:t>
            </a:r>
            <a:r>
              <a:rPr lang="en-US" altLang="zh-TW" sz="2000" dirty="0">
                <a:solidFill>
                  <a:schemeClr val="tx1">
                    <a:lumMod val="75000"/>
                    <a:lumOff val="25000"/>
                  </a:schemeClr>
                </a:solidFill>
                <a:ea typeface="微軟正黑體" panose="020B0604030504040204" pitchFamily="34" charset="-120"/>
                <a:cs typeface="Calibri" pitchFamily="34" charset="0"/>
              </a:rPr>
              <a:t>allow</a:t>
            </a:r>
          </a:p>
          <a:p>
            <a:pPr algn="r"/>
            <a:r>
              <a:rPr lang="en-US" altLang="zh-TW" sz="2000" dirty="0">
                <a:solidFill>
                  <a:schemeClr val="tx1">
                    <a:lumMod val="75000"/>
                    <a:lumOff val="25000"/>
                  </a:schemeClr>
                </a:solidFill>
                <a:ea typeface="微軟正黑體" panose="020B0604030504040204" pitchFamily="34" charset="-120"/>
                <a:cs typeface="Calibri" pitchFamily="34" charset="0"/>
              </a:rPr>
              <a:t>professionals complete full-day duty tasks</a:t>
            </a:r>
            <a:endParaRPr lang="zh-TW" altLang="en-US" sz="2000" dirty="0">
              <a:solidFill>
                <a:schemeClr val="tx1">
                  <a:lumMod val="75000"/>
                  <a:lumOff val="25000"/>
                </a:schemeClr>
              </a:solidFill>
              <a:ea typeface="微軟正黑體" panose="020B0604030504040204" pitchFamily="34" charset="-120"/>
              <a:cs typeface="Calibri" pitchFamily="34" charset="0"/>
            </a:endParaRPr>
          </a:p>
        </p:txBody>
      </p:sp>
      <p:sp>
        <p:nvSpPr>
          <p:cNvPr id="8" name="矩形 1"/>
          <p:cNvSpPr/>
          <p:nvPr/>
        </p:nvSpPr>
        <p:spPr>
          <a:xfrm>
            <a:off x="7255802" y="2232489"/>
            <a:ext cx="3110601" cy="1384970"/>
          </a:xfrm>
          <a:prstGeom prst="rect">
            <a:avLst/>
          </a:prstGeom>
        </p:spPr>
        <p:txBody>
          <a:bodyPr wrap="square" lIns="91414" tIns="45708" rIns="91414" bIns="45708">
            <a:spAutoFit/>
          </a:bodyPr>
          <a:lstStyle/>
          <a:p>
            <a:pPr eaLnBrk="0" hangingPunct="0">
              <a:defRPr/>
            </a:pPr>
            <a:r>
              <a:rPr lang="en-US" altLang="zh-TW" sz="2100" b="1" dirty="0">
                <a:solidFill>
                  <a:schemeClr val="tx1">
                    <a:lumMod val="50000"/>
                  </a:schemeClr>
                </a:solidFill>
                <a:ea typeface="微軟正黑體" panose="020B0604030504040204" pitchFamily="34" charset="-120"/>
              </a:rPr>
              <a:t>Build in with </a:t>
            </a:r>
            <a:r>
              <a:rPr lang="en-US" altLang="zh-TW" sz="2100" b="1" dirty="0">
                <a:solidFill>
                  <a:srgbClr val="092EE7"/>
                </a:solidFill>
                <a:ea typeface="微軟正黑體" panose="020B0604030504040204" pitchFamily="34" charset="-120"/>
              </a:rPr>
              <a:t>energy cell </a:t>
            </a:r>
            <a:r>
              <a:rPr lang="en-US" altLang="zh-TW" sz="2100" b="1" dirty="0">
                <a:solidFill>
                  <a:schemeClr val="tx1">
                    <a:lumMod val="50000"/>
                  </a:schemeClr>
                </a:solidFill>
                <a:ea typeface="微軟正黑體" panose="020B0604030504040204" pitchFamily="34" charset="-120"/>
              </a:rPr>
              <a:t>on supporting non-stop operation, </a:t>
            </a:r>
            <a:r>
              <a:rPr lang="en-US" altLang="zh-TW" sz="2100" b="1" dirty="0">
                <a:solidFill>
                  <a:srgbClr val="092EE7"/>
                </a:solidFill>
                <a:ea typeface="微軟正黑體" panose="020B0604030504040204" pitchFamily="34" charset="-120"/>
              </a:rPr>
              <a:t>no downtime for battery swaps. </a:t>
            </a:r>
          </a:p>
        </p:txBody>
      </p:sp>
      <p:sp>
        <p:nvSpPr>
          <p:cNvPr id="9" name="向右箭號 12"/>
          <p:cNvSpPr/>
          <p:nvPr/>
        </p:nvSpPr>
        <p:spPr>
          <a:xfrm>
            <a:off x="3411620" y="2944787"/>
            <a:ext cx="1531388" cy="310181"/>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ea typeface="微軟正黑體" panose="020B0604030504040204" pitchFamily="34" charset="-120"/>
            </a:endParaRP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62885" y="2654585"/>
            <a:ext cx="729173" cy="9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114528" y="2134851"/>
            <a:ext cx="833280" cy="161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加號 23"/>
          <p:cNvSpPr/>
          <p:nvPr/>
        </p:nvSpPr>
        <p:spPr>
          <a:xfrm>
            <a:off x="5805546" y="2906984"/>
            <a:ext cx="393700" cy="438150"/>
          </a:xfrm>
          <a:prstGeom prst="mathPlus">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anchor="ctr"/>
          <a:lstStyle/>
          <a:p>
            <a:pPr algn="ctr">
              <a:defRPr/>
            </a:pPr>
            <a:endParaRPr lang="zh-TW" altLang="en-US">
              <a:ea typeface="微軟正黑體" panose="020B0604030504040204" pitchFamily="34" charset="-120"/>
            </a:endParaRPr>
          </a:p>
        </p:txBody>
      </p:sp>
      <p:sp>
        <p:nvSpPr>
          <p:cNvPr id="13" name="矩形 7"/>
          <p:cNvSpPr/>
          <p:nvPr/>
        </p:nvSpPr>
        <p:spPr>
          <a:xfrm>
            <a:off x="551085" y="1849827"/>
            <a:ext cx="10876344" cy="2018679"/>
          </a:xfrm>
          <a:prstGeom prst="rect">
            <a:avLst/>
          </a:prstGeom>
          <a:noFill/>
          <a:ln w="38100">
            <a:solidFill>
              <a:srgbClr val="141212"/>
            </a:solid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ea typeface="微軟正黑體" panose="020B0604030504040204" pitchFamily="34" charset="-120"/>
            </a:endParaRPr>
          </a:p>
        </p:txBody>
      </p:sp>
      <p:pic>
        <p:nvPicPr>
          <p:cNvPr id="14"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978954" y="4647890"/>
            <a:ext cx="774899" cy="135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8"/>
          <p:cNvSpPr txBox="1"/>
          <p:nvPr/>
        </p:nvSpPr>
        <p:spPr>
          <a:xfrm>
            <a:off x="3520855" y="1971409"/>
            <a:ext cx="2745510" cy="969472"/>
          </a:xfrm>
          <a:prstGeom prst="rect">
            <a:avLst/>
          </a:prstGeom>
          <a:noFill/>
        </p:spPr>
        <p:txBody>
          <a:bodyPr wrap="square" lIns="91414" tIns="45708" rIns="91414" bIns="45708" rtlCol="0">
            <a:spAutoFit/>
          </a:bodyPr>
          <a:lstStyle/>
          <a:p>
            <a:r>
              <a:rPr lang="en-US" altLang="zh-TW" dirty="0">
                <a:solidFill>
                  <a:srgbClr val="141212"/>
                </a:solidFill>
                <a:ea typeface="微軟正黑體" panose="020B0604030504040204" pitchFamily="34" charset="-120"/>
              </a:rPr>
              <a:t>Non-stop operation</a:t>
            </a:r>
          </a:p>
          <a:p>
            <a:r>
              <a:rPr lang="en-US" altLang="zh-TW" dirty="0">
                <a:solidFill>
                  <a:srgbClr val="141212"/>
                </a:solidFill>
                <a:ea typeface="微軟正黑體" panose="020B0604030504040204" pitchFamily="34" charset="-120"/>
              </a:rPr>
              <a:t>Support </a:t>
            </a:r>
            <a:r>
              <a:rPr lang="en-US" altLang="zh-TW" dirty="0">
                <a:solidFill>
                  <a:schemeClr val="tx1">
                    <a:lumMod val="50000"/>
                  </a:schemeClr>
                </a:solidFill>
                <a:ea typeface="微軟正黑體" panose="020B0604030504040204" pitchFamily="34" charset="-120"/>
              </a:rPr>
              <a:t>up to </a:t>
            </a:r>
            <a:r>
              <a:rPr lang="en-US" altLang="zh-TW" sz="2100" b="1" dirty="0">
                <a:solidFill>
                  <a:srgbClr val="092EE7"/>
                </a:solidFill>
                <a:ea typeface="微軟正黑體" panose="020B0604030504040204" pitchFamily="34" charset="-120"/>
              </a:rPr>
              <a:t>5 mins</a:t>
            </a:r>
          </a:p>
          <a:p>
            <a:r>
              <a:rPr lang="en-US" altLang="zh-TW" dirty="0">
                <a:solidFill>
                  <a:schemeClr val="tx1">
                    <a:lumMod val="50000"/>
                  </a:schemeClr>
                </a:solidFill>
                <a:ea typeface="微軟正黑體" panose="020B0604030504040204" pitchFamily="34" charset="-120"/>
              </a:rPr>
              <a:t>swap time</a:t>
            </a:r>
            <a:endParaRPr lang="zh-TW" altLang="en-US" dirty="0">
              <a:solidFill>
                <a:schemeClr val="tx1">
                  <a:lumMod val="50000"/>
                </a:schemeClr>
              </a:solidFill>
              <a:ea typeface="微軟正黑體" panose="020B0604030504040204" pitchFamily="34" charset="-120"/>
            </a:endParaRPr>
          </a:p>
        </p:txBody>
      </p:sp>
      <p:sp>
        <p:nvSpPr>
          <p:cNvPr id="16" name="矩形 11"/>
          <p:cNvSpPr/>
          <p:nvPr/>
        </p:nvSpPr>
        <p:spPr>
          <a:xfrm>
            <a:off x="312589" y="1608857"/>
            <a:ext cx="2933347" cy="47684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defTabSz="914179">
              <a:lnSpc>
                <a:spcPct val="90000"/>
              </a:lnSpc>
              <a:spcBef>
                <a:spcPct val="0"/>
              </a:spcBef>
            </a:pPr>
            <a:r>
              <a:rPr lang="en-US" altLang="zh-TW" sz="2400" b="1">
                <a:ea typeface="微軟正黑體" panose="020B0604030504040204" pitchFamily="34" charset="-120"/>
              </a:rPr>
              <a:t>DURABOOK U11I</a:t>
            </a:r>
            <a:endParaRPr lang="zh-TW" altLang="en-US" sz="2400" b="1" dirty="0">
              <a:ea typeface="微軟正黑體" panose="020B0604030504040204" pitchFamily="34" charset="-120"/>
            </a:endParaRPr>
          </a:p>
        </p:txBody>
      </p:sp>
      <p:sp>
        <p:nvSpPr>
          <p:cNvPr id="17" name="加號 40"/>
          <p:cNvSpPr/>
          <p:nvPr/>
        </p:nvSpPr>
        <p:spPr>
          <a:xfrm rot="2762082">
            <a:off x="8592331" y="5037289"/>
            <a:ext cx="588935" cy="59571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anchor="ctr"/>
          <a:lstStyle/>
          <a:p>
            <a:pPr algn="ctr">
              <a:defRPr/>
            </a:pPr>
            <a:endParaRPr lang="zh-TW" altLang="en-US">
              <a:ea typeface="微軟正黑體" panose="020B0604030504040204" pitchFamily="34" charset="-120"/>
            </a:endParaRPr>
          </a:p>
        </p:txBody>
      </p:sp>
      <p:sp>
        <p:nvSpPr>
          <p:cNvPr id="18" name="向右箭號 41"/>
          <p:cNvSpPr/>
          <p:nvPr/>
        </p:nvSpPr>
        <p:spPr>
          <a:xfrm>
            <a:off x="9396220" y="5170556"/>
            <a:ext cx="562116" cy="333798"/>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ea typeface="微軟正黑體" panose="020B0604030504040204" pitchFamily="34" charset="-120"/>
            </a:endParaRPr>
          </a:p>
        </p:txBody>
      </p:sp>
      <p:sp>
        <p:nvSpPr>
          <p:cNvPr id="19" name="矩形 24"/>
          <p:cNvSpPr/>
          <p:nvPr/>
        </p:nvSpPr>
        <p:spPr>
          <a:xfrm>
            <a:off x="736437" y="5956978"/>
            <a:ext cx="1703044" cy="323141"/>
          </a:xfrm>
          <a:prstGeom prst="rect">
            <a:avLst/>
          </a:prstGeom>
        </p:spPr>
        <p:txBody>
          <a:bodyPr wrap="square" lIns="91414" tIns="45708" rIns="91414" bIns="45708">
            <a:spAutoFit/>
          </a:bodyPr>
          <a:lstStyle/>
          <a:p>
            <a:r>
              <a:rPr lang="en-US" altLang="zh-TW" sz="1500" b="1" dirty="0">
                <a:solidFill>
                  <a:srgbClr val="141212"/>
                </a:solidFill>
                <a:ea typeface="微軟正黑體" panose="020B0604030504040204" pitchFamily="34" charset="-120"/>
              </a:rPr>
              <a:t>Bridge Battery</a:t>
            </a:r>
            <a:endParaRPr lang="zh-TW" altLang="en-US" sz="1500" b="1" dirty="0">
              <a:solidFill>
                <a:srgbClr val="141212"/>
              </a:solidFill>
              <a:ea typeface="微軟正黑體" panose="020B0604030504040204" pitchFamily="34" charset="-120"/>
            </a:endParaRPr>
          </a:p>
        </p:txBody>
      </p:sp>
      <p:sp>
        <p:nvSpPr>
          <p:cNvPr id="20" name="矩形 43"/>
          <p:cNvSpPr/>
          <p:nvPr/>
        </p:nvSpPr>
        <p:spPr>
          <a:xfrm>
            <a:off x="2121489" y="5957318"/>
            <a:ext cx="1703044" cy="323141"/>
          </a:xfrm>
          <a:prstGeom prst="rect">
            <a:avLst/>
          </a:prstGeom>
        </p:spPr>
        <p:txBody>
          <a:bodyPr wrap="square" lIns="91414" tIns="45708" rIns="91414" bIns="45708">
            <a:spAutoFit/>
          </a:bodyPr>
          <a:lstStyle/>
          <a:p>
            <a:r>
              <a:rPr lang="en-US" altLang="zh-TW" sz="1500" b="1" dirty="0">
                <a:solidFill>
                  <a:srgbClr val="141212"/>
                </a:solidFill>
                <a:ea typeface="微軟正黑體" panose="020B0604030504040204" pitchFamily="34" charset="-120"/>
              </a:rPr>
              <a:t>Main Battery</a:t>
            </a:r>
            <a:endParaRPr lang="zh-TW" altLang="en-US" sz="1500" b="1" dirty="0">
              <a:solidFill>
                <a:srgbClr val="141212"/>
              </a:solidFill>
              <a:ea typeface="微軟正黑體" panose="020B0604030504040204" pitchFamily="34" charset="-12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7918" y="4916421"/>
            <a:ext cx="729173" cy="9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加號 48"/>
          <p:cNvSpPr/>
          <p:nvPr/>
        </p:nvSpPr>
        <p:spPr>
          <a:xfrm>
            <a:off x="1870923" y="5118380"/>
            <a:ext cx="393700" cy="438150"/>
          </a:xfrm>
          <a:prstGeom prst="mathPlus">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anchor="ctr"/>
          <a:lstStyle/>
          <a:p>
            <a:pPr algn="ctr">
              <a:defRPr/>
            </a:pPr>
            <a:endParaRPr lang="zh-TW" altLang="en-US">
              <a:ea typeface="微軟正黑體" panose="020B0604030504040204" pitchFamily="34" charset="-120"/>
            </a:endParaRPr>
          </a:p>
        </p:txBody>
      </p:sp>
      <p:pic>
        <p:nvPicPr>
          <p:cNvPr id="2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06794" y="4872847"/>
            <a:ext cx="729173" cy="9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17159" y="4617547"/>
            <a:ext cx="774899" cy="135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加號 51"/>
          <p:cNvSpPr/>
          <p:nvPr/>
        </p:nvSpPr>
        <p:spPr>
          <a:xfrm>
            <a:off x="4785269" y="5125240"/>
            <a:ext cx="393700" cy="438150"/>
          </a:xfrm>
          <a:prstGeom prst="mathPlus">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anchor="ctr"/>
          <a:lstStyle/>
          <a:p>
            <a:pPr algn="ctr">
              <a:defRPr/>
            </a:pPr>
            <a:endParaRPr lang="zh-TW" altLang="en-US">
              <a:ea typeface="微軟正黑體" panose="020B0604030504040204" pitchFamily="34" charset="-120"/>
            </a:endParaRPr>
          </a:p>
        </p:txBody>
      </p:sp>
      <p:cxnSp>
        <p:nvCxnSpPr>
          <p:cNvPr id="26" name="直線單箭頭接點 42"/>
          <p:cNvCxnSpPr/>
          <p:nvPr/>
        </p:nvCxnSpPr>
        <p:spPr>
          <a:xfrm>
            <a:off x="3399594" y="5293908"/>
            <a:ext cx="559557" cy="0"/>
          </a:xfrm>
          <a:prstGeom prst="straightConnector1">
            <a:avLst/>
          </a:prstGeom>
          <a:ln w="76200">
            <a:solidFill>
              <a:srgbClr val="A5002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文字方塊 57"/>
          <p:cNvSpPr txBox="1"/>
          <p:nvPr/>
        </p:nvSpPr>
        <p:spPr>
          <a:xfrm>
            <a:off x="6481506" y="4895930"/>
            <a:ext cx="883523" cy="769417"/>
          </a:xfrm>
          <a:prstGeom prst="rect">
            <a:avLst/>
          </a:prstGeom>
          <a:noFill/>
        </p:spPr>
        <p:txBody>
          <a:bodyPr wrap="none" lIns="91414" tIns="45708" rIns="91414" bIns="45708" rtlCol="0">
            <a:spAutoFit/>
          </a:bodyPr>
          <a:lstStyle/>
          <a:p>
            <a:r>
              <a:rPr lang="en-US" altLang="zh-TW" sz="4400" b="1" dirty="0">
                <a:solidFill>
                  <a:srgbClr val="141212"/>
                </a:solidFill>
                <a:ea typeface="微軟正黑體" panose="020B0604030504040204" pitchFamily="34" charset="-120"/>
              </a:rPr>
              <a:t>OR</a:t>
            </a:r>
            <a:endParaRPr lang="zh-TW" altLang="en-US" sz="4400" b="1" dirty="0">
              <a:solidFill>
                <a:srgbClr val="141212"/>
              </a:solidFill>
              <a:ea typeface="微軟正黑體" panose="020B0604030504040204" pitchFamily="34" charset="-120"/>
            </a:endParaRPr>
          </a:p>
        </p:txBody>
      </p:sp>
      <p:sp>
        <p:nvSpPr>
          <p:cNvPr id="28" name="矩形 59"/>
          <p:cNvSpPr/>
          <p:nvPr/>
        </p:nvSpPr>
        <p:spPr>
          <a:xfrm>
            <a:off x="676482" y="4487086"/>
            <a:ext cx="5815527" cy="1881824"/>
          </a:xfrm>
          <a:prstGeom prst="rect">
            <a:avLst/>
          </a:prstGeom>
          <a:no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ea typeface="微軟正黑體" panose="020B0604030504040204" pitchFamily="34" charset="-120"/>
            </a:endParaRPr>
          </a:p>
        </p:txBody>
      </p:sp>
      <p:sp>
        <p:nvSpPr>
          <p:cNvPr id="29" name="文字方塊 54"/>
          <p:cNvSpPr txBox="1"/>
          <p:nvPr/>
        </p:nvSpPr>
        <p:spPr>
          <a:xfrm>
            <a:off x="3506197" y="4228280"/>
            <a:ext cx="2483060" cy="369308"/>
          </a:xfrm>
          <a:prstGeom prst="rect">
            <a:avLst/>
          </a:prstGeom>
          <a:solidFill>
            <a:schemeClr val="tx2">
              <a:lumMod val="60000"/>
              <a:lumOff val="40000"/>
            </a:schemeClr>
          </a:solidFill>
        </p:spPr>
        <p:txBody>
          <a:bodyPr wrap="square" lIns="91414" tIns="45708" rIns="91414" bIns="45708" rtlCol="0">
            <a:spAutoFit/>
          </a:bodyPr>
          <a:lstStyle/>
          <a:p>
            <a:pPr algn="ctr"/>
            <a:r>
              <a:rPr lang="en-US" altLang="zh-TW" b="1" dirty="0">
                <a:ea typeface="微軟正黑體" panose="020B0604030504040204" pitchFamily="34" charset="-120"/>
              </a:rPr>
              <a:t>Only 1 min swap time </a:t>
            </a:r>
            <a:endParaRPr lang="zh-TW" altLang="en-US" b="1" dirty="0">
              <a:ea typeface="微軟正黑體" panose="020B0604030504040204" pitchFamily="34" charset="-120"/>
            </a:endParaRPr>
          </a:p>
        </p:txBody>
      </p:sp>
      <p:sp>
        <p:nvSpPr>
          <p:cNvPr id="30" name="矩形 64"/>
          <p:cNvSpPr/>
          <p:nvPr/>
        </p:nvSpPr>
        <p:spPr>
          <a:xfrm>
            <a:off x="7392156" y="4487086"/>
            <a:ext cx="3826911" cy="1881824"/>
          </a:xfrm>
          <a:prstGeom prst="rect">
            <a:avLst/>
          </a:prstGeom>
          <a:no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zh-TW" altLang="en-US">
              <a:ea typeface="微軟正黑體" panose="020B0604030504040204" pitchFamily="34" charset="-120"/>
            </a:endParaRPr>
          </a:p>
        </p:txBody>
      </p:sp>
      <p:sp>
        <p:nvSpPr>
          <p:cNvPr id="31" name="矩形 68"/>
          <p:cNvSpPr/>
          <p:nvPr/>
        </p:nvSpPr>
        <p:spPr>
          <a:xfrm>
            <a:off x="3639095" y="5887626"/>
            <a:ext cx="2422088" cy="491136"/>
          </a:xfrm>
          <a:prstGeom prst="rect">
            <a:avLst/>
          </a:prstGeom>
        </p:spPr>
        <p:txBody>
          <a:bodyPr wrap="square" lIns="91414" tIns="45708" rIns="91414" bIns="45708">
            <a:spAutoFit/>
          </a:bodyPr>
          <a:lstStyle/>
          <a:p>
            <a:pPr algn="ctr" eaLnBrk="0" hangingPunct="0">
              <a:lnSpc>
                <a:spcPct val="80000"/>
              </a:lnSpc>
              <a:defRPr/>
            </a:pPr>
            <a:r>
              <a:rPr lang="en-US" altLang="zh-TW" sz="1600" b="1" dirty="0">
                <a:solidFill>
                  <a:srgbClr val="A50021"/>
                </a:solidFill>
                <a:ea typeface="微軟正黑體" panose="020B0604030504040204" pitchFamily="34" charset="-120"/>
              </a:rPr>
              <a:t>Too tight with highly risk  to shutdown system</a:t>
            </a:r>
          </a:p>
        </p:txBody>
      </p:sp>
      <p:sp>
        <p:nvSpPr>
          <p:cNvPr id="32" name="文字方塊 39"/>
          <p:cNvSpPr txBox="1"/>
          <p:nvPr/>
        </p:nvSpPr>
        <p:spPr>
          <a:xfrm>
            <a:off x="8818419" y="4223945"/>
            <a:ext cx="2279835" cy="369308"/>
          </a:xfrm>
          <a:prstGeom prst="rect">
            <a:avLst/>
          </a:prstGeom>
          <a:solidFill>
            <a:schemeClr val="tx2">
              <a:lumMod val="60000"/>
              <a:lumOff val="40000"/>
            </a:schemeClr>
          </a:solidFill>
        </p:spPr>
        <p:txBody>
          <a:bodyPr wrap="square" lIns="91414" tIns="45708" rIns="91414" bIns="45708" rtlCol="0">
            <a:spAutoFit/>
          </a:bodyPr>
          <a:lstStyle/>
          <a:p>
            <a:pPr algn="ctr"/>
            <a:r>
              <a:rPr lang="en-US" altLang="zh-TW" b="1" dirty="0">
                <a:ea typeface="微軟正黑體" panose="020B0604030504040204" pitchFamily="34" charset="-120"/>
              </a:rPr>
              <a:t>Shutdown system</a:t>
            </a:r>
            <a:endParaRPr lang="zh-TW" altLang="en-US" b="1" dirty="0">
              <a:ea typeface="微軟正黑體" panose="020B0604030504040204" pitchFamily="34" charset="-120"/>
            </a:endParaRPr>
          </a:p>
        </p:txBody>
      </p:sp>
      <p:sp>
        <p:nvSpPr>
          <p:cNvPr id="33" name="矩形 60"/>
          <p:cNvSpPr/>
          <p:nvPr/>
        </p:nvSpPr>
        <p:spPr>
          <a:xfrm>
            <a:off x="706457" y="3501148"/>
            <a:ext cx="1703044" cy="323141"/>
          </a:xfrm>
          <a:prstGeom prst="rect">
            <a:avLst/>
          </a:prstGeom>
        </p:spPr>
        <p:txBody>
          <a:bodyPr wrap="square" lIns="91414" tIns="45708" rIns="91414" bIns="45708">
            <a:spAutoFit/>
          </a:bodyPr>
          <a:lstStyle/>
          <a:p>
            <a:r>
              <a:rPr lang="en-US" altLang="zh-TW" sz="1500" b="1" dirty="0">
                <a:solidFill>
                  <a:srgbClr val="141212"/>
                </a:solidFill>
                <a:ea typeface="微軟正黑體" panose="020B0604030504040204" pitchFamily="34" charset="-120"/>
              </a:rPr>
              <a:t>Bridge Battery</a:t>
            </a:r>
            <a:endParaRPr lang="zh-TW" altLang="en-US" sz="1500" b="1" dirty="0">
              <a:solidFill>
                <a:srgbClr val="141212"/>
              </a:solidFill>
              <a:ea typeface="微軟正黑體" panose="020B0604030504040204" pitchFamily="34" charset="-120"/>
            </a:endParaRPr>
          </a:p>
        </p:txBody>
      </p:sp>
      <p:sp>
        <p:nvSpPr>
          <p:cNvPr id="34" name="矩形 61"/>
          <p:cNvSpPr/>
          <p:nvPr/>
        </p:nvSpPr>
        <p:spPr>
          <a:xfrm>
            <a:off x="2121489" y="3501488"/>
            <a:ext cx="1703044" cy="323141"/>
          </a:xfrm>
          <a:prstGeom prst="rect">
            <a:avLst/>
          </a:prstGeom>
        </p:spPr>
        <p:txBody>
          <a:bodyPr wrap="square" lIns="91414" tIns="45708" rIns="91414" bIns="45708">
            <a:spAutoFit/>
          </a:bodyPr>
          <a:lstStyle/>
          <a:p>
            <a:r>
              <a:rPr lang="en-US" altLang="zh-TW" sz="1500" b="1" dirty="0">
                <a:solidFill>
                  <a:srgbClr val="141212"/>
                </a:solidFill>
                <a:ea typeface="微軟正黑體" panose="020B0604030504040204" pitchFamily="34" charset="-120"/>
              </a:rPr>
              <a:t>Main Battery</a:t>
            </a:r>
            <a:endParaRPr lang="zh-TW" altLang="en-US" sz="1500" b="1" dirty="0">
              <a:solidFill>
                <a:srgbClr val="141212"/>
              </a:solidFill>
              <a:ea typeface="微軟正黑體" panose="020B0604030504040204" pitchFamily="34" charset="-120"/>
            </a:endParaRPr>
          </a:p>
        </p:txBody>
      </p:sp>
      <p:pic>
        <p:nvPicPr>
          <p:cNvPr id="3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7918" y="2490571"/>
            <a:ext cx="729173" cy="9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加號 63"/>
          <p:cNvSpPr/>
          <p:nvPr/>
        </p:nvSpPr>
        <p:spPr>
          <a:xfrm>
            <a:off x="1870923" y="2692530"/>
            <a:ext cx="393700" cy="438150"/>
          </a:xfrm>
          <a:prstGeom prst="mathPlus">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anchor="ctr"/>
          <a:lstStyle/>
          <a:p>
            <a:pPr algn="ctr">
              <a:defRPr/>
            </a:pPr>
            <a:endParaRPr lang="zh-TW" altLang="en-US">
              <a:ea typeface="微軟正黑體" panose="020B0604030504040204" pitchFamily="34" charset="-120"/>
            </a:endParaRPr>
          </a:p>
        </p:txBody>
      </p:sp>
      <p:pic>
        <p:nvPicPr>
          <p:cNvPr id="37"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705055" y="4544288"/>
            <a:ext cx="888601" cy="148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矩形 70"/>
          <p:cNvSpPr/>
          <p:nvPr/>
        </p:nvSpPr>
        <p:spPr>
          <a:xfrm>
            <a:off x="7446481" y="5957318"/>
            <a:ext cx="1703044" cy="323141"/>
          </a:xfrm>
          <a:prstGeom prst="rect">
            <a:avLst/>
          </a:prstGeom>
        </p:spPr>
        <p:txBody>
          <a:bodyPr wrap="square" lIns="91414" tIns="45708" rIns="91414" bIns="45708">
            <a:spAutoFit/>
          </a:bodyPr>
          <a:lstStyle/>
          <a:p>
            <a:r>
              <a:rPr lang="en-US" altLang="zh-TW" sz="1500" b="1" dirty="0">
                <a:solidFill>
                  <a:srgbClr val="141212"/>
                </a:solidFill>
                <a:ea typeface="微軟正黑體" panose="020B0604030504040204" pitchFamily="34" charset="-120"/>
              </a:rPr>
              <a:t>Main Battery</a:t>
            </a:r>
            <a:endParaRPr lang="zh-TW" altLang="en-US" sz="1500" b="1" dirty="0">
              <a:solidFill>
                <a:srgbClr val="141212"/>
              </a:solidFill>
              <a:ea typeface="微軟正黑體" panose="020B0604030504040204" pitchFamily="34" charset="-120"/>
            </a:endParaRPr>
          </a:p>
        </p:txBody>
      </p:sp>
      <p:sp>
        <p:nvSpPr>
          <p:cNvPr id="39" name="矩形 38"/>
          <p:cNvSpPr/>
          <p:nvPr/>
        </p:nvSpPr>
        <p:spPr>
          <a:xfrm>
            <a:off x="312589" y="3929897"/>
            <a:ext cx="2933347" cy="476846"/>
          </a:xfrm>
          <a:prstGeom prst="rect">
            <a:avLst/>
          </a:prstGeom>
          <a:solidFill>
            <a:schemeClr val="bg2">
              <a:lumMod val="10000"/>
            </a:schemeClr>
          </a:solidFill>
          <a:ln>
            <a:noFill/>
          </a:ln>
        </p:spPr>
        <p:style>
          <a:lnRef idx="1">
            <a:schemeClr val="accent5"/>
          </a:lnRef>
          <a:fillRef idx="3">
            <a:schemeClr val="accent5"/>
          </a:fillRef>
          <a:effectRef idx="2">
            <a:schemeClr val="accent5"/>
          </a:effectRef>
          <a:fontRef idx="minor">
            <a:schemeClr val="lt1"/>
          </a:fontRef>
        </p:style>
        <p:txBody>
          <a:bodyPr lIns="91414" tIns="45708" rIns="91414" bIns="45708" rtlCol="0" anchor="ctr"/>
          <a:lstStyle/>
          <a:p>
            <a:pPr algn="ctr"/>
            <a:r>
              <a:rPr lang="en-US" altLang="zh-TW" sz="2200" b="1" dirty="0">
                <a:ea typeface="微軟正黑體" panose="020B0604030504040204" pitchFamily="34" charset="-120"/>
              </a:rPr>
              <a:t>Other Market Solution</a:t>
            </a:r>
            <a:endParaRPr lang="zh-TW" altLang="en-US" sz="2200" b="1" dirty="0">
              <a:ea typeface="微軟正黑體" panose="020B0604030504040204" pitchFamily="34" charset="-120"/>
            </a:endParaRPr>
          </a:p>
        </p:txBody>
      </p:sp>
      <p:pic>
        <p:nvPicPr>
          <p:cNvPr id="40" name="Picture 5" descr="C:\Users\iwi_lin\Desktop\thumbs-up-circle.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543079" y="1445066"/>
            <a:ext cx="1351975" cy="134674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5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5D7ACE5-701B-3620-17F2-29E6C2BC9666}"/>
              </a:ext>
            </a:extLst>
          </p:cNvPr>
          <p:cNvSpPr>
            <a:spLocks noGrp="1"/>
          </p:cNvSpPr>
          <p:nvPr>
            <p:ph sz="quarter" idx="10"/>
          </p:nvPr>
        </p:nvSpPr>
        <p:spPr/>
        <p:txBody>
          <a:bodyPr/>
          <a:lstStyle/>
          <a:p>
            <a:r>
              <a:rPr lang="en-US" altLang="zh-TW" dirty="0">
                <a:ea typeface="微軟正黑體" panose="020B0604030504040204" pitchFamily="34" charset="-120"/>
              </a:rPr>
              <a:t>BATTERY CHARGING </a:t>
            </a:r>
            <a:r>
              <a:rPr lang="en-US" altLang="zh-TW" dirty="0">
                <a:solidFill>
                  <a:schemeClr val="tx1"/>
                </a:solidFill>
                <a:ea typeface="微軟正黑體" panose="020B0604030504040204" pitchFamily="34" charset="-120"/>
              </a:rPr>
              <a:t>PROTECTION</a:t>
            </a:r>
            <a:endParaRPr lang="zh-TW" altLang="en-US" dirty="0">
              <a:solidFill>
                <a:schemeClr val="tx1"/>
              </a:solidFill>
              <a:ea typeface="微軟正黑體" panose="020B0604030504040204" pitchFamily="34" charset="-120"/>
            </a:endParaRPr>
          </a:p>
        </p:txBody>
      </p:sp>
      <p:sp>
        <p:nvSpPr>
          <p:cNvPr id="3" name="內容版面配置區 2">
            <a:extLst>
              <a:ext uri="{FF2B5EF4-FFF2-40B4-BE49-F238E27FC236}">
                <a16:creationId xmlns:a16="http://schemas.microsoft.com/office/drawing/2014/main" id="{E1032482-0B3B-11A8-A353-AFFAC99EADDB}"/>
              </a:ext>
            </a:extLst>
          </p:cNvPr>
          <p:cNvSpPr>
            <a:spLocks noGrp="1"/>
          </p:cNvSpPr>
          <p:nvPr>
            <p:ph sz="quarter" idx="11"/>
          </p:nvPr>
        </p:nvSpPr>
        <p:spPr>
          <a:xfrm>
            <a:off x="998538" y="1190444"/>
            <a:ext cx="9174162" cy="4793795"/>
          </a:xfrm>
        </p:spPr>
        <p:txBody>
          <a:bodyPr/>
          <a:lstStyle/>
          <a:p>
            <a:r>
              <a:rPr lang="en-US" altLang="zh-TW" sz="2200" dirty="0">
                <a:ea typeface="微軟正黑體" panose="020B0604030504040204" pitchFamily="34" charset="-120"/>
              </a:rPr>
              <a:t>To reduce battery aging, Durabook has developed four battery charging modes with enhanced charging algorithms for our customers to choose from. </a:t>
            </a:r>
            <a:br>
              <a:rPr lang="en-US" altLang="zh-TW" sz="1800" dirty="0">
                <a:ea typeface="微軟正黑體" panose="020B0604030504040204" pitchFamily="34" charset="-120"/>
              </a:rPr>
            </a:br>
            <a:br>
              <a:rPr lang="en-US" altLang="zh-TW" sz="1800" dirty="0">
                <a:ea typeface="微軟正黑體" panose="020B0604030504040204" pitchFamily="34" charset="-120"/>
              </a:rPr>
            </a:br>
            <a:r>
              <a:rPr lang="en-US" altLang="zh-TW" b="1" dirty="0">
                <a:ea typeface="微軟正黑體" panose="020B0604030504040204" pitchFamily="34" charset="-120"/>
              </a:rPr>
              <a:t>4 Battery modes:</a:t>
            </a:r>
          </a:p>
          <a:p>
            <a:pPr marL="457200" indent="-457200">
              <a:buFont typeface="Arial" panose="020B0604020202020204" pitchFamily="34" charset="0"/>
              <a:buChar char="•"/>
            </a:pPr>
            <a:r>
              <a:rPr lang="en-US" altLang="zh-TW" sz="2000" b="1" dirty="0">
                <a:ea typeface="微軟正黑體" panose="020B0604030504040204" pitchFamily="34" charset="-120"/>
              </a:rPr>
              <a:t>Regular Mode</a:t>
            </a:r>
            <a:br>
              <a:rPr lang="en-US" altLang="zh-TW" sz="2000" dirty="0">
                <a:ea typeface="微軟正黑體" panose="020B0604030504040204" pitchFamily="34" charset="-120"/>
              </a:rPr>
            </a:br>
            <a:r>
              <a:rPr lang="en-US" sz="1800" dirty="0">
                <a:effectLst/>
                <a:ea typeface="微軟正黑體" panose="020B0604030504040204" pitchFamily="34" charset="-120"/>
              </a:rPr>
              <a:t>In this mode the battery will be fully charged.</a:t>
            </a:r>
            <a:endParaRPr lang="en-US" altLang="zh-TW" dirty="0">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Optimized Battery Charging (OBC)</a:t>
            </a:r>
            <a:br>
              <a:rPr lang="en-US" altLang="zh-TW" sz="2000" dirty="0">
                <a:ea typeface="微軟正黑體" panose="020B0604030504040204" pitchFamily="34" charset="-120"/>
              </a:rPr>
            </a:br>
            <a:r>
              <a:rPr lang="en-US" sz="1800" dirty="0">
                <a:effectLst/>
                <a:ea typeface="微軟正黑體" panose="020B0604030504040204" pitchFamily="34" charset="-120"/>
              </a:rPr>
              <a:t>Battery charging will stop at 80% to reduce battery aging.</a:t>
            </a:r>
            <a:endParaRPr lang="en-US" altLang="zh-TW" sz="2000" dirty="0">
              <a:highlight>
                <a:srgbClr val="FFFF00"/>
              </a:highlight>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Temperature Control Mode (TCM) </a:t>
            </a:r>
            <a:br>
              <a:rPr lang="en-US" altLang="zh-TW" sz="2000" dirty="0">
                <a:ea typeface="微軟正黑體" panose="020B0604030504040204" pitchFamily="34" charset="-120"/>
              </a:rPr>
            </a:br>
            <a:r>
              <a:rPr lang="en-US" altLang="zh-TW" sz="1800" dirty="0">
                <a:ea typeface="微軟正黑體" panose="020B0604030504040204" pitchFamily="34" charset="-120"/>
              </a:rPr>
              <a:t>To extend the lifetime of the battery, charging is</a:t>
            </a:r>
            <a:br>
              <a:rPr lang="en-US" altLang="zh-TW" sz="1800" dirty="0">
                <a:ea typeface="微軟正黑體" panose="020B0604030504040204" pitchFamily="34" charset="-120"/>
              </a:rPr>
            </a:br>
            <a:r>
              <a:rPr lang="en-US" altLang="zh-TW" sz="1800" dirty="0">
                <a:ea typeface="微軟正黑體" panose="020B0604030504040204" pitchFamily="34" charset="-120"/>
              </a:rPr>
              <a:t>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a:t>
            </a:r>
          </a:p>
          <a:p>
            <a:pPr marL="457200" indent="-457200">
              <a:buFont typeface="Arial" panose="020B0604020202020204" pitchFamily="34" charset="0"/>
              <a:buChar char="•"/>
            </a:pPr>
            <a:r>
              <a:rPr lang="en-US" altLang="zh-TW" sz="2000" b="1" dirty="0">
                <a:ea typeface="微軟正黑體" panose="020B0604030504040204" pitchFamily="34" charset="-120"/>
              </a:rPr>
              <a:t>DURA² Charging (D2C)</a:t>
            </a:r>
            <a:br>
              <a:rPr lang="en-US" altLang="zh-TW" sz="2000" dirty="0">
                <a:ea typeface="微軟正黑體" panose="020B0604030504040204" pitchFamily="34" charset="-120"/>
              </a:rPr>
            </a:br>
            <a:r>
              <a:rPr lang="en-US" altLang="zh-TW" sz="1800" dirty="0">
                <a:ea typeface="微軟正黑體" panose="020B0604030504040204" pitchFamily="34" charset="-120"/>
              </a:rPr>
              <a:t>To maximize battery performance and lifespan, charging</a:t>
            </a:r>
            <a:br>
              <a:rPr lang="en-US" altLang="zh-TW" sz="1800" dirty="0">
                <a:ea typeface="微軟正黑體" panose="020B0604030504040204" pitchFamily="34" charset="-120"/>
              </a:rPr>
            </a:br>
            <a:r>
              <a:rPr lang="en-US" altLang="zh-TW" sz="1800" dirty="0">
                <a:ea typeface="微軟正黑體" panose="020B0604030504040204" pitchFamily="34" charset="-120"/>
              </a:rPr>
              <a:t>is 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 Battery charging will stop at 80%.</a:t>
            </a:r>
          </a:p>
        </p:txBody>
      </p:sp>
      <p:grpSp>
        <p:nvGrpSpPr>
          <p:cNvPr id="7" name="Group 6">
            <a:extLst>
              <a:ext uri="{FF2B5EF4-FFF2-40B4-BE49-F238E27FC236}">
                <a16:creationId xmlns:a16="http://schemas.microsoft.com/office/drawing/2014/main" id="{18B16237-64DF-727D-00E4-504C8EADB023}"/>
              </a:ext>
            </a:extLst>
          </p:cNvPr>
          <p:cNvGrpSpPr/>
          <p:nvPr/>
        </p:nvGrpSpPr>
        <p:grpSpPr>
          <a:xfrm>
            <a:off x="7465671" y="1972230"/>
            <a:ext cx="4638590" cy="4165127"/>
            <a:chOff x="7847635" y="2204123"/>
            <a:chExt cx="4638590" cy="4165127"/>
          </a:xfrm>
        </p:grpSpPr>
        <p:pic>
          <p:nvPicPr>
            <p:cNvPr id="5" name="Picture 4" descr="A close-up of a tablet&#10;&#10;Description automatically generated with medium confidence">
              <a:extLst>
                <a:ext uri="{FF2B5EF4-FFF2-40B4-BE49-F238E27FC236}">
                  <a16:creationId xmlns:a16="http://schemas.microsoft.com/office/drawing/2014/main" id="{7EE125E0-71E4-2197-FD5A-4CB4BFE3CB2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66" b="77588" l="22266" r="94434">
                          <a14:foregroundMark x1="39502" y1="10400" x2="90527" y2="26660"/>
                          <a14:foregroundMark x1="90527" y1="26660" x2="85645" y2="51758"/>
                          <a14:foregroundMark x1="85645" y1="51758" x2="80566" y2="61865"/>
                          <a14:foregroundMark x1="80566" y1="61865" x2="68408" y2="70605"/>
                          <a14:foregroundMark x1="68408" y1="70605" x2="35578" y2="59899"/>
                          <a14:foregroundMark x1="34365" y1="59403" x2="23926" y2="50928"/>
                          <a14:foregroundMark x1="23926" y1="50928" x2="35889" y2="10059"/>
                          <a14:foregroundMark x1="35889" y1="10059" x2="35889" y2="9912"/>
                          <a14:foregroundMark x1="56396" y1="14697" x2="81299" y2="19727"/>
                          <a14:foregroundMark x1="81299" y1="19727" x2="90674" y2="28076"/>
                          <a14:foregroundMark x1="90674" y1="28076" x2="75684" y2="72803"/>
                          <a14:foregroundMark x1="75684" y1="72803" x2="55882" y2="68191"/>
                          <a14:foregroundMark x1="27930" y1="57422" x2="22412" y2="49707"/>
                          <a14:foregroundMark x1="26855" y1="54004" x2="65723" y2="60791"/>
                          <a14:foregroundMark x1="65723" y1="60791" x2="40674" y2="57861"/>
                          <a14:foregroundMark x1="40674" y1="57861" x2="39844" y2="57080"/>
                          <a14:foregroundMark x1="39990" y1="58936" x2="68701" y2="69727"/>
                          <a14:foregroundMark x1="84766" y1="22217" x2="89990" y2="33496"/>
                          <a14:foregroundMark x1="89990" y1="33496" x2="87012" y2="35693"/>
                          <a14:foregroundMark x1="86816" y1="32275" x2="83252" y2="37402"/>
                          <a14:foregroundMark x1="85303" y1="20996" x2="94531" y2="28271"/>
                          <a14:foregroundMark x1="94531" y1="28271" x2="92139" y2="35547"/>
                          <a14:foregroundMark x1="82910" y1="60303" x2="77688" y2="75209"/>
                          <a14:foregroundMark x1="77123" y1="75430" x2="70410" y2="72119"/>
                          <a14:foregroundMark x1="75879" y1="75195" x2="26318" y2="55176"/>
                          <a14:foregroundMark x1="59814" y1="67822" x2="71484" y2="71094"/>
                          <a14:foregroundMark x1="71484" y1="71094" x2="71973" y2="72607"/>
                          <a14:foregroundMark x1="56250" y1="67188" x2="72461" y2="73242"/>
                          <a14:foregroundMark x1="72461" y1="73242" x2="68021" y2="72481"/>
                          <a14:foregroundMark x1="62695" y1="70459" x2="77742" y2="75188"/>
                          <a14:foregroundMark x1="82275" y1="69971" x2="82193" y2="73358"/>
                          <a14:foregroundMark x1="83496" y1="68262" x2="74121" y2="74902"/>
                          <a14:foregroundMark x1="66484" y1="72060" x2="55566" y2="68066"/>
                          <a14:foregroundMark x1="74121" y1="74854" x2="69856" y2="73294"/>
                          <a14:foregroundMark x1="66674" y1="71841" x2="77485" y2="75288"/>
                          <a14:foregroundMark x1="58216" y1="69144" x2="66329" y2="71731"/>
                          <a14:foregroundMark x1="77877" y1="75135" x2="70990" y2="73796"/>
                          <a14:foregroundMark x1="74103" y1="75589" x2="77402" y2="76693"/>
                          <a14:foregroundMark x1="46680" y1="63965" x2="66424" y2="72129"/>
                          <a14:foregroundMark x1="71624" y1="74077" x2="82324" y2="72852"/>
                          <a14:foregroundMark x1="82324" y1="72852" x2="78174" y2="75098"/>
                          <a14:foregroundMark x1="82666" y1="69141" x2="77828" y2="75154"/>
                          <a14:foregroundMark x1="77866" y1="75139" x2="82715" y2="69482"/>
                          <a14:foregroundMark x1="82715" y1="69482" x2="79886" y2="74350"/>
                          <a14:foregroundMark x1="80336" y1="74175" x2="83057" y2="69238"/>
                          <a14:foregroundMark x1="83057" y1="69238" x2="80574" y2="74082"/>
                          <a14:foregroundMark x1="79867" y1="74358" x2="81982" y2="67188"/>
                          <a14:foregroundMark x1="82568" y1="67334" x2="81847" y2="73584"/>
                          <a14:foregroundMark x1="80354" y1="74168" x2="81836" y2="72705"/>
                          <a14:foregroundMark x1="82813" y1="68896" x2="83545" y2="74023"/>
                          <a14:foregroundMark x1="83185" y1="73062" x2="82959" y2="70117"/>
                          <a14:foregroundMark x1="68762" y1="72809" x2="75439" y2="75391"/>
                          <a14:foregroundMark x1="24805" y1="55811" x2="66570" y2="71961"/>
                          <a14:foregroundMark x1="64355" y1="70752" x2="76614" y2="75628"/>
                          <a14:foregroundMark x1="66702" y1="71808" x2="65820" y2="71436"/>
                          <a14:foregroundMark x1="76166" y1="75803" x2="62489" y2="70030"/>
                          <a14:foregroundMark x1="65820" y1="71436" x2="65771" y2="71338"/>
                          <a14:foregroundMark x1="76322" y1="75742" x2="65186" y2="70996"/>
                          <a14:foregroundMark x1="65186" y1="70996" x2="75684" y2="75635"/>
                          <a14:foregroundMark x1="75732" y1="75977" x2="74338" y2="75317"/>
                          <a14:foregroundMark x1="74463" y1="55322" x2="69727" y2="53174"/>
                          <a14:foregroundMark x1="75911" y1="75903" x2="74387" y2="75261"/>
                          <a14:foregroundMark x1="68311" y1="72705" x2="76261" y2="75766"/>
                          <a14:foregroundMark x1="76130" y1="75817" x2="68164" y2="73535"/>
                          <a14:foregroundMark x1="72269" y1="74363" x2="76025" y2="75586"/>
                          <a14:foregroundMark x1="76006" y1="75866" x2="66602" y2="72607"/>
                          <a14:foregroundMark x1="71153" y1="73868" x2="76410" y2="75708"/>
                          <a14:foregroundMark x1="83350" y1="70117" x2="74219" y2="75830"/>
                          <a14:foregroundMark x1="74219" y1="75830" x2="65332" y2="71680"/>
                          <a14:foregroundMark x1="65625" y1="71777" x2="78076" y2="76221"/>
                          <a14:foregroundMark x1="78076" y1="76221" x2="83008" y2="70947"/>
                          <a14:foregroundMark x1="83008" y1="70947" x2="78320" y2="75732"/>
                          <a14:foregroundMark x1="78369" y1="75684" x2="83203" y2="73633"/>
                          <a14:foregroundMark x1="82617" y1="69678" x2="76611" y2="75879"/>
                          <a14:foregroundMark x1="76465" y1="76416" x2="82568" y2="69678"/>
                          <a14:foregroundMark x1="82568" y1="69678" x2="83691" y2="72949"/>
                          <a14:foregroundMark x1="82520" y1="73730" x2="77295" y2="76221"/>
                          <a14:foregroundMark x1="77246" y1="76318" x2="80664" y2="76074"/>
                          <a14:backgroundMark x1="33038" y1="60049" x2="43799" y2="68164"/>
                          <a14:backgroundMark x1="43799" y1="68164" x2="75684" y2="78613"/>
                          <a14:backgroundMark x1="38232" y1="63965" x2="49707" y2="67578"/>
                          <a14:backgroundMark x1="38669" y1="62227" x2="76758" y2="77783"/>
                          <a14:backgroundMark x1="84373" y1="72482" x2="85596" y2="71631"/>
                          <a14:backgroundMark x1="76758" y1="77783" x2="77472" y2="77286"/>
                          <a14:backgroundMark x1="85596" y1="71631" x2="85693" y2="68848"/>
                          <a14:backgroundMark x1="78785" y1="77841" x2="77100" y2="78857"/>
                          <a14:backgroundMark x1="79749" y1="77260" x2="78792" y2="77837"/>
                          <a14:backgroundMark x1="81484" y1="76214" x2="80261" y2="76951"/>
                          <a14:backgroundMark x1="83740" y1="74854" x2="82671" y2="75498"/>
                          <a14:backgroundMark x1="84180" y1="73730" x2="82901" y2="74229"/>
                          <a14:backgroundMark x1="79154" y1="77030" x2="76904" y2="77930"/>
                          <a14:backgroundMark x1="82520" y1="75684" x2="80381" y2="76540"/>
                        </a14:backgroundRemoval>
                      </a14:imgEffect>
                    </a14:imgLayer>
                  </a14:imgProps>
                </a:ext>
                <a:ext uri="{28A0092B-C50C-407E-A947-70E740481C1C}">
                  <a14:useLocalDpi xmlns:a14="http://schemas.microsoft.com/office/drawing/2010/main" val="0"/>
                </a:ext>
              </a:extLst>
            </a:blip>
            <a:srcRect l="19674" t="6887" r="3082" b="23287"/>
            <a:stretch/>
          </p:blipFill>
          <p:spPr>
            <a:xfrm>
              <a:off x="7847635" y="3052470"/>
              <a:ext cx="3669175" cy="3316780"/>
            </a:xfrm>
            <a:prstGeom prst="rect">
              <a:avLst/>
            </a:prstGeom>
            <a:effectLst>
              <a:outerShdw blurRad="254000" dist="50800" dir="2700000" sx="103000" sy="103000" algn="tl" rotWithShape="0">
                <a:prstClr val="black">
                  <a:alpha val="20000"/>
                </a:prstClr>
              </a:outerShdw>
            </a:effectLst>
            <a:scene3d>
              <a:camera prst="orthographicFront">
                <a:rot lat="0" lon="0" rev="600000"/>
              </a:camera>
              <a:lightRig rig="threePt" dir="t"/>
            </a:scene3d>
          </p:spPr>
        </p:pic>
        <p:pic>
          <p:nvPicPr>
            <p:cNvPr id="6" name="Picture 4" descr="Vector stop screwdriver tuning icon collage is organized from randomized recursive stop screwdriver tuning items. New Feature dirty blue round stamp seal.">
              <a:extLst>
                <a:ext uri="{FF2B5EF4-FFF2-40B4-BE49-F238E27FC236}">
                  <a16:creationId xmlns:a16="http://schemas.microsoft.com/office/drawing/2014/main" id="{262135D4-5F15-0C2B-A02B-A290EB383EC8}"/>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10000" b="91250" l="3871" r="94194">
                          <a14:foregroundMark x1="55161" y1="12083" x2="42581" y2="10000"/>
                          <a14:foregroundMark x1="42581" y1="90000" x2="53226" y2="90000"/>
                          <a14:foregroundMark x1="82581" y1="27917" x2="90968" y2="45417"/>
                          <a14:foregroundMark x1="10968" y1="53333" x2="7097" y2="74583"/>
                          <a14:foregroundMark x1="7097" y1="74583" x2="7419" y2="74583"/>
                          <a14:foregroundMark x1="3871" y1="57083" x2="6774" y2="75417"/>
                          <a14:foregroundMark x1="88387" y1="26667" x2="92258" y2="42500"/>
                          <a14:foregroundMark x1="87742" y1="25000" x2="92903" y2="43333"/>
                          <a14:foregroundMark x1="4194" y1="54167" x2="7419" y2="72083"/>
                          <a14:foregroundMark x1="89355" y1="26250" x2="94194" y2="44167"/>
                          <a14:foregroundMark x1="90000" y1="26250" x2="87097" y2="25417"/>
                          <a14:foregroundMark x1="35806" y1="87917" x2="52581" y2="91250"/>
                          <a14:foregroundMark x1="52581" y1="91250" x2="53871" y2="90833"/>
                          <a14:foregroundMark x1="9677" y1="75417" x2="7742" y2="75417"/>
                          <a14:foregroundMark x1="21935" y1="72500" x2="20323" y2="71250"/>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rot="1586298">
              <a:off x="9712571" y="2204123"/>
              <a:ext cx="2773654" cy="21488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459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692139" y="3084498"/>
            <a:ext cx="1920241" cy="28819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59683" y="3084498"/>
            <a:ext cx="1267260" cy="291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1"/>
          <p:cNvSpPr>
            <a:spLocks noGrp="1"/>
          </p:cNvSpPr>
          <p:nvPr>
            <p:ph sz="quarter" idx="10"/>
          </p:nvPr>
        </p:nvSpPr>
        <p:spPr>
          <a:xfrm>
            <a:off x="998059" y="465826"/>
            <a:ext cx="10195883" cy="571500"/>
          </a:xfrm>
        </p:spPr>
        <p:txBody>
          <a:bodyPr/>
          <a:lstStyle/>
          <a:p>
            <a:r>
              <a:rPr lang="en-US" dirty="0">
                <a:ea typeface="微軟正黑體" panose="020B0604030504040204" pitchFamily="34" charset="-120"/>
              </a:rPr>
              <a:t>MILITARY-GRADE </a:t>
            </a:r>
            <a:r>
              <a:rPr lang="en-US" dirty="0">
                <a:solidFill>
                  <a:schemeClr val="tx1"/>
                </a:solidFill>
                <a:ea typeface="微軟正黑體" panose="020B0604030504040204" pitchFamily="34" charset="-120"/>
              </a:rPr>
              <a:t>LEVEL</a:t>
            </a:r>
            <a:r>
              <a:rPr lang="en-US" dirty="0">
                <a:ea typeface="微軟正黑體" panose="020B0604030504040204" pitchFamily="34" charset="-120"/>
              </a:rPr>
              <a:t> </a:t>
            </a:r>
            <a:r>
              <a:rPr lang="en-US" dirty="0">
                <a:solidFill>
                  <a:schemeClr val="bg1"/>
                </a:solidFill>
                <a:ea typeface="微軟正黑體" panose="020B0604030504040204" pitchFamily="34" charset="-120"/>
              </a:rPr>
              <a:t>SECURITY</a:t>
            </a:r>
          </a:p>
        </p:txBody>
      </p:sp>
      <p:sp>
        <p:nvSpPr>
          <p:cNvPr id="5" name="Rectangle 4">
            <a:extLst>
              <a:ext uri="{FF2B5EF4-FFF2-40B4-BE49-F238E27FC236}">
                <a16:creationId xmlns:a16="http://schemas.microsoft.com/office/drawing/2014/main" id="{DC708F71-E356-4A28-9C3B-DEA29480DAD5}"/>
              </a:ext>
            </a:extLst>
          </p:cNvPr>
          <p:cNvSpPr/>
          <p:nvPr/>
        </p:nvSpPr>
        <p:spPr>
          <a:xfrm>
            <a:off x="998059" y="1567578"/>
            <a:ext cx="4307448" cy="3785652"/>
          </a:xfrm>
          <a:prstGeom prst="rect">
            <a:avLst/>
          </a:prstGeom>
        </p:spPr>
        <p:txBody>
          <a:bodyPr wrap="square">
            <a:spAutoFit/>
          </a:bodyPr>
          <a:lstStyle/>
          <a:p>
            <a:pPr lvl="0">
              <a:buClr>
                <a:srgbClr val="00529C"/>
              </a:buClr>
            </a:pPr>
            <a:r>
              <a:rPr kumimoji="0" lang="en-US" altLang="zh-TW" sz="2400" b="1" i="0" strike="noStrike" kern="1200" cap="none" spc="0" normalizeH="0" baseline="0" noProof="0" dirty="0">
                <a:ln>
                  <a:noFill/>
                </a:ln>
                <a:solidFill>
                  <a:srgbClr val="005ABC"/>
                </a:solidFill>
                <a:effectLst/>
                <a:uLnTx/>
                <a:uFillTx/>
                <a:ea typeface="微軟正黑體" panose="020B0604030504040204" pitchFamily="34" charset="-120"/>
              </a:rPr>
              <a:t>Quick Release</a:t>
            </a:r>
            <a:r>
              <a:rPr kumimoji="0" lang="en-US" altLang="zh-TW" sz="2400" b="1" i="0" strike="noStrike" kern="1200" cap="none" spc="0" normalizeH="0" noProof="0" dirty="0">
                <a:ln>
                  <a:noFill/>
                </a:ln>
                <a:solidFill>
                  <a:srgbClr val="005ABC"/>
                </a:solidFill>
                <a:effectLst/>
                <a:uLnTx/>
                <a:uFillTx/>
                <a:ea typeface="微軟正黑體" panose="020B0604030504040204" pitchFamily="34" charset="-120"/>
              </a:rPr>
              <a:t> </a:t>
            </a:r>
            <a:r>
              <a:rPr lang="en-US" altLang="zh-TW" sz="2400" b="1" dirty="0" err="1">
                <a:solidFill>
                  <a:srgbClr val="005ABC"/>
                </a:solidFill>
                <a:ea typeface="微軟正黑體" panose="020B0604030504040204" pitchFamily="34" charset="-120"/>
              </a:rPr>
              <a:t>NVMe</a:t>
            </a:r>
            <a:r>
              <a:rPr lang="en-US" altLang="zh-TW" sz="2400" b="1" dirty="0">
                <a:solidFill>
                  <a:srgbClr val="005ABC"/>
                </a:solidFill>
                <a:ea typeface="微軟正黑體" panose="020B0604030504040204" pitchFamily="34" charset="-120"/>
              </a:rPr>
              <a:t> SSD</a:t>
            </a:r>
          </a:p>
          <a:p>
            <a:pPr lvl="0">
              <a:buClr>
                <a:srgbClr val="00529C"/>
              </a:buClr>
            </a:pPr>
            <a:endParaRPr lang="en-US" altLang="zh-TW" sz="2400" b="1" dirty="0">
              <a:solidFill>
                <a:srgbClr val="005ABC"/>
              </a:solidFill>
              <a:ea typeface="微軟正黑體" panose="020B0604030504040204" pitchFamily="34" charset="-120"/>
            </a:endParaRPr>
          </a:p>
          <a:p>
            <a:pPr marL="342900" lvl="0" indent="-342900">
              <a:buClr>
                <a:srgbClr val="00529C"/>
              </a:buClr>
              <a:buFont typeface="Arial" panose="020B0604020202020204" pitchFamily="34" charset="0"/>
              <a:buChar char="•"/>
            </a:pPr>
            <a:r>
              <a:rPr lang="en-US" altLang="zh-TW" sz="2400" dirty="0">
                <a:solidFill>
                  <a:schemeClr val="tx1">
                    <a:lumMod val="75000"/>
                    <a:lumOff val="25000"/>
                  </a:schemeClr>
                </a:solidFill>
                <a:ea typeface="微軟正黑體" panose="020B0604030504040204" pitchFamily="34" charset="-120"/>
              </a:rPr>
              <a:t>The U11I features an SSD that’s quick and easy to remove — without having to open any covers — saving you time and effort.</a:t>
            </a:r>
          </a:p>
          <a:p>
            <a:pPr marL="342900" lvl="0" indent="-342900">
              <a:buClr>
                <a:srgbClr val="00529C"/>
              </a:buClr>
              <a:buFont typeface="Arial" panose="020B0604020202020204" pitchFamily="34" charset="0"/>
              <a:buChar char="•"/>
            </a:pPr>
            <a:r>
              <a:rPr lang="en-US" altLang="zh-TW" sz="2400" dirty="0">
                <a:solidFill>
                  <a:schemeClr val="tx1">
                    <a:lumMod val="75000"/>
                    <a:lumOff val="25000"/>
                  </a:schemeClr>
                </a:solidFill>
                <a:ea typeface="微軟正黑體" panose="020B0604030504040204" pitchFamily="34" charset="-120"/>
              </a:rPr>
              <a:t>It is equipped with the latest </a:t>
            </a:r>
            <a:r>
              <a:rPr lang="en-US" altLang="zh-TW" sz="2400" dirty="0" err="1">
                <a:solidFill>
                  <a:schemeClr val="tx1">
                    <a:lumMod val="75000"/>
                    <a:lumOff val="25000"/>
                  </a:schemeClr>
                </a:solidFill>
                <a:ea typeface="微軟正黑體" panose="020B0604030504040204" pitchFamily="34" charset="-120"/>
              </a:rPr>
              <a:t>NVMe</a:t>
            </a:r>
            <a:r>
              <a:rPr lang="en-US" altLang="zh-TW" sz="2400" dirty="0">
                <a:solidFill>
                  <a:schemeClr val="tx1">
                    <a:lumMod val="75000"/>
                    <a:lumOff val="25000"/>
                  </a:schemeClr>
                </a:solidFill>
                <a:ea typeface="微軟正黑體" panose="020B0604030504040204" pitchFamily="34" charset="-120"/>
              </a:rPr>
              <a:t> PCIe SSD solution, providing up to 2TB of storage.</a:t>
            </a:r>
          </a:p>
        </p:txBody>
      </p:sp>
      <p:pic>
        <p:nvPicPr>
          <p:cNvPr id="6" name="Picture 8">
            <a:extLst>
              <a:ext uri="{FF2B5EF4-FFF2-40B4-BE49-F238E27FC236}">
                <a16:creationId xmlns:a16="http://schemas.microsoft.com/office/drawing/2014/main" id="{28B9C79E-7EFE-430A-A747-76CB508CE8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7013171" y="596619"/>
            <a:ext cx="5178829" cy="5608620"/>
          </a:xfrm>
          <a:prstGeom prst="rect">
            <a:avLst/>
          </a:prstGeom>
          <a:ln>
            <a:noFill/>
          </a:ln>
          <a:effectLst>
            <a:outerShdw blurRad="292100" dist="139700" dir="2700000" algn="tl" rotWithShape="0">
              <a:srgbClr val="333333">
                <a:alpha val="65000"/>
              </a:srgbClr>
            </a:outerShdw>
          </a:effectLst>
        </p:spPr>
      </p:pic>
      <p:sp>
        <p:nvSpPr>
          <p:cNvPr id="7" name="Rectangle 17">
            <a:extLst>
              <a:ext uri="{FF2B5EF4-FFF2-40B4-BE49-F238E27FC236}">
                <a16:creationId xmlns:a16="http://schemas.microsoft.com/office/drawing/2014/main" id="{8E771BD7-0575-4BCC-B1A3-C500214A0FBD}"/>
              </a:ext>
            </a:extLst>
          </p:cNvPr>
          <p:cNvSpPr/>
          <p:nvPr/>
        </p:nvSpPr>
        <p:spPr>
          <a:xfrm>
            <a:off x="5626389" y="3008298"/>
            <a:ext cx="2054730" cy="3018288"/>
          </a:xfrm>
          <a:prstGeom prst="rect">
            <a:avLst/>
          </a:prstGeom>
          <a:noFill/>
          <a:ln w="28575">
            <a:solidFill>
              <a:srgbClr val="E6E6E6"/>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sp>
        <p:nvSpPr>
          <p:cNvPr id="8" name="向下箭號 27">
            <a:extLst>
              <a:ext uri="{FF2B5EF4-FFF2-40B4-BE49-F238E27FC236}">
                <a16:creationId xmlns:a16="http://schemas.microsoft.com/office/drawing/2014/main" id="{89BC78E0-29E3-4B41-819B-3E68AAA5C7BF}"/>
              </a:ext>
            </a:extLst>
          </p:cNvPr>
          <p:cNvSpPr/>
          <p:nvPr/>
        </p:nvSpPr>
        <p:spPr>
          <a:xfrm rot="16200000">
            <a:off x="6344602" y="3144311"/>
            <a:ext cx="193740" cy="627274"/>
          </a:xfrm>
          <a:prstGeom prst="downArrow">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rgbClr val="FF0000"/>
              </a:solidFill>
              <a:ea typeface="微軟正黑體" panose="020B0604030504040204" pitchFamily="34" charset="-120"/>
            </a:endParaRPr>
          </a:p>
        </p:txBody>
      </p:sp>
      <p:sp>
        <p:nvSpPr>
          <p:cNvPr id="9" name="Arrow: Curved Up 16">
            <a:extLst>
              <a:ext uri="{FF2B5EF4-FFF2-40B4-BE49-F238E27FC236}">
                <a16:creationId xmlns:a16="http://schemas.microsoft.com/office/drawing/2014/main" id="{D84C9618-C0F3-4EF3-B863-7BAD5C049E01}"/>
              </a:ext>
            </a:extLst>
          </p:cNvPr>
          <p:cNvSpPr/>
          <p:nvPr/>
        </p:nvSpPr>
        <p:spPr>
          <a:xfrm rot="16025751">
            <a:off x="6800382" y="3064192"/>
            <a:ext cx="425579" cy="344999"/>
          </a:xfrm>
          <a:prstGeom prst="curvedUpArrow">
            <a:avLst>
              <a:gd name="adj1" fmla="val 25000"/>
              <a:gd name="adj2" fmla="val 61678"/>
              <a:gd name="adj3" fmla="val 2500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FF00"/>
              </a:solidFill>
              <a:ea typeface="微軟正黑體" panose="020B0604030504040204" pitchFamily="34" charset="-120"/>
            </a:endParaRPr>
          </a:p>
        </p:txBody>
      </p:sp>
      <p:sp>
        <p:nvSpPr>
          <p:cNvPr id="10" name="Rectangle 21">
            <a:extLst>
              <a:ext uri="{FF2B5EF4-FFF2-40B4-BE49-F238E27FC236}">
                <a16:creationId xmlns:a16="http://schemas.microsoft.com/office/drawing/2014/main" id="{D665746A-127C-4579-BCF6-632E907C5055}"/>
              </a:ext>
            </a:extLst>
          </p:cNvPr>
          <p:cNvSpPr/>
          <p:nvPr/>
        </p:nvSpPr>
        <p:spPr>
          <a:xfrm>
            <a:off x="5895295" y="3511084"/>
            <a:ext cx="647357" cy="307777"/>
          </a:xfrm>
          <a:prstGeom prst="rect">
            <a:avLst/>
          </a:prstGeom>
        </p:spPr>
        <p:txBody>
          <a:bodyPr wrap="none">
            <a:spAutoFit/>
          </a:bodyPr>
          <a:lstStyle/>
          <a:p>
            <a:r>
              <a:rPr lang="en-US" altLang="zh-TW" sz="1400" b="1" dirty="0">
                <a:solidFill>
                  <a:srgbClr val="FFFF00"/>
                </a:solidFill>
                <a:ea typeface="微軟正黑體" panose="020B0604030504040204" pitchFamily="34" charset="-120"/>
              </a:rPr>
              <a:t>Step 1</a:t>
            </a:r>
            <a:endParaRPr lang="en-US" sz="1400" dirty="0">
              <a:solidFill>
                <a:srgbClr val="FFFF00"/>
              </a:solidFill>
              <a:ea typeface="微軟正黑體" panose="020B0604030504040204" pitchFamily="34" charset="-120"/>
            </a:endParaRPr>
          </a:p>
        </p:txBody>
      </p:sp>
      <p:sp>
        <p:nvSpPr>
          <p:cNvPr id="11" name="Rectangle 35">
            <a:extLst>
              <a:ext uri="{FF2B5EF4-FFF2-40B4-BE49-F238E27FC236}">
                <a16:creationId xmlns:a16="http://schemas.microsoft.com/office/drawing/2014/main" id="{5E43D2AD-ADFA-4FEB-B181-DA6C0F098F1A}"/>
              </a:ext>
            </a:extLst>
          </p:cNvPr>
          <p:cNvSpPr/>
          <p:nvPr/>
        </p:nvSpPr>
        <p:spPr>
          <a:xfrm>
            <a:off x="6940504" y="3400929"/>
            <a:ext cx="647357" cy="307777"/>
          </a:xfrm>
          <a:prstGeom prst="rect">
            <a:avLst/>
          </a:prstGeom>
          <a:noFill/>
        </p:spPr>
        <p:txBody>
          <a:bodyPr wrap="none">
            <a:spAutoFit/>
          </a:bodyPr>
          <a:lstStyle/>
          <a:p>
            <a:r>
              <a:rPr lang="en-US" altLang="zh-TW" sz="1400" b="1" dirty="0">
                <a:solidFill>
                  <a:srgbClr val="FFFF00"/>
                </a:solidFill>
                <a:ea typeface="微軟正黑體" panose="020B0604030504040204" pitchFamily="34" charset="-120"/>
              </a:rPr>
              <a:t>Step 2</a:t>
            </a:r>
            <a:endParaRPr lang="en-US" sz="1400" b="1" dirty="0">
              <a:solidFill>
                <a:srgbClr val="FFFF00"/>
              </a:solidFill>
              <a:ea typeface="微軟正黑體" panose="020B0604030504040204" pitchFamily="34" charset="-120"/>
            </a:endParaRPr>
          </a:p>
        </p:txBody>
      </p:sp>
      <p:sp>
        <p:nvSpPr>
          <p:cNvPr id="12" name="Rectangle 18">
            <a:extLst>
              <a:ext uri="{FF2B5EF4-FFF2-40B4-BE49-F238E27FC236}">
                <a16:creationId xmlns:a16="http://schemas.microsoft.com/office/drawing/2014/main" id="{B1AB4CA9-E479-475A-8DDD-74784A0D4A4A}"/>
              </a:ext>
            </a:extLst>
          </p:cNvPr>
          <p:cNvSpPr/>
          <p:nvPr/>
        </p:nvSpPr>
        <p:spPr>
          <a:xfrm>
            <a:off x="998059" y="996078"/>
            <a:ext cx="4634949"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Exclusive quick release FEATURE</a:t>
            </a:r>
            <a:endParaRPr lang="en-US" sz="2000" cap="all" dirty="0">
              <a:solidFill>
                <a:srgbClr val="00529C"/>
              </a:solidFill>
              <a:ea typeface="微軟正黑體" panose="020B0604030504040204" pitchFamily="34" charset="-120"/>
              <a:cs typeface="Arial Unicode MS" panose="020B0604020202020204" pitchFamily="34" charset="-128"/>
            </a:endParaRPr>
          </a:p>
        </p:txBody>
      </p:sp>
    </p:spTree>
    <p:extLst>
      <p:ext uri="{BB962C8B-B14F-4D97-AF65-F5344CB8AC3E}">
        <p14:creationId xmlns:p14="http://schemas.microsoft.com/office/powerpoint/2010/main" val="390112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6">
            <a:extLst>
              <a:ext uri="{FF2B5EF4-FFF2-40B4-BE49-F238E27FC236}">
                <a16:creationId xmlns:a16="http://schemas.microsoft.com/office/drawing/2014/main" id="{E254A712-BC7D-4F9D-80DF-252725A2B574}"/>
              </a:ext>
            </a:extLst>
          </p:cNvPr>
          <p:cNvGraphicFramePr>
            <a:graphicFrameLocks noGrp="1"/>
          </p:cNvGraphicFramePr>
          <p:nvPr>
            <p:extLst>
              <p:ext uri="{D42A27DB-BD31-4B8C-83A1-F6EECF244321}">
                <p14:modId xmlns:p14="http://schemas.microsoft.com/office/powerpoint/2010/main" val="2337590971"/>
              </p:ext>
            </p:extLst>
          </p:nvPr>
        </p:nvGraphicFramePr>
        <p:xfrm>
          <a:off x="4713395" y="2835590"/>
          <a:ext cx="7245252" cy="3556584"/>
        </p:xfrm>
        <a:graphic>
          <a:graphicData uri="http://schemas.openxmlformats.org/drawingml/2006/table">
            <a:tbl>
              <a:tblPr firstRow="1" bandRow="1">
                <a:tableStyleId>{46F890A9-2807-4EBB-B81D-B2AA78EC7F39}</a:tableStyleId>
              </a:tblPr>
              <a:tblGrid>
                <a:gridCol w="2167163">
                  <a:extLst>
                    <a:ext uri="{9D8B030D-6E8A-4147-A177-3AD203B41FA5}">
                      <a16:colId xmlns:a16="http://schemas.microsoft.com/office/drawing/2014/main" val="136387023"/>
                    </a:ext>
                  </a:extLst>
                </a:gridCol>
                <a:gridCol w="2892213">
                  <a:extLst>
                    <a:ext uri="{9D8B030D-6E8A-4147-A177-3AD203B41FA5}">
                      <a16:colId xmlns:a16="http://schemas.microsoft.com/office/drawing/2014/main" val="3512308723"/>
                    </a:ext>
                  </a:extLst>
                </a:gridCol>
                <a:gridCol w="2185876">
                  <a:extLst>
                    <a:ext uri="{9D8B030D-6E8A-4147-A177-3AD203B41FA5}">
                      <a16:colId xmlns:a16="http://schemas.microsoft.com/office/drawing/2014/main" val="176347571"/>
                    </a:ext>
                  </a:extLst>
                </a:gridCol>
              </a:tblGrid>
              <a:tr h="356246">
                <a:tc>
                  <a:txBody>
                    <a:bodyPr/>
                    <a:lstStyle/>
                    <a:p>
                      <a:r>
                        <a:rPr lang="en-US" altLang="zh-TW" sz="1700" b="1" dirty="0">
                          <a:solidFill>
                            <a:schemeClr val="bg1"/>
                          </a:solidFill>
                          <a:latin typeface="+mn-lt"/>
                          <a:ea typeface="微軟正黑體" panose="020B0604030504040204" pitchFamily="34" charset="-120"/>
                        </a:rPr>
                        <a:t>Features</a:t>
                      </a:r>
                      <a:endParaRPr lang="zh-TW" altLang="en-US" sz="1700" b="1"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altLang="zh-TW" sz="1700" b="1" dirty="0">
                          <a:solidFill>
                            <a:schemeClr val="bg1"/>
                          </a:solidFill>
                          <a:latin typeface="+mn-lt"/>
                          <a:ea typeface="微軟正黑體" panose="020B0604030504040204" pitchFamily="34" charset="-120"/>
                        </a:rPr>
                        <a:t>U11I (12</a:t>
                      </a:r>
                      <a:r>
                        <a:rPr lang="en-US" altLang="zh-TW" sz="1700" b="1" baseline="30000" dirty="0">
                          <a:solidFill>
                            <a:schemeClr val="bg1"/>
                          </a:solidFill>
                          <a:latin typeface="+mn-lt"/>
                          <a:ea typeface="微軟正黑體" panose="020B0604030504040204" pitchFamily="34" charset="-120"/>
                        </a:rPr>
                        <a:t>th</a:t>
                      </a:r>
                      <a:r>
                        <a:rPr lang="en-US" altLang="zh-TW" sz="1700" b="1" dirty="0">
                          <a:solidFill>
                            <a:schemeClr val="bg1"/>
                          </a:solidFill>
                          <a:latin typeface="+mn-lt"/>
                          <a:ea typeface="微軟正黑體" panose="020B0604030504040204" pitchFamily="34" charset="-120"/>
                        </a:rPr>
                        <a:t> Gen)</a:t>
                      </a:r>
                      <a:endParaRPr lang="zh-TW" altLang="en-US" sz="1700" b="1"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altLang="zh-TW" sz="1700" b="1" dirty="0">
                          <a:solidFill>
                            <a:schemeClr val="bg1"/>
                          </a:solidFill>
                          <a:latin typeface="+mn-lt"/>
                          <a:ea typeface="微軟正黑體" panose="020B0604030504040204" pitchFamily="34" charset="-120"/>
                        </a:rPr>
                        <a:t>U11I (10</a:t>
                      </a:r>
                      <a:r>
                        <a:rPr lang="en-US" altLang="zh-TW" sz="1700" b="1" baseline="30000" dirty="0">
                          <a:solidFill>
                            <a:schemeClr val="bg1"/>
                          </a:solidFill>
                          <a:latin typeface="+mn-lt"/>
                          <a:ea typeface="微軟正黑體" panose="020B0604030504040204" pitchFamily="34" charset="-120"/>
                        </a:rPr>
                        <a:t>th</a:t>
                      </a:r>
                      <a:r>
                        <a:rPr lang="en-US" altLang="zh-TW" sz="1700" b="1" dirty="0">
                          <a:solidFill>
                            <a:schemeClr val="bg1"/>
                          </a:solidFill>
                          <a:latin typeface="+mn-lt"/>
                          <a:ea typeface="微軟正黑體" panose="020B0604030504040204" pitchFamily="34" charset="-120"/>
                        </a:rPr>
                        <a:t> Gen)</a:t>
                      </a:r>
                      <a:endParaRPr lang="zh-TW" altLang="en-US" sz="1700" b="1"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80989228"/>
                  </a:ext>
                </a:extLst>
              </a:tr>
              <a:tr h="333410">
                <a:tc>
                  <a:txBody>
                    <a:bodyPr/>
                    <a:lstStyle/>
                    <a:p>
                      <a:r>
                        <a:rPr lang="en-US" altLang="zh-TW" sz="1500" dirty="0">
                          <a:solidFill>
                            <a:schemeClr val="bg1"/>
                          </a:solidFill>
                          <a:latin typeface="+mn-lt"/>
                          <a:ea typeface="微軟正黑體" panose="020B0604030504040204" pitchFamily="34" charset="-120"/>
                        </a:rPr>
                        <a:t>USB 3.2 (Type A)</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None/>
                      </a:pP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110156"/>
                  </a:ext>
                </a:extLst>
              </a:tr>
              <a:tr h="333410">
                <a:tc>
                  <a:txBody>
                    <a:bodyPr/>
                    <a:lstStyle/>
                    <a:p>
                      <a:r>
                        <a:rPr lang="en-US" altLang="zh-TW" sz="1500" dirty="0">
                          <a:solidFill>
                            <a:schemeClr val="bg1"/>
                          </a:solidFill>
                          <a:latin typeface="+mn-lt"/>
                          <a:ea typeface="微軟正黑體" panose="020B0604030504040204" pitchFamily="34" charset="-120"/>
                        </a:rPr>
                        <a:t>Thunderbolt 4</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500" dirty="0">
                          <a:solidFill>
                            <a:srgbClr val="00529C"/>
                          </a:solidFill>
                          <a:ea typeface="微軟正黑體" panose="020B0604030504040204" pitchFamily="34" charset="-120"/>
                        </a:rPr>
                        <a:t>● </a:t>
                      </a:r>
                      <a:endParaRPr lang="zh-TW" altLang="en-US" sz="1500" dirty="0">
                        <a:solidFill>
                          <a:srgbClr val="00529C"/>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Wingdings" panose="05000000000000000000" pitchFamily="2" charset="2"/>
                        <a:buNone/>
                      </a:pPr>
                      <a:endParaRPr lang="zh-TW" altLang="en-US" sz="1500" dirty="0">
                        <a:solidFill>
                          <a:srgbClr val="00529C"/>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0944431"/>
                  </a:ext>
                </a:extLst>
              </a:tr>
              <a:tr h="333410">
                <a:tc>
                  <a:txBody>
                    <a:bodyPr/>
                    <a:lstStyle/>
                    <a:p>
                      <a:r>
                        <a:rPr lang="en-US" altLang="zh-TW" sz="1500" dirty="0">
                          <a:solidFill>
                            <a:schemeClr val="bg1"/>
                          </a:solidFill>
                          <a:latin typeface="+mn-lt"/>
                          <a:ea typeface="微軟正黑體" panose="020B0604030504040204" pitchFamily="34" charset="-120"/>
                        </a:rPr>
                        <a:t>HDMI</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500" dirty="0">
                        <a:solidFill>
                          <a:srgbClr val="00529C"/>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376150"/>
                  </a:ext>
                </a:extLst>
              </a:tr>
              <a:tr h="333410">
                <a:tc>
                  <a:txBody>
                    <a:bodyPr/>
                    <a:lstStyle/>
                    <a:p>
                      <a:r>
                        <a:rPr lang="en-US" altLang="zh-TW" sz="1500" dirty="0">
                          <a:solidFill>
                            <a:schemeClr val="bg1"/>
                          </a:solidFill>
                          <a:latin typeface="+mn-lt"/>
                          <a:ea typeface="微軟正黑體" panose="020B0604030504040204" pitchFamily="34" charset="-120"/>
                        </a:rPr>
                        <a:t>Audio in/out</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6894969"/>
                  </a:ext>
                </a:extLst>
              </a:tr>
              <a:tr h="333410">
                <a:tc>
                  <a:txBody>
                    <a:bodyPr/>
                    <a:lstStyle/>
                    <a:p>
                      <a:r>
                        <a:rPr lang="en-US" altLang="zh-TW" sz="1500" dirty="0">
                          <a:solidFill>
                            <a:schemeClr val="bg1"/>
                          </a:solidFill>
                          <a:latin typeface="+mn-lt"/>
                          <a:ea typeface="微軟正黑體" panose="020B0604030504040204" pitchFamily="34" charset="-120"/>
                        </a:rPr>
                        <a:t>Micro SD card</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5797101"/>
                  </a:ext>
                </a:extLst>
              </a:tr>
              <a:tr h="333410">
                <a:tc>
                  <a:txBody>
                    <a:bodyPr/>
                    <a:lstStyle/>
                    <a:p>
                      <a:r>
                        <a:rPr lang="en-US" altLang="zh-TW" sz="1500" dirty="0">
                          <a:solidFill>
                            <a:schemeClr val="bg1"/>
                          </a:solidFill>
                          <a:latin typeface="+mn-lt"/>
                          <a:ea typeface="微軟正黑體" panose="020B0604030504040204" pitchFamily="34" charset="-120"/>
                        </a:rPr>
                        <a:t>Docking connector</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4304939"/>
                  </a:ext>
                </a:extLst>
              </a:tr>
              <a:tr h="333410">
                <a:tc>
                  <a:txBody>
                    <a:bodyPr/>
                    <a:lstStyle/>
                    <a:p>
                      <a:r>
                        <a:rPr lang="en-US" altLang="zh-TW" sz="1500" dirty="0">
                          <a:solidFill>
                            <a:schemeClr val="bg1"/>
                          </a:solidFill>
                          <a:latin typeface="+mn-lt"/>
                          <a:ea typeface="微軟正黑體" panose="020B0604030504040204" pitchFamily="34" charset="-120"/>
                        </a:rPr>
                        <a:t>SIM card slot</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zh-TW" altLang="en-US" sz="1500" dirty="0">
                          <a:solidFill>
                            <a:srgbClr val="00529C"/>
                          </a:solidFill>
                          <a:ea typeface="微軟正黑體" panose="020B0604030504040204" pitchFamily="34" charset="-120"/>
                        </a:rPr>
                        <a:t>● </a:t>
                      </a:r>
                      <a:endParaRPr lang="zh-TW" altLang="en-US" sz="1500" b="1" kern="1200" dirty="0">
                        <a:solidFill>
                          <a:srgbClr val="00529C"/>
                        </a:solidFill>
                        <a:latin typeface="+mn-lt"/>
                        <a:ea typeface="微軟正黑體" panose="020B0604030504040204" pitchFamily="34" charset="-120"/>
                        <a:cs typeface="+mn-cs"/>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4410686"/>
                  </a:ext>
                </a:extLst>
              </a:tr>
              <a:tr h="333410">
                <a:tc>
                  <a:txBody>
                    <a:bodyPr/>
                    <a:lstStyle/>
                    <a:p>
                      <a:r>
                        <a:rPr lang="en-US" altLang="zh-TW" sz="1500" dirty="0">
                          <a:solidFill>
                            <a:schemeClr val="bg1"/>
                          </a:solidFill>
                          <a:latin typeface="+mn-lt"/>
                          <a:ea typeface="微軟正黑體" panose="020B0604030504040204" pitchFamily="34" charset="-120"/>
                        </a:rPr>
                        <a:t>DC in jack</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solidFill>
                            <a:srgbClr val="7F7F7F"/>
                          </a:solidFill>
                          <a:latin typeface="+mn-lt"/>
                          <a:ea typeface="微軟正黑體" panose="020B0604030504040204" pitchFamily="34" charset="-120"/>
                        </a:rPr>
                        <a:t>●</a:t>
                      </a: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4341583"/>
                  </a:ext>
                </a:extLst>
              </a:tr>
              <a:tr h="333410">
                <a:tc>
                  <a:txBody>
                    <a:bodyPr/>
                    <a:lstStyle/>
                    <a:p>
                      <a:r>
                        <a:rPr lang="en-US" altLang="zh-TW" sz="1500" dirty="0">
                          <a:solidFill>
                            <a:schemeClr val="bg1"/>
                          </a:solidFill>
                          <a:latin typeface="+mn-lt"/>
                          <a:ea typeface="微軟正黑體" panose="020B0604030504040204" pitchFamily="34" charset="-120"/>
                        </a:rPr>
                        <a:t>Rear Camera</a:t>
                      </a:r>
                      <a:endParaRPr lang="zh-TW" altLang="en-US" sz="1500" dirty="0">
                        <a:solidFill>
                          <a:schemeClr val="bg1"/>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7BA9"/>
                    </a:solidFill>
                  </a:tcPr>
                </a:tc>
                <a:tc>
                  <a:txBody>
                    <a:bodyPr/>
                    <a:lstStyle/>
                    <a:p>
                      <a:pPr algn="ctr"/>
                      <a:r>
                        <a:rPr lang="en-US" altLang="zh-TW" sz="1500" b="1" dirty="0">
                          <a:solidFill>
                            <a:srgbClr val="00499D"/>
                          </a:solidFill>
                          <a:latin typeface="+mn-lt"/>
                          <a:ea typeface="微軟正黑體" panose="020B0604030504040204" pitchFamily="34" charset="-120"/>
                        </a:rPr>
                        <a:t>8 MP / </a:t>
                      </a:r>
                    </a:p>
                    <a:p>
                      <a:pPr algn="ctr"/>
                      <a:r>
                        <a:rPr lang="en-US" altLang="zh-TW" sz="1500" b="1" dirty="0">
                          <a:solidFill>
                            <a:srgbClr val="00499D"/>
                          </a:solidFill>
                          <a:latin typeface="+mn-lt"/>
                          <a:ea typeface="微軟正黑體" panose="020B0604030504040204" pitchFamily="34" charset="-120"/>
                        </a:rPr>
                        <a:t>5MP Windows Hello Camera</a:t>
                      </a:r>
                      <a:endParaRPr lang="zh-TW" altLang="en-US" sz="1500" b="1" dirty="0">
                        <a:solidFill>
                          <a:srgbClr val="00499D"/>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500" b="1" dirty="0">
                          <a:solidFill>
                            <a:srgbClr val="00499D"/>
                          </a:solidFill>
                          <a:latin typeface="+mn-lt"/>
                          <a:ea typeface="微軟正黑體" panose="020B0604030504040204" pitchFamily="34" charset="-120"/>
                        </a:rPr>
                        <a:t>8 MP</a:t>
                      </a:r>
                      <a:endParaRPr lang="zh-TW" altLang="en-US" sz="1500" b="1" dirty="0">
                        <a:solidFill>
                          <a:srgbClr val="00499D"/>
                        </a:solidFill>
                        <a:latin typeface="+mn-lt"/>
                        <a:ea typeface="微軟正黑體" panose="020B0604030504040204" pitchFamily="34" charset="-120"/>
                      </a:endParaRPr>
                    </a:p>
                  </a:txBody>
                  <a:tcPr marL="75857" marR="75857" marT="37929" marB="37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1948642"/>
                  </a:ext>
                </a:extLst>
              </a:tr>
            </a:tbl>
          </a:graphicData>
        </a:graphic>
      </p:graphicFrame>
      <p:sp>
        <p:nvSpPr>
          <p:cNvPr id="20" name="Content Placeholder 1">
            <a:extLst>
              <a:ext uri="{FF2B5EF4-FFF2-40B4-BE49-F238E27FC236}">
                <a16:creationId xmlns:a16="http://schemas.microsoft.com/office/drawing/2014/main" id="{AECAD12A-E67E-44E6-815A-EC2983EDA424}"/>
              </a:ext>
            </a:extLst>
          </p:cNvPr>
          <p:cNvSpPr txBox="1">
            <a:spLocks/>
          </p:cNvSpPr>
          <p:nvPr/>
        </p:nvSpPr>
        <p:spPr>
          <a:xfrm>
            <a:off x="998059" y="465826"/>
            <a:ext cx="10195883" cy="571500"/>
          </a:xfrm>
          <a:prstGeom prst="rect">
            <a:avLst/>
          </a:prstGeom>
          <a:effectLst>
            <a:outerShdw blurRad="50800" dist="50800" dir="5400000" sx="3000" sy="3000" algn="ctr" rotWithShape="0">
              <a:srgbClr val="000000">
                <a:alpha val="43137"/>
              </a:srgbClr>
            </a:outerShdw>
          </a:effectLst>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a:ea typeface="微軟正黑體" panose="020B0604030504040204" pitchFamily="34" charset="-120"/>
              </a:rPr>
              <a:t>ENTERPRISE-CLASS</a:t>
            </a:r>
            <a:r>
              <a:rPr lang="en-US" altLang="zh-TW" dirty="0">
                <a:solidFill>
                  <a:schemeClr val="tx1"/>
                </a:solidFill>
                <a:ea typeface="微軟正黑體" panose="020B0604030504040204" pitchFamily="34" charset="-120"/>
              </a:rPr>
              <a:t> PERFORMANCE</a:t>
            </a:r>
            <a:endParaRPr lang="zh-TW" altLang="en-US" dirty="0">
              <a:solidFill>
                <a:schemeClr val="tx1"/>
              </a:solidFill>
              <a:ea typeface="微軟正黑體" panose="020B0604030504040204" pitchFamily="34" charset="-120"/>
            </a:endParaRPr>
          </a:p>
        </p:txBody>
      </p:sp>
      <p:sp>
        <p:nvSpPr>
          <p:cNvPr id="42" name="TextBox 41">
            <a:extLst>
              <a:ext uri="{FF2B5EF4-FFF2-40B4-BE49-F238E27FC236}">
                <a16:creationId xmlns:a16="http://schemas.microsoft.com/office/drawing/2014/main" id="{1AD7DFA3-FC8B-409B-8632-E9252FED515C}"/>
              </a:ext>
            </a:extLst>
          </p:cNvPr>
          <p:cNvSpPr txBox="1"/>
          <p:nvPr/>
        </p:nvSpPr>
        <p:spPr>
          <a:xfrm>
            <a:off x="998059" y="1328457"/>
            <a:ext cx="6439469" cy="1392369"/>
          </a:xfrm>
          <a:prstGeom prst="rect">
            <a:avLst/>
          </a:prstGeom>
          <a:noFill/>
        </p:spPr>
        <p:txBody>
          <a:bodyPr wrap="square">
            <a:spAutoFit/>
          </a:bodyPr>
          <a:lstStyle/>
          <a:p>
            <a:pPr>
              <a:lnSpc>
                <a:spcPct val="120000"/>
              </a:lnSpc>
              <a:buClr>
                <a:srgbClr val="00529C"/>
              </a:buClr>
            </a:pPr>
            <a:r>
              <a:rPr lang="en-US" altLang="zh-TW" sz="2400" dirty="0">
                <a:solidFill>
                  <a:schemeClr val="tx1">
                    <a:lumMod val="75000"/>
                    <a:lumOff val="25000"/>
                  </a:schemeClr>
                </a:solidFill>
                <a:ea typeface="微軟正黑體" panose="020B0604030504040204" pitchFamily="34" charset="-120"/>
              </a:rPr>
              <a:t>The new rugged U11I offers more functional diversity than the previous model (10</a:t>
            </a:r>
            <a:r>
              <a:rPr lang="en-US" altLang="zh-TW" sz="2400" baseline="30000" dirty="0">
                <a:solidFill>
                  <a:schemeClr val="tx1">
                    <a:lumMod val="75000"/>
                    <a:lumOff val="25000"/>
                  </a:schemeClr>
                </a:solidFill>
                <a:ea typeface="微軟正黑體" panose="020B0604030504040204" pitchFamily="34" charset="-120"/>
              </a:rPr>
              <a:t>th</a:t>
            </a:r>
            <a:r>
              <a:rPr lang="en-US" altLang="zh-TW" sz="2400" dirty="0">
                <a:solidFill>
                  <a:schemeClr val="tx1">
                    <a:lumMod val="75000"/>
                    <a:lumOff val="25000"/>
                  </a:schemeClr>
                </a:solidFill>
                <a:ea typeface="微軟正黑體" panose="020B0604030504040204" pitchFamily="34" charset="-120"/>
              </a:rPr>
              <a:t> Gen), reaching a new level of performance.</a:t>
            </a:r>
          </a:p>
        </p:txBody>
      </p:sp>
      <p:sp>
        <p:nvSpPr>
          <p:cNvPr id="22" name="Rectangle 21">
            <a:extLst>
              <a:ext uri="{FF2B5EF4-FFF2-40B4-BE49-F238E27FC236}">
                <a16:creationId xmlns:a16="http://schemas.microsoft.com/office/drawing/2014/main" id="{BD747413-7AE9-4018-A2C2-6C8192C64827}"/>
              </a:ext>
            </a:extLst>
          </p:cNvPr>
          <p:cNvSpPr/>
          <p:nvPr/>
        </p:nvSpPr>
        <p:spPr>
          <a:xfrm>
            <a:off x="998059" y="996078"/>
            <a:ext cx="8658155"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EXPANDABLE AND CONFIGURABLE I/O OPTIONS</a:t>
            </a:r>
          </a:p>
        </p:txBody>
      </p:sp>
      <p:sp>
        <p:nvSpPr>
          <p:cNvPr id="3" name="AutoShape 2" descr="HDMI vs Mini HDMI vs Micro HDMI">
            <a:extLst>
              <a:ext uri="{FF2B5EF4-FFF2-40B4-BE49-F238E27FC236}">
                <a16:creationId xmlns:a16="http://schemas.microsoft.com/office/drawing/2014/main" id="{994F1364-7219-46E7-B6C5-B063C8246435}"/>
              </a:ext>
            </a:extLst>
          </p:cNvPr>
          <p:cNvSpPr>
            <a:spLocks noChangeAspect="1" noChangeArrowheads="1"/>
          </p:cNvSpPr>
          <p:nvPr/>
        </p:nvSpPr>
        <p:spPr bwMode="auto">
          <a:xfrm>
            <a:off x="6566340" y="3173404"/>
            <a:ext cx="252857" cy="2528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ea typeface="微軟正黑體" panose="020B0604030504040204" pitchFamily="34" charset="-120"/>
            </a:endParaRPr>
          </a:p>
        </p:txBody>
      </p:sp>
      <p:grpSp>
        <p:nvGrpSpPr>
          <p:cNvPr id="28" name="Group 27">
            <a:extLst>
              <a:ext uri="{FF2B5EF4-FFF2-40B4-BE49-F238E27FC236}">
                <a16:creationId xmlns:a16="http://schemas.microsoft.com/office/drawing/2014/main" id="{C0B9C154-E37B-2C63-2BB5-D54BB55FB1D1}"/>
              </a:ext>
            </a:extLst>
          </p:cNvPr>
          <p:cNvGrpSpPr/>
          <p:nvPr/>
        </p:nvGrpSpPr>
        <p:grpSpPr>
          <a:xfrm>
            <a:off x="5262666" y="3289197"/>
            <a:ext cx="1283014" cy="1526718"/>
            <a:chOff x="5171552" y="3537369"/>
            <a:chExt cx="1283014" cy="1526718"/>
          </a:xfrm>
        </p:grpSpPr>
        <p:pic>
          <p:nvPicPr>
            <p:cNvPr id="63" name="Picture 4" descr="USB SuperSpeed Trident Logo.svg">
              <a:extLst>
                <a:ext uri="{FF2B5EF4-FFF2-40B4-BE49-F238E27FC236}">
                  <a16:creationId xmlns:a16="http://schemas.microsoft.com/office/drawing/2014/main" id="{7E6A5887-FD49-484D-AC5C-92575135E8F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6238" y="3537369"/>
              <a:ext cx="438328" cy="166572"/>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a:extLst>
                <a:ext uri="{FF2B5EF4-FFF2-40B4-BE49-F238E27FC236}">
                  <a16:creationId xmlns:a16="http://schemas.microsoft.com/office/drawing/2014/main" id="{B5E563EC-8EE0-45B6-9225-6C94B6CCAF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52940" y="4841932"/>
              <a:ext cx="185489" cy="222155"/>
            </a:xfrm>
            <a:prstGeom prst="rect">
              <a:avLst/>
            </a:prstGeom>
          </p:spPr>
        </p:pic>
        <p:pic>
          <p:nvPicPr>
            <p:cNvPr id="67" name="Picture 2">
              <a:extLst>
                <a:ext uri="{FF2B5EF4-FFF2-40B4-BE49-F238E27FC236}">
                  <a16:creationId xmlns:a16="http://schemas.microsoft.com/office/drawing/2014/main" id="{2178BAA7-599F-4D9B-AD6D-0534E2A62F9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05032" y="3859055"/>
              <a:ext cx="90549" cy="21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DF66A43-01BE-40A0-87AC-BABE3DBDA8A4}"/>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5171552" y="4134284"/>
              <a:ext cx="438328" cy="260562"/>
            </a:xfrm>
            <a:prstGeom prst="rect">
              <a:avLst/>
            </a:prstGeom>
          </p:spPr>
        </p:pic>
      </p:grpSp>
      <p:sp>
        <p:nvSpPr>
          <p:cNvPr id="7" name="Rectangle 6">
            <a:extLst>
              <a:ext uri="{FF2B5EF4-FFF2-40B4-BE49-F238E27FC236}">
                <a16:creationId xmlns:a16="http://schemas.microsoft.com/office/drawing/2014/main" id="{5213E4D8-6AC4-47D1-A9BF-B5E602B3AF81}"/>
              </a:ext>
            </a:extLst>
          </p:cNvPr>
          <p:cNvSpPr/>
          <p:nvPr/>
        </p:nvSpPr>
        <p:spPr>
          <a:xfrm>
            <a:off x="6878320" y="3505353"/>
            <a:ext cx="5080327" cy="3497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grpSp>
        <p:nvGrpSpPr>
          <p:cNvPr id="17" name="Group 16">
            <a:extLst>
              <a:ext uri="{FF2B5EF4-FFF2-40B4-BE49-F238E27FC236}">
                <a16:creationId xmlns:a16="http://schemas.microsoft.com/office/drawing/2014/main" id="{0F268DC5-A030-6ACE-7689-07D71E57B9B7}"/>
              </a:ext>
            </a:extLst>
          </p:cNvPr>
          <p:cNvGrpSpPr/>
          <p:nvPr/>
        </p:nvGrpSpPr>
        <p:grpSpPr>
          <a:xfrm>
            <a:off x="7168430" y="1185087"/>
            <a:ext cx="4440275" cy="1597215"/>
            <a:chOff x="7095072" y="1433259"/>
            <a:chExt cx="4440275" cy="1597215"/>
          </a:xfrm>
        </p:grpSpPr>
        <p:pic>
          <p:nvPicPr>
            <p:cNvPr id="13" name="Picture 12" descr="A close-up of a tablet&#10;&#10;Description automatically generated with medium confidence">
              <a:extLst>
                <a:ext uri="{FF2B5EF4-FFF2-40B4-BE49-F238E27FC236}">
                  <a16:creationId xmlns:a16="http://schemas.microsoft.com/office/drawing/2014/main" id="{467098C4-898C-C358-7021-E9A55E434F6D}"/>
                </a:ext>
              </a:extLst>
            </p:cNvPr>
            <p:cNvPicPr>
              <a:picLocks noChangeAspect="1"/>
            </p:cNvPicPr>
            <p:nvPr/>
          </p:nvPicPr>
          <p:blipFill rotWithShape="1">
            <a:blip r:embed="rId7">
              <a:extLst>
                <a:ext uri="{28A0092B-C50C-407E-A947-70E740481C1C}">
                  <a14:useLocalDpi xmlns:a14="http://schemas.microsoft.com/office/drawing/2010/main" val="0"/>
                </a:ext>
              </a:extLst>
            </a:blip>
            <a:srcRect l="7625" t="9023" r="6457" b="8811"/>
            <a:stretch/>
          </p:blipFill>
          <p:spPr>
            <a:xfrm>
              <a:off x="9722377" y="1730151"/>
              <a:ext cx="1812970" cy="1300323"/>
            </a:xfrm>
            <a:prstGeom prst="rect">
              <a:avLst/>
            </a:prstGeom>
          </p:spPr>
        </p:pic>
        <p:pic>
          <p:nvPicPr>
            <p:cNvPr id="14" name="Picture 13" descr="A close-up of a tablet&#10;&#10;Description automatically generated with medium confidence">
              <a:extLst>
                <a:ext uri="{FF2B5EF4-FFF2-40B4-BE49-F238E27FC236}">
                  <a16:creationId xmlns:a16="http://schemas.microsoft.com/office/drawing/2014/main" id="{3BCB20B7-3B0E-7760-F2DC-6522858B4A12}"/>
                </a:ext>
              </a:extLst>
            </p:cNvPr>
            <p:cNvPicPr>
              <a:picLocks noChangeAspect="1"/>
            </p:cNvPicPr>
            <p:nvPr/>
          </p:nvPicPr>
          <p:blipFill rotWithShape="1">
            <a:blip r:embed="rId7">
              <a:extLst>
                <a:ext uri="{28A0092B-C50C-407E-A947-70E740481C1C}">
                  <a14:useLocalDpi xmlns:a14="http://schemas.microsoft.com/office/drawing/2010/main" val="0"/>
                </a:ext>
              </a:extLst>
            </a:blip>
            <a:srcRect l="7625" t="9023" r="6457" b="8811"/>
            <a:stretch/>
          </p:blipFill>
          <p:spPr>
            <a:xfrm>
              <a:off x="7386173" y="1730151"/>
              <a:ext cx="1812970" cy="1300323"/>
            </a:xfrm>
            <a:prstGeom prst="rect">
              <a:avLst/>
            </a:prstGeom>
          </p:spPr>
        </p:pic>
        <p:pic>
          <p:nvPicPr>
            <p:cNvPr id="1028" name="Picture 4" descr="New, sticker icon - Download on Iconfinder on Iconfinder">
              <a:extLst>
                <a:ext uri="{FF2B5EF4-FFF2-40B4-BE49-F238E27FC236}">
                  <a16:creationId xmlns:a16="http://schemas.microsoft.com/office/drawing/2014/main" id="{A61EBBCB-3BFB-EFA8-7473-BA67C327AD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5072" y="1433259"/>
              <a:ext cx="582202" cy="582202"/>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C0186AD7-2167-D5DA-6A17-C3C15AEF4C75}"/>
              </a:ext>
            </a:extLst>
          </p:cNvPr>
          <p:cNvSpPr txBox="1"/>
          <p:nvPr/>
        </p:nvSpPr>
        <p:spPr>
          <a:xfrm>
            <a:off x="8429093" y="3526864"/>
            <a:ext cx="1440000"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1500" dirty="0">
                <a:solidFill>
                  <a:srgbClr val="00529C"/>
                </a:solidFill>
                <a:ea typeface="微軟正黑體" panose="020B0604030504040204" pitchFamily="34" charset="-120"/>
              </a:rPr>
              <a:t>(with DP)</a:t>
            </a:r>
            <a:endParaRPr lang="zh-TW" altLang="en-US" sz="1500" dirty="0">
              <a:solidFill>
                <a:srgbClr val="00529C"/>
              </a:solidFill>
              <a:ea typeface="微軟正黑體" panose="020B0604030504040204" pitchFamily="34" charset="-120"/>
            </a:endParaRPr>
          </a:p>
        </p:txBody>
      </p:sp>
      <p:sp>
        <p:nvSpPr>
          <p:cNvPr id="31" name="TextBox 30">
            <a:extLst>
              <a:ext uri="{FF2B5EF4-FFF2-40B4-BE49-F238E27FC236}">
                <a16:creationId xmlns:a16="http://schemas.microsoft.com/office/drawing/2014/main" id="{5136F2E3-5B23-ED09-80B6-CF7EB50AB613}"/>
              </a:ext>
            </a:extLst>
          </p:cNvPr>
          <p:cNvSpPr txBox="1"/>
          <p:nvPr/>
        </p:nvSpPr>
        <p:spPr>
          <a:xfrm>
            <a:off x="8411337" y="5170048"/>
            <a:ext cx="1440000"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AT" altLang="zh-TW" sz="1500" dirty="0">
                <a:solidFill>
                  <a:srgbClr val="00529C"/>
                </a:solidFill>
                <a:ea typeface="微軟正黑體" panose="020B0604030504040204" pitchFamily="34" charset="-120"/>
              </a:rPr>
              <a:t> (Nano)</a:t>
            </a:r>
          </a:p>
        </p:txBody>
      </p:sp>
      <p:pic>
        <p:nvPicPr>
          <p:cNvPr id="4" name="Picture 2">
            <a:extLst>
              <a:ext uri="{FF2B5EF4-FFF2-40B4-BE49-F238E27FC236}">
                <a16:creationId xmlns:a16="http://schemas.microsoft.com/office/drawing/2014/main" id="{2F65CDEA-32A2-7978-07EC-08D81B6323C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360791">
            <a:off x="9123665" y="3299164"/>
            <a:ext cx="812347" cy="7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B43D3A88-BF1A-B207-57C8-D2F04FDACEF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360791">
            <a:off x="9123665" y="4947310"/>
            <a:ext cx="812347" cy="7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AC56293-07E4-CB8D-4517-C443A15AB49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360791">
            <a:off x="9123665" y="5638908"/>
            <a:ext cx="812347" cy="7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A picture containing text, gadget, multimedia, electronic device&#10;&#10;Description automatically generated">
            <a:extLst>
              <a:ext uri="{FF2B5EF4-FFF2-40B4-BE49-F238E27FC236}">
                <a16:creationId xmlns:a16="http://schemas.microsoft.com/office/drawing/2014/main" id="{362B5EB2-304E-5290-2C4F-1F64A3C82468}"/>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9607" y="3173404"/>
            <a:ext cx="3346599" cy="2565673"/>
          </a:xfrm>
          <a:prstGeom prst="rect">
            <a:avLst/>
          </a:prstGeom>
        </p:spPr>
      </p:pic>
    </p:spTree>
    <p:extLst>
      <p:ext uri="{BB962C8B-B14F-4D97-AF65-F5344CB8AC3E}">
        <p14:creationId xmlns:p14="http://schemas.microsoft.com/office/powerpoint/2010/main" val="91380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8"/>
          <p:cNvGraphicFramePr/>
          <p:nvPr>
            <p:extLst>
              <p:ext uri="{D42A27DB-BD31-4B8C-83A1-F6EECF244321}">
                <p14:modId xmlns:p14="http://schemas.microsoft.com/office/powerpoint/2010/main" val="3718777488"/>
              </p:ext>
            </p:extLst>
          </p:nvPr>
        </p:nvGraphicFramePr>
        <p:xfrm>
          <a:off x="502170" y="1198587"/>
          <a:ext cx="10725150" cy="527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9"/>
          <p:cNvSpPr txBox="1"/>
          <p:nvPr/>
        </p:nvSpPr>
        <p:spPr>
          <a:xfrm>
            <a:off x="625880" y="4209149"/>
            <a:ext cx="3049930" cy="1708160"/>
          </a:xfrm>
          <a:prstGeom prst="rect">
            <a:avLst/>
          </a:prstGeom>
          <a:noFill/>
        </p:spPr>
        <p:txBody>
          <a:bodyPr wrap="square" rtlCol="0">
            <a:spAutoFit/>
          </a:bodyPr>
          <a:lstStyle>
            <a:defPPr>
              <a:defRPr lang="zh-TW"/>
            </a:defPPr>
            <a:lvl1pPr marL="285750" indent="-285750">
              <a:spcBef>
                <a:spcPts val="600"/>
              </a:spcBef>
              <a:buClr>
                <a:srgbClr val="00529C"/>
              </a:buClr>
              <a:buFont typeface="Arial" panose="020B0604020202020204" pitchFamily="34" charset="0"/>
              <a:buChar char="•"/>
              <a:defRPr sz="2000"/>
            </a:lvl1pPr>
          </a:lstStyle>
          <a:p>
            <a:r>
              <a:rPr lang="en-US" altLang="zh-TW" dirty="0"/>
              <a:t>11.6” FHD with </a:t>
            </a:r>
            <a:r>
              <a:rPr lang="en-US" altLang="zh-TW" dirty="0" err="1"/>
              <a:t>DynaVue</a:t>
            </a:r>
            <a:r>
              <a:rPr lang="en-US" altLang="zh-TW" dirty="0"/>
              <a:t>® technology and up to 1000 nits</a:t>
            </a:r>
          </a:p>
          <a:p>
            <a:r>
              <a:rPr lang="en-US" altLang="zh-TW" dirty="0"/>
              <a:t>4 touch modes, optional with digitizer</a:t>
            </a:r>
            <a:endParaRPr lang="zh-TW" altLang="en-US" dirty="0"/>
          </a:p>
        </p:txBody>
      </p:sp>
      <p:sp>
        <p:nvSpPr>
          <p:cNvPr id="5" name="文字方塊 10"/>
          <p:cNvSpPr txBox="1"/>
          <p:nvPr/>
        </p:nvSpPr>
        <p:spPr>
          <a:xfrm>
            <a:off x="625881" y="1410960"/>
            <a:ext cx="3049929" cy="2477601"/>
          </a:xfrm>
          <a:prstGeom prst="rect">
            <a:avLst/>
          </a:prstGeom>
          <a:noFill/>
        </p:spPr>
        <p:txBody>
          <a:bodyPr wrap="square" rtlCol="0">
            <a:spAutoFit/>
          </a:bodyPr>
          <a:lstStyle>
            <a:defPPr>
              <a:defRPr lang="zh-TW"/>
            </a:defPPr>
            <a:lvl1pPr marL="285750" indent="-285750">
              <a:spcBef>
                <a:spcPts val="600"/>
              </a:spcBef>
              <a:buClr>
                <a:srgbClr val="00529C"/>
              </a:buClr>
              <a:buFont typeface="Arial" panose="020B0604020202020204" pitchFamily="34" charset="0"/>
              <a:buChar char="•"/>
              <a:defRPr sz="2000"/>
            </a:lvl1pPr>
          </a:lstStyle>
          <a:p>
            <a:r>
              <a:rPr lang="en-US" altLang="zh-TW" dirty="0"/>
              <a:t>12</a:t>
            </a:r>
            <a:r>
              <a:rPr lang="en-US" altLang="zh-TW" baseline="30000" dirty="0"/>
              <a:t>th</a:t>
            </a:r>
            <a:r>
              <a:rPr lang="en-US" altLang="zh-TW" dirty="0"/>
              <a:t> Intel® Core</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a:t> CPUs</a:t>
            </a:r>
          </a:p>
          <a:p>
            <a:r>
              <a:rPr lang="en-US" altLang="zh-TW" dirty="0"/>
              <a:t>Thunderbolt 4 </a:t>
            </a:r>
          </a:p>
          <a:p>
            <a:r>
              <a:rPr lang="en-US" altLang="zh-TW" dirty="0"/>
              <a:t>Quick release </a:t>
            </a:r>
            <a:r>
              <a:rPr lang="en-US" altLang="zh-TW" dirty="0" err="1"/>
              <a:t>NVMe</a:t>
            </a:r>
            <a:br>
              <a:rPr lang="en-US" altLang="zh-TW" dirty="0"/>
            </a:br>
            <a:r>
              <a:rPr lang="en-US" altLang="zh-TW" dirty="0"/>
              <a:t>SSD storage</a:t>
            </a:r>
          </a:p>
          <a:p>
            <a:r>
              <a:rPr lang="en-US" altLang="zh-TW" sz="2000" dirty="0"/>
              <a:t>Long-lasting battery life and hot-swappable battery</a:t>
            </a:r>
            <a:endParaRPr lang="en-US" altLang="zh-TW" dirty="0"/>
          </a:p>
        </p:txBody>
      </p:sp>
      <p:sp>
        <p:nvSpPr>
          <p:cNvPr id="6" name="文字方塊 11"/>
          <p:cNvSpPr txBox="1"/>
          <p:nvPr/>
        </p:nvSpPr>
        <p:spPr>
          <a:xfrm>
            <a:off x="8305719" y="1410960"/>
            <a:ext cx="3790950" cy="2246769"/>
          </a:xfrm>
          <a:prstGeom prst="rect">
            <a:avLst/>
          </a:prstGeom>
          <a:noFill/>
        </p:spPr>
        <p:txBody>
          <a:bodyPr wrap="square" rtlCol="0">
            <a:spAutoFit/>
          </a:bodyPr>
          <a:lstStyle>
            <a:defPPr>
              <a:defRPr lang="zh-TW"/>
            </a:defPPr>
            <a:lvl1pPr marL="285750" indent="-285750">
              <a:spcBef>
                <a:spcPts val="600"/>
              </a:spcBef>
              <a:buClr>
                <a:srgbClr val="00529C"/>
              </a:buClr>
              <a:buFont typeface="Arial" panose="020B0604020202020204" pitchFamily="34" charset="0"/>
              <a:buChar char="•"/>
              <a:defRPr sz="2000"/>
            </a:lvl1pPr>
          </a:lstStyle>
          <a:p>
            <a:r>
              <a:rPr lang="en-US" altLang="zh-TW" dirty="0"/>
              <a:t>COOLFINITY</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a:t> </a:t>
            </a:r>
            <a:r>
              <a:rPr lang="en-US" altLang="zh-TW" dirty="0" err="1"/>
              <a:t>fanless</a:t>
            </a:r>
            <a:r>
              <a:rPr lang="en-US" altLang="zh-TW" dirty="0"/>
              <a:t> design</a:t>
            </a:r>
          </a:p>
          <a:p>
            <a:r>
              <a:rPr lang="en-US" altLang="zh-TW" dirty="0"/>
              <a:t>IP 66 and 6’ drop</a:t>
            </a:r>
          </a:p>
          <a:p>
            <a:r>
              <a:rPr lang="en-US" altLang="zh-TW" dirty="0"/>
              <a:t>MIL-STD-810H &amp; 461G</a:t>
            </a:r>
          </a:p>
          <a:p>
            <a:r>
              <a:rPr lang="it-IT" altLang="zh-TW" dirty="0"/>
              <a:t>ANSI/UL C1D2</a:t>
            </a:r>
          </a:p>
          <a:p>
            <a:r>
              <a:rPr lang="en-US" altLang="zh-TW" dirty="0"/>
              <a:t>Wide range temperature</a:t>
            </a:r>
            <a:br>
              <a:rPr lang="en-US" altLang="zh-TW" dirty="0"/>
            </a:br>
            <a:r>
              <a:rPr lang="en-US" altLang="zh-TW" dirty="0"/>
              <a:t>(-20°C to 60°C)</a:t>
            </a:r>
          </a:p>
        </p:txBody>
      </p:sp>
      <p:sp>
        <p:nvSpPr>
          <p:cNvPr id="7" name="文字方塊 12"/>
          <p:cNvSpPr txBox="1"/>
          <p:nvPr/>
        </p:nvSpPr>
        <p:spPr>
          <a:xfrm>
            <a:off x="8305719" y="4224538"/>
            <a:ext cx="3836001" cy="2246769"/>
          </a:xfrm>
          <a:prstGeom prst="rect">
            <a:avLst/>
          </a:prstGeom>
          <a:noFill/>
        </p:spPr>
        <p:txBody>
          <a:bodyPr wrap="square" rtlCol="0">
            <a:spAutoFit/>
          </a:bodyPr>
          <a:lstStyle/>
          <a:p>
            <a:pPr marL="285750" indent="-285750">
              <a:spcBef>
                <a:spcPts val="600"/>
              </a:spcBef>
              <a:buClr>
                <a:srgbClr val="00529C"/>
              </a:buClr>
              <a:buFont typeface="Arial" panose="020B0604020202020204" pitchFamily="34" charset="0"/>
              <a:buChar char="•"/>
              <a:defRPr/>
            </a:pPr>
            <a:r>
              <a:rPr lang="en-US" altLang="zh-TW" sz="2000" dirty="0"/>
              <a:t>4G LTE/5G solution</a:t>
            </a:r>
          </a:p>
          <a:p>
            <a:pPr marL="285750" indent="-285750">
              <a:spcBef>
                <a:spcPts val="600"/>
              </a:spcBef>
              <a:buClr>
                <a:srgbClr val="00529C"/>
              </a:buClr>
              <a:buFont typeface="Arial" panose="020B0604020202020204" pitchFamily="34" charset="0"/>
              <a:buChar char="•"/>
              <a:defRPr/>
            </a:pPr>
            <a:r>
              <a:rPr lang="en-US" altLang="zh-TW" sz="2000" dirty="0"/>
              <a:t>Battery charging protection</a:t>
            </a:r>
          </a:p>
          <a:p>
            <a:pPr marL="285750" indent="-285750">
              <a:spcBef>
                <a:spcPts val="600"/>
              </a:spcBef>
              <a:buClr>
                <a:srgbClr val="00529C"/>
              </a:buClr>
              <a:buFont typeface="Arial" panose="020B0604020202020204" pitchFamily="34" charset="0"/>
              <a:buChar char="•"/>
              <a:defRPr/>
            </a:pPr>
            <a:r>
              <a:rPr lang="en-US" altLang="zh-TW" sz="2000" dirty="0"/>
              <a:t>Variety of I/O interfaces</a:t>
            </a:r>
          </a:p>
          <a:p>
            <a:pPr marL="285750" indent="-285750">
              <a:spcBef>
                <a:spcPts val="600"/>
              </a:spcBef>
              <a:buClr>
                <a:srgbClr val="00529C"/>
              </a:buClr>
              <a:buFont typeface="Arial" panose="020B0604020202020204" pitchFamily="34" charset="0"/>
              <a:buChar char="•"/>
              <a:defRPr/>
            </a:pPr>
            <a:r>
              <a:rPr lang="en-US" altLang="zh-TW" sz="2000" dirty="0"/>
              <a:t>Endless expansion options via expansion modules</a:t>
            </a:r>
          </a:p>
          <a:p>
            <a:pPr marL="285750" indent="-285750">
              <a:spcBef>
                <a:spcPts val="600"/>
              </a:spcBef>
              <a:buClr>
                <a:srgbClr val="00529C"/>
              </a:buClr>
              <a:buFont typeface="Arial" panose="020B0604020202020204" pitchFamily="34" charset="0"/>
              <a:buChar char="•"/>
              <a:defRPr/>
            </a:pPr>
            <a:endParaRPr lang="en-US" altLang="zh-TW" sz="2000" dirty="0"/>
          </a:p>
        </p:txBody>
      </p:sp>
      <p:sp>
        <p:nvSpPr>
          <p:cNvPr id="12" name="Content Placeholder 1">
            <a:extLst>
              <a:ext uri="{FF2B5EF4-FFF2-40B4-BE49-F238E27FC236}">
                <a16:creationId xmlns:a16="http://schemas.microsoft.com/office/drawing/2014/main" id="{F7C1077D-20BF-425A-8A4A-9077D6B51B2E}"/>
              </a:ext>
            </a:extLst>
          </p:cNvPr>
          <p:cNvSpPr>
            <a:spLocks noGrp="1"/>
          </p:cNvSpPr>
          <p:nvPr>
            <p:ph sz="quarter" idx="10"/>
          </p:nvPr>
        </p:nvSpPr>
        <p:spPr>
          <a:xfrm>
            <a:off x="998059" y="465826"/>
            <a:ext cx="10195883" cy="571500"/>
          </a:xfrm>
        </p:spPr>
        <p:txBody>
          <a:bodyPr/>
          <a:lstStyle/>
          <a:p>
            <a:r>
              <a:rPr lang="en-US" altLang="zh-TW" dirty="0">
                <a:solidFill>
                  <a:schemeClr val="tx1"/>
                </a:solidFill>
              </a:rPr>
              <a:t>UNIQUE </a:t>
            </a:r>
            <a:r>
              <a:rPr lang="en-US" altLang="zh-TW" dirty="0"/>
              <a:t>SELLING PROPOSITION </a:t>
            </a:r>
          </a:p>
        </p:txBody>
      </p:sp>
      <p:pic>
        <p:nvPicPr>
          <p:cNvPr id="9" name="Picture 8" descr="A close-up of a tablet&#10;&#10;Description automatically generated with medium confidence">
            <a:extLst>
              <a:ext uri="{FF2B5EF4-FFF2-40B4-BE49-F238E27FC236}">
                <a16:creationId xmlns:a16="http://schemas.microsoft.com/office/drawing/2014/main" id="{1095B085-A27A-BBD4-E450-B784FF596344}"/>
              </a:ext>
            </a:extLst>
          </p:cNvPr>
          <p:cNvPicPr>
            <a:picLocks noChangeAspect="1"/>
          </p:cNvPicPr>
          <p:nvPr/>
        </p:nvPicPr>
        <p:blipFill rotWithShape="1">
          <a:blip r:embed="rId7">
            <a:extLst>
              <a:ext uri="{28A0092B-C50C-407E-A947-70E740481C1C}">
                <a14:useLocalDpi xmlns:a14="http://schemas.microsoft.com/office/drawing/2010/main" val="0"/>
              </a:ext>
            </a:extLst>
          </a:blip>
          <a:srcRect l="9000" t="10818" r="6022" b="10215"/>
          <a:stretch/>
        </p:blipFill>
        <p:spPr>
          <a:xfrm>
            <a:off x="4831666" y="3114927"/>
            <a:ext cx="2066158" cy="1440000"/>
          </a:xfrm>
          <a:prstGeom prst="rect">
            <a:avLst/>
          </a:prstGeom>
        </p:spPr>
      </p:pic>
    </p:spTree>
    <p:extLst>
      <p:ext uri="{BB962C8B-B14F-4D97-AF65-F5344CB8AC3E}">
        <p14:creationId xmlns:p14="http://schemas.microsoft.com/office/powerpoint/2010/main" val="1767788665"/>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98059" y="1526137"/>
            <a:ext cx="6587250" cy="46693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29C"/>
              </a:buClr>
              <a:buNone/>
            </a:pPr>
            <a:r>
              <a:rPr lang="en-US" altLang="zh-TW" sz="2000" b="1" dirty="0">
                <a:solidFill>
                  <a:schemeClr val="tx1">
                    <a:lumMod val="75000"/>
                    <a:lumOff val="25000"/>
                  </a:schemeClr>
                </a:solidFill>
                <a:ea typeface="微軟正黑體" panose="020B0604030504040204" pitchFamily="34" charset="-120"/>
              </a:rPr>
              <a:t>Thunderbolt 4 is the latest version of Intel's Thunderbolt line.</a:t>
            </a:r>
            <a:r>
              <a:rPr lang="en-US" altLang="zh-TW" sz="2000" dirty="0">
                <a:solidFill>
                  <a:schemeClr val="tx1">
                    <a:lumMod val="75000"/>
                    <a:lumOff val="25000"/>
                  </a:schemeClr>
                </a:solidFill>
                <a:ea typeface="微軟正黑體" panose="020B0604030504040204" pitchFamily="34" charset="-120"/>
              </a:rPr>
              <a:t> </a:t>
            </a:r>
            <a:br>
              <a:rPr lang="en-US" altLang="zh-TW" sz="2000" dirty="0">
                <a:solidFill>
                  <a:schemeClr val="tx1">
                    <a:lumMod val="75000"/>
                    <a:lumOff val="25000"/>
                  </a:schemeClr>
                </a:solidFill>
                <a:ea typeface="微軟正黑體" panose="020B0604030504040204" pitchFamily="34" charset="-120"/>
              </a:rPr>
            </a:br>
            <a:r>
              <a:rPr lang="en-US" altLang="zh-TW" sz="2000" dirty="0">
                <a:solidFill>
                  <a:schemeClr val="tx1">
                    <a:lumMod val="75000"/>
                    <a:lumOff val="25000"/>
                  </a:schemeClr>
                </a:solidFill>
                <a:ea typeface="微軟正黑體" panose="020B0604030504040204" pitchFamily="34" charset="-120"/>
              </a:rPr>
              <a:t>Thunderbolt 4 is more powerful and makes connecting the modern workspace more flexible and simpler than ever. </a:t>
            </a:r>
          </a:p>
          <a:p>
            <a:pPr marL="457200" indent="-457200">
              <a:spcBef>
                <a:spcPts val="200"/>
              </a:spcBef>
              <a:buClr>
                <a:srgbClr val="00529C"/>
              </a:buClr>
            </a:pPr>
            <a:r>
              <a:rPr lang="en-US" altLang="zh-TW" sz="2000" dirty="0">
                <a:solidFill>
                  <a:schemeClr val="tx1">
                    <a:lumMod val="75000"/>
                    <a:lumOff val="25000"/>
                  </a:schemeClr>
                </a:solidFill>
                <a:ea typeface="微軟正黑體" panose="020B0604030504040204" pitchFamily="34" charset="-120"/>
                <a:cs typeface="Arial Unicode MS" panose="020B0604020202020204" pitchFamily="34" charset="-128"/>
              </a:rPr>
              <a:t>Delivers 40Gb/s of bandwidth</a:t>
            </a:r>
          </a:p>
          <a:p>
            <a:pPr marL="457200" indent="-457200">
              <a:spcBef>
                <a:spcPts val="200"/>
              </a:spcBef>
              <a:buClr>
                <a:srgbClr val="00529C"/>
              </a:buClr>
            </a:pPr>
            <a:r>
              <a:rPr lang="en-US" altLang="zh-TW" sz="2000" dirty="0">
                <a:solidFill>
                  <a:schemeClr val="tx1">
                    <a:lumMod val="75000"/>
                    <a:lumOff val="25000"/>
                  </a:schemeClr>
                </a:solidFill>
                <a:ea typeface="微軟正黑體" panose="020B0604030504040204" pitchFamily="34" charset="-120"/>
                <a:cs typeface="Arial Unicode MS" panose="020B0604020202020204" pitchFamily="34" charset="-128"/>
              </a:rPr>
              <a:t>One port supports multiple protocols</a:t>
            </a:r>
          </a:p>
          <a:p>
            <a:pPr marL="857250" lvl="1" indent="-457200">
              <a:spcBef>
                <a:spcPts val="200"/>
              </a:spcBef>
              <a:buClr>
                <a:srgbClr val="00529C"/>
              </a:buClr>
            </a:pPr>
            <a:r>
              <a:rPr lang="en-US" sz="1600" dirty="0">
                <a:solidFill>
                  <a:schemeClr val="tx1">
                    <a:lumMod val="75000"/>
                    <a:lumOff val="25000"/>
                  </a:schemeClr>
                </a:solidFill>
                <a:ea typeface="微軟正黑體" panose="020B0604030504040204" pitchFamily="34" charset="-120"/>
                <a:cs typeface="Arial Unicode MS" panose="020B0604020202020204" pitchFamily="34" charset="-128"/>
              </a:rPr>
              <a:t>USB 4</a:t>
            </a:r>
          </a:p>
          <a:p>
            <a:pPr marL="857250" lvl="1" indent="-457200">
              <a:spcBef>
                <a:spcPts val="200"/>
              </a:spcBef>
              <a:buClr>
                <a:srgbClr val="00529C"/>
              </a:buClr>
            </a:pPr>
            <a:r>
              <a:rPr lang="en-US" sz="1600" dirty="0">
                <a:solidFill>
                  <a:schemeClr val="tx1">
                    <a:lumMod val="75000"/>
                    <a:lumOff val="25000"/>
                  </a:schemeClr>
                </a:solidFill>
                <a:ea typeface="微軟正黑體" panose="020B0604030504040204" pitchFamily="34" charset="-120"/>
                <a:cs typeface="Arial Unicode MS" panose="020B0604020202020204" pitchFamily="34" charset="-128"/>
              </a:rPr>
              <a:t>DisplayPort</a:t>
            </a:r>
          </a:p>
          <a:p>
            <a:pPr marL="857250" lvl="1" indent="-457200">
              <a:spcBef>
                <a:spcPts val="200"/>
              </a:spcBef>
              <a:buClr>
                <a:srgbClr val="00529C"/>
              </a:buClr>
            </a:pPr>
            <a:r>
              <a:rPr lang="en-US" sz="1600" dirty="0" err="1">
                <a:solidFill>
                  <a:schemeClr val="tx1">
                    <a:lumMod val="75000"/>
                    <a:lumOff val="25000"/>
                  </a:schemeClr>
                </a:solidFill>
                <a:ea typeface="微軟正黑體" panose="020B0604030504040204" pitchFamily="34" charset="-120"/>
                <a:cs typeface="Arial Unicode MS" panose="020B0604020202020204" pitchFamily="34" charset="-128"/>
              </a:rPr>
              <a:t>PCIe</a:t>
            </a:r>
            <a:endParaRPr lang="en-US" sz="1600" dirty="0">
              <a:solidFill>
                <a:schemeClr val="tx1">
                  <a:lumMod val="75000"/>
                  <a:lumOff val="25000"/>
                </a:schemeClr>
              </a:solidFill>
              <a:ea typeface="微軟正黑體" panose="020B0604030504040204" pitchFamily="34" charset="-120"/>
              <a:cs typeface="Arial Unicode MS" panose="020B0604020202020204" pitchFamily="34" charset="-128"/>
            </a:endParaRPr>
          </a:p>
          <a:p>
            <a:pPr marL="457200" indent="-457200">
              <a:spcBef>
                <a:spcPts val="200"/>
              </a:spcBef>
              <a:buClr>
                <a:srgbClr val="00529C"/>
              </a:buClr>
            </a:pPr>
            <a:r>
              <a:rPr lang="en-US" sz="2000" dirty="0">
                <a:solidFill>
                  <a:schemeClr val="tx1">
                    <a:lumMod val="75000"/>
                    <a:lumOff val="25000"/>
                  </a:schemeClr>
                </a:solidFill>
                <a:ea typeface="微軟正黑體" panose="020B0604030504040204" pitchFamily="34" charset="-120"/>
                <a:cs typeface="Arial Unicode MS" panose="020B0604020202020204" pitchFamily="34" charset="-128"/>
              </a:rPr>
              <a:t>Support up to</a:t>
            </a:r>
            <a:r>
              <a:rPr lang="en-US" sz="2400" b="1" dirty="0">
                <a:solidFill>
                  <a:schemeClr val="tx1">
                    <a:lumMod val="75000"/>
                    <a:lumOff val="25000"/>
                  </a:schemeClr>
                </a:solidFill>
                <a:ea typeface="微軟正黑體" panose="020B0604030504040204" pitchFamily="34" charset="-120"/>
                <a:cs typeface="Arial Unicode MS" panose="020B0604020202020204" pitchFamily="34" charset="-128"/>
              </a:rPr>
              <a:t> </a:t>
            </a:r>
            <a:r>
              <a:rPr lang="en-US" sz="2400" b="1" dirty="0">
                <a:solidFill>
                  <a:srgbClr val="FF0000"/>
                </a:solidFill>
                <a:ea typeface="微軟正黑體" panose="020B0604030504040204" pitchFamily="34" charset="-120"/>
                <a:cs typeface="Arial Unicode MS" panose="020B0604020202020204" pitchFamily="34" charset="-128"/>
              </a:rPr>
              <a:t>2x</a:t>
            </a:r>
            <a:r>
              <a:rPr lang="en-US" sz="2400" b="1" dirty="0">
                <a:solidFill>
                  <a:schemeClr val="tx1">
                    <a:lumMod val="75000"/>
                    <a:lumOff val="25000"/>
                  </a:schemeClr>
                </a:solidFill>
                <a:ea typeface="微軟正黑體" panose="020B0604030504040204" pitchFamily="34" charset="-120"/>
                <a:cs typeface="Arial Unicode MS" panose="020B0604020202020204" pitchFamily="34" charset="-128"/>
              </a:rPr>
              <a:t> </a:t>
            </a:r>
            <a:r>
              <a:rPr lang="en-US" sz="2000" dirty="0">
                <a:solidFill>
                  <a:schemeClr val="tx1">
                    <a:lumMod val="75000"/>
                    <a:lumOff val="25000"/>
                  </a:schemeClr>
                </a:solidFill>
                <a:ea typeface="微軟正黑體" panose="020B0604030504040204" pitchFamily="34" charset="-120"/>
                <a:cs typeface="Arial Unicode MS" panose="020B0604020202020204" pitchFamily="34" charset="-128"/>
              </a:rPr>
              <a:t>4K external displays</a:t>
            </a:r>
          </a:p>
          <a:p>
            <a:pPr marL="457200" indent="-457200">
              <a:spcBef>
                <a:spcPts val="200"/>
              </a:spcBef>
              <a:buClr>
                <a:srgbClr val="00529C"/>
              </a:buClr>
            </a:pPr>
            <a:r>
              <a:rPr lang="en-US" sz="2000" dirty="0">
                <a:solidFill>
                  <a:schemeClr val="tx1">
                    <a:lumMod val="75000"/>
                    <a:lumOff val="25000"/>
                  </a:schemeClr>
                </a:solidFill>
                <a:ea typeface="微軟正黑體" panose="020B0604030504040204" pitchFamily="34" charset="-120"/>
                <a:cs typeface="Arial Unicode MS" panose="020B0604020202020204" pitchFamily="34" charset="-128"/>
              </a:rPr>
              <a:t>It is backwards compatible with Thunderbolt 3 &amp; USB-C</a:t>
            </a:r>
          </a:p>
          <a:p>
            <a:pPr marL="457200" indent="-457200">
              <a:spcBef>
                <a:spcPts val="200"/>
              </a:spcBef>
              <a:buClr>
                <a:srgbClr val="00529C"/>
              </a:buClr>
            </a:pPr>
            <a:r>
              <a:rPr lang="en-US" sz="2000" dirty="0">
                <a:solidFill>
                  <a:schemeClr val="tx1">
                    <a:lumMod val="75000"/>
                    <a:lumOff val="25000"/>
                  </a:schemeClr>
                </a:solidFill>
                <a:ea typeface="微軟正黑體" panose="020B0604030504040204" pitchFamily="34" charset="-120"/>
                <a:cs typeface="Arial Unicode MS" panose="020B0604020202020204" pitchFamily="34" charset="-128"/>
              </a:rPr>
              <a:t>Maximum flexibility for docking station</a:t>
            </a:r>
          </a:p>
          <a:p>
            <a:pPr marL="457200" indent="-457200">
              <a:spcBef>
                <a:spcPts val="200"/>
              </a:spcBef>
              <a:buClr>
                <a:srgbClr val="00529C"/>
              </a:buClr>
            </a:pPr>
            <a:r>
              <a:rPr lang="en-US" sz="2000" b="1" dirty="0">
                <a:solidFill>
                  <a:schemeClr val="tx1">
                    <a:lumMod val="75000"/>
                    <a:lumOff val="25000"/>
                  </a:schemeClr>
                </a:solidFill>
                <a:ea typeface="微軟正黑體" panose="020B0604030504040204" pitchFamily="34" charset="-120"/>
                <a:cs typeface="Arial Unicode MS" panose="020B0604020202020204" pitchFamily="34" charset="-128"/>
              </a:rPr>
              <a:t>Bi-directional power</a:t>
            </a:r>
          </a:p>
          <a:p>
            <a:pPr marL="857250" lvl="1" indent="-457200">
              <a:spcBef>
                <a:spcPts val="200"/>
              </a:spcBef>
              <a:buClr>
                <a:srgbClr val="00529C"/>
              </a:buClr>
            </a:pPr>
            <a:r>
              <a:rPr lang="en-US" sz="1800" dirty="0">
                <a:solidFill>
                  <a:schemeClr val="tx1">
                    <a:lumMod val="85000"/>
                    <a:lumOff val="15000"/>
                  </a:schemeClr>
                </a:solidFill>
                <a:ea typeface="微軟正黑體" panose="020B0604030504040204" pitchFamily="34" charset="-120"/>
                <a:cs typeface="Arial Unicode MS" panose="020B0604020202020204" pitchFamily="34" charset="-128"/>
              </a:rPr>
              <a:t>Power share +</a:t>
            </a:r>
            <a:r>
              <a:rPr lang="zh-TW" altLang="en-US" sz="1800" dirty="0">
                <a:solidFill>
                  <a:schemeClr val="tx1">
                    <a:lumMod val="85000"/>
                    <a:lumOff val="15000"/>
                  </a:schemeClr>
                </a:solidFill>
                <a:ea typeface="微軟正黑體" panose="020B0604030504040204" pitchFamily="34" charset="-120"/>
                <a:cs typeface="Arial Unicode MS" panose="020B0604020202020204" pitchFamily="34" charset="-128"/>
              </a:rPr>
              <a:t> </a:t>
            </a:r>
            <a:r>
              <a:rPr lang="en-US" altLang="zh-TW" sz="1800" dirty="0">
                <a:solidFill>
                  <a:schemeClr val="tx1">
                    <a:lumMod val="85000"/>
                    <a:lumOff val="15000"/>
                  </a:schemeClr>
                </a:solidFill>
                <a:ea typeface="微軟正黑體" panose="020B0604030504040204" pitchFamily="34" charset="-120"/>
                <a:cs typeface="Arial Unicode MS" panose="020B0604020202020204" pitchFamily="34" charset="-128"/>
              </a:rPr>
              <a:t>power delivery</a:t>
            </a:r>
            <a:r>
              <a:rPr lang="zh-TW" altLang="en-US" sz="1800" dirty="0">
                <a:solidFill>
                  <a:schemeClr val="tx1">
                    <a:lumMod val="85000"/>
                    <a:lumOff val="15000"/>
                  </a:schemeClr>
                </a:solidFill>
                <a:ea typeface="微軟正黑體" panose="020B0604030504040204" pitchFamily="34" charset="-120"/>
                <a:cs typeface="Arial Unicode MS" panose="020B0604020202020204" pitchFamily="34" charset="-128"/>
              </a:rPr>
              <a:t> </a:t>
            </a:r>
            <a:r>
              <a:rPr lang="en-US" altLang="zh-TW" sz="1800" dirty="0">
                <a:solidFill>
                  <a:schemeClr val="tx1">
                    <a:lumMod val="85000"/>
                    <a:lumOff val="15000"/>
                  </a:schemeClr>
                </a:solidFill>
                <a:ea typeface="微軟正黑體" panose="020B0604030504040204" pitchFamily="34" charset="-120"/>
                <a:cs typeface="Arial Unicode MS" panose="020B0604020202020204" pitchFamily="34" charset="-128"/>
              </a:rPr>
              <a:t>(PD)</a:t>
            </a:r>
            <a:endParaRPr lang="en-US" sz="1800" dirty="0">
              <a:solidFill>
                <a:schemeClr val="tx1">
                  <a:lumMod val="85000"/>
                  <a:lumOff val="15000"/>
                </a:schemeClr>
              </a:solidFill>
              <a:ea typeface="微軟正黑體" panose="020B0604030504040204" pitchFamily="34" charset="-120"/>
              <a:cs typeface="Arial Unicode MS" panose="020B0604020202020204" pitchFamily="34" charset="-128"/>
            </a:endParaRPr>
          </a:p>
          <a:p>
            <a:pPr marL="457200" indent="-457200"/>
            <a:endParaRPr lang="en-US" dirty="0">
              <a:ea typeface="微軟正黑體" panose="020B0604030504040204" pitchFamily="34" charset="-120"/>
              <a:cs typeface="Arial Unicode MS" panose="020B0604020202020204" pitchFamily="34" charset="-128"/>
            </a:endParaRPr>
          </a:p>
        </p:txBody>
      </p:sp>
      <p:pic>
        <p:nvPicPr>
          <p:cNvPr id="1026" name="Picture 2" descr="https://lh3.googleusercontent.com/-MM8n7rFIZ6Q/TYDcmUqddNI/AAAAAAAAApc/7wB8TXqjpQc/s400/Thunderbolt+logo+201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02605" y="662475"/>
            <a:ext cx="1976581" cy="8894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6375" y="1721659"/>
            <a:ext cx="3793367" cy="190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56375" y="3797287"/>
            <a:ext cx="3793367" cy="2398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8">
            <a:extLst>
              <a:ext uri="{FF2B5EF4-FFF2-40B4-BE49-F238E27FC236}">
                <a16:creationId xmlns:a16="http://schemas.microsoft.com/office/drawing/2014/main" id="{975DD161-E926-4560-89D8-6CEEB9EB4052}"/>
              </a:ext>
            </a:extLst>
          </p:cNvPr>
          <p:cNvSpPr/>
          <p:nvPr/>
        </p:nvSpPr>
        <p:spPr>
          <a:xfrm>
            <a:off x="998059" y="996078"/>
            <a:ext cx="5074289" cy="400110"/>
          </a:xfrm>
          <a:prstGeom prst="rect">
            <a:avLst/>
          </a:prstGeom>
        </p:spPr>
        <p:txBody>
          <a:bodyPr wrap="square">
            <a:spAutoFit/>
          </a:bodyPr>
          <a:lstStyle/>
          <a:p>
            <a:r>
              <a:rPr lang="en-US" altLang="zh-TW" sz="2000" cap="all" dirty="0">
                <a:solidFill>
                  <a:srgbClr val="00499D"/>
                </a:solidFill>
                <a:ea typeface="微軟正黑體" panose="020B0604030504040204" pitchFamily="34" charset="-120"/>
                <a:cs typeface="Arial Unicode MS" panose="020B0604020202020204" pitchFamily="34" charset="-128"/>
              </a:rPr>
              <a:t>UNIVERSAL CABLE CONNECTIVITY</a:t>
            </a:r>
          </a:p>
        </p:txBody>
      </p:sp>
      <p:sp>
        <p:nvSpPr>
          <p:cNvPr id="14" name="Content Placeholder 1">
            <a:extLst>
              <a:ext uri="{FF2B5EF4-FFF2-40B4-BE49-F238E27FC236}">
                <a16:creationId xmlns:a16="http://schemas.microsoft.com/office/drawing/2014/main" id="{759007BA-B80C-467A-B4B2-6FA3DFBEFBBB}"/>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a:ea typeface="微軟正黑體" panose="020B0604030504040204" pitchFamily="34" charset="-120"/>
              </a:rPr>
              <a:t>THUNDERBOLT</a:t>
            </a:r>
            <a:r>
              <a:rPr lang="en-US" altLang="zh-TW" sz="4000" b="1" dirty="0">
                <a:latin typeface="Calibri   "/>
                <a:ea typeface="Arial Unicode MS" panose="020B0604020202020204" pitchFamily="34" charset="-120"/>
                <a:cs typeface="Arial Unicode MS" panose="020B0604020202020204" pitchFamily="34" charset="-120"/>
              </a:rPr>
              <a:t>™</a:t>
            </a:r>
            <a:r>
              <a:rPr lang="en-US" altLang="zh-TW" dirty="0">
                <a:ea typeface="微軟正黑體" panose="020B0604030504040204" pitchFamily="34" charset="-120"/>
              </a:rPr>
              <a:t> 4</a:t>
            </a:r>
            <a:r>
              <a:rPr lang="zh-TW" altLang="en-US" dirty="0">
                <a:ea typeface="微軟正黑體" panose="020B0604030504040204" pitchFamily="34" charset="-120"/>
              </a:rPr>
              <a:t> </a:t>
            </a:r>
            <a:r>
              <a:rPr lang="en-US" altLang="zh-TW" dirty="0">
                <a:solidFill>
                  <a:schemeClr val="tx1"/>
                </a:solidFill>
                <a:ea typeface="微軟正黑體" panose="020B0604030504040204" pitchFamily="34" charset="-120"/>
              </a:rPr>
              <a:t>TECHNOLOGY</a:t>
            </a:r>
            <a:endParaRPr lang="zh-TW" altLang="en-US"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3950321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a:extLst>
              <a:ext uri="{FF2B5EF4-FFF2-40B4-BE49-F238E27FC236}">
                <a16:creationId xmlns:a16="http://schemas.microsoft.com/office/drawing/2014/main" id="{CF0E05CC-3CF2-33A3-9AD2-7DA3BAD9F3FD}"/>
              </a:ext>
            </a:extLst>
          </p:cNvPr>
          <p:cNvSpPr txBox="1">
            <a:spLocks/>
          </p:cNvSpPr>
          <p:nvPr/>
        </p:nvSpPr>
        <p:spPr>
          <a:xfrm>
            <a:off x="998539" y="1464815"/>
            <a:ext cx="10351948" cy="4012059"/>
          </a:xfrm>
          <a:prstGeom prst="rect">
            <a:avLst/>
          </a:prstGeom>
        </p:spPr>
        <p:txBody>
          <a:bodyPr/>
          <a:lstStyle>
            <a:lvl1pPr marL="0" indent="0" algn="l"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FontTx/>
              <a:buNone/>
              <a:defRPr sz="18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2300" dirty="0"/>
              <a:t>U11I supports Windows Hello face authentication. The new U11I is equipped with a near infrared (IR) camera with facial recognition capability to authenticate and unlock Windows devices. Near infrared camera provides consistent image sensing capability in various ambient light environments, enabling users to login to windows securely.</a:t>
            </a:r>
            <a:endParaRPr lang="zh-TW" altLang="en-US" sz="2300" dirty="0"/>
          </a:p>
        </p:txBody>
      </p:sp>
      <p:pic>
        <p:nvPicPr>
          <p:cNvPr id="11" name="內容版面配置區 4" descr="一張含有 文字, 多媒體, 電子裝置, 小工具 的圖片&#10;&#10;自動產生的描述">
            <a:extLst>
              <a:ext uri="{FF2B5EF4-FFF2-40B4-BE49-F238E27FC236}">
                <a16:creationId xmlns:a16="http://schemas.microsoft.com/office/drawing/2014/main" id="{0B89DBFF-124D-C81E-E7BA-F23ACBB2139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9643"/>
          <a:stretch/>
        </p:blipFill>
        <p:spPr>
          <a:xfrm>
            <a:off x="754602" y="3685444"/>
            <a:ext cx="11077088" cy="2785926"/>
          </a:xfrm>
          <a:prstGeom prst="rect">
            <a:avLst/>
          </a:prstGeom>
        </p:spPr>
      </p:pic>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4200" dirty="0">
                <a:solidFill>
                  <a:schemeClr val="tx1"/>
                </a:solidFill>
                <a:ea typeface="微軟正黑體" panose="020B0604030504040204" pitchFamily="34" charset="-120"/>
              </a:rPr>
              <a:t>IMPROVED SECURITY </a:t>
            </a:r>
            <a:r>
              <a:rPr lang="en-US" altLang="zh-TW" sz="4200" dirty="0">
                <a:ea typeface="微軟正黑體" panose="020B0604030504040204" pitchFamily="34" charset="-120"/>
              </a:rPr>
              <a:t>WITH WINDOWS HELLO</a:t>
            </a:r>
          </a:p>
        </p:txBody>
      </p:sp>
      <p:grpSp>
        <p:nvGrpSpPr>
          <p:cNvPr id="17" name="Group 16">
            <a:extLst>
              <a:ext uri="{FF2B5EF4-FFF2-40B4-BE49-F238E27FC236}">
                <a16:creationId xmlns:a16="http://schemas.microsoft.com/office/drawing/2014/main" id="{48D6476C-74A6-204F-F84C-F6ADFF2A2CB0}"/>
              </a:ext>
            </a:extLst>
          </p:cNvPr>
          <p:cNvGrpSpPr/>
          <p:nvPr/>
        </p:nvGrpSpPr>
        <p:grpSpPr>
          <a:xfrm>
            <a:off x="3148548" y="3180619"/>
            <a:ext cx="6105198" cy="504825"/>
            <a:chOff x="3391218" y="3181227"/>
            <a:chExt cx="6105198" cy="504825"/>
          </a:xfrm>
        </p:grpSpPr>
        <p:sp>
          <p:nvSpPr>
            <p:cNvPr id="12" name="矩形: 圓角 11">
              <a:extLst>
                <a:ext uri="{FF2B5EF4-FFF2-40B4-BE49-F238E27FC236}">
                  <a16:creationId xmlns:a16="http://schemas.microsoft.com/office/drawing/2014/main" id="{BAEA0E45-A0DC-B5A0-124C-51AF06AB6BC6}"/>
                </a:ext>
              </a:extLst>
            </p:cNvPr>
            <p:cNvSpPr/>
            <p:nvPr/>
          </p:nvSpPr>
          <p:spPr>
            <a:xfrm>
              <a:off x="3391218"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4" name="Picture 6" descr="Windows Hello supports a growing variety of secured companion devices |  Windows Experience Blog">
              <a:extLst>
                <a:ext uri="{FF2B5EF4-FFF2-40B4-BE49-F238E27FC236}">
                  <a16:creationId xmlns:a16="http://schemas.microsoft.com/office/drawing/2014/main" id="{A22F4E86-4AB5-6472-B23A-ECE9FF3766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t="505" r="21875" b="-505"/>
            <a:stretch/>
          </p:blipFill>
          <p:spPr bwMode="auto">
            <a:xfrm>
              <a:off x="3460386" y="3258000"/>
              <a:ext cx="351895" cy="35189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圓角 12">
              <a:extLst>
                <a:ext uri="{FF2B5EF4-FFF2-40B4-BE49-F238E27FC236}">
                  <a16:creationId xmlns:a16="http://schemas.microsoft.com/office/drawing/2014/main" id="{EF865A0F-8DD1-3BEF-C6DA-3DD8B3C1F39C}"/>
                </a:ext>
              </a:extLst>
            </p:cNvPr>
            <p:cNvSpPr/>
            <p:nvPr/>
          </p:nvSpPr>
          <p:spPr>
            <a:xfrm>
              <a:off x="6542493"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8A05C85E-71F1-9803-2B35-96C81CB86759}"/>
                </a:ext>
              </a:extLst>
            </p:cNvPr>
            <p:cNvPicPr>
              <a:picLocks noChangeAspect="1"/>
            </p:cNvPicPr>
            <p:nvPr/>
          </p:nvPicPr>
          <p:blipFill>
            <a:blip r:embed="rId4"/>
            <a:stretch>
              <a:fillRect/>
            </a:stretch>
          </p:blipFill>
          <p:spPr>
            <a:xfrm>
              <a:off x="6631504" y="3295221"/>
              <a:ext cx="326801" cy="326801"/>
            </a:xfrm>
            <a:prstGeom prst="rect">
              <a:avLst/>
            </a:prstGeom>
          </p:spPr>
        </p:pic>
        <p:sp>
          <p:nvSpPr>
            <p:cNvPr id="22" name="文字方塊 21">
              <a:extLst>
                <a:ext uri="{FF2B5EF4-FFF2-40B4-BE49-F238E27FC236}">
                  <a16:creationId xmlns:a16="http://schemas.microsoft.com/office/drawing/2014/main" id="{933F983C-E024-6B31-CFB3-05DF9B0AD5E3}"/>
                </a:ext>
              </a:extLst>
            </p:cNvPr>
            <p:cNvSpPr txBox="1"/>
            <p:nvPr/>
          </p:nvSpPr>
          <p:spPr>
            <a:xfrm>
              <a:off x="4010593" y="3228945"/>
              <a:ext cx="1795404" cy="400110"/>
            </a:xfrm>
            <a:prstGeom prst="rect">
              <a:avLst/>
            </a:prstGeom>
            <a:noFill/>
          </p:spPr>
          <p:txBody>
            <a:bodyPr wrap="square" rtlCol="0">
              <a:spAutoFit/>
            </a:bodyPr>
            <a:lstStyle/>
            <a:p>
              <a:r>
                <a:rPr lang="en-US" altLang="zh-TW" sz="2000" b="1" dirty="0"/>
                <a:t>Windows Hello</a:t>
              </a:r>
              <a:endParaRPr lang="zh-TW" altLang="en-US" sz="2000" b="1" dirty="0"/>
            </a:p>
          </p:txBody>
        </p:sp>
        <p:sp>
          <p:nvSpPr>
            <p:cNvPr id="7" name="文字方塊 21">
              <a:extLst>
                <a:ext uri="{FF2B5EF4-FFF2-40B4-BE49-F238E27FC236}">
                  <a16:creationId xmlns:a16="http://schemas.microsoft.com/office/drawing/2014/main" id="{27D7DC77-E358-B658-E914-71C5A387AD64}"/>
                </a:ext>
              </a:extLst>
            </p:cNvPr>
            <p:cNvSpPr txBox="1"/>
            <p:nvPr/>
          </p:nvSpPr>
          <p:spPr>
            <a:xfrm>
              <a:off x="7161050" y="3228945"/>
              <a:ext cx="2335366" cy="400110"/>
            </a:xfrm>
            <a:prstGeom prst="rect">
              <a:avLst/>
            </a:prstGeom>
            <a:noFill/>
          </p:spPr>
          <p:txBody>
            <a:bodyPr wrap="square" rtlCol="0">
              <a:spAutoFit/>
            </a:bodyPr>
            <a:lstStyle/>
            <a:p>
              <a:r>
                <a:rPr lang="en-US" altLang="zh-TW" sz="2000" b="1" dirty="0"/>
                <a:t>Face Authentication</a:t>
              </a:r>
              <a:endParaRPr lang="zh-TW" altLang="en-US" sz="2000" b="1" dirty="0"/>
            </a:p>
          </p:txBody>
        </p:sp>
      </p:grpSp>
      <p:sp>
        <p:nvSpPr>
          <p:cNvPr id="16" name="Rectangle 15">
            <a:extLst>
              <a:ext uri="{FF2B5EF4-FFF2-40B4-BE49-F238E27FC236}">
                <a16:creationId xmlns:a16="http://schemas.microsoft.com/office/drawing/2014/main" id="{AA785202-A96C-6843-2778-1712EEE2E8BF}"/>
              </a:ext>
            </a:extLst>
          </p:cNvPr>
          <p:cNvSpPr/>
          <p:nvPr/>
        </p:nvSpPr>
        <p:spPr>
          <a:xfrm>
            <a:off x="998059" y="996078"/>
            <a:ext cx="8658155"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UTILIZE the Power of biometrics-based TECHNOLOGY</a:t>
            </a:r>
          </a:p>
        </p:txBody>
      </p:sp>
    </p:spTree>
    <p:extLst>
      <p:ext uri="{BB962C8B-B14F-4D97-AF65-F5344CB8AC3E}">
        <p14:creationId xmlns:p14="http://schemas.microsoft.com/office/powerpoint/2010/main" val="99622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85">
            <a:extLst>
              <a:ext uri="{FF2B5EF4-FFF2-40B4-BE49-F238E27FC236}">
                <a16:creationId xmlns:a16="http://schemas.microsoft.com/office/drawing/2014/main" id="{E6200A76-48A3-4DF0-B9AF-1D76C50E00FB}"/>
              </a:ext>
            </a:extLst>
          </p:cNvPr>
          <p:cNvGrpSpPr/>
          <p:nvPr/>
        </p:nvGrpSpPr>
        <p:grpSpPr>
          <a:xfrm>
            <a:off x="9355609" y="4918713"/>
            <a:ext cx="1740173" cy="1226759"/>
            <a:chOff x="9052034" y="2975323"/>
            <a:chExt cx="1740173" cy="1226759"/>
          </a:xfrm>
          <a:effectLst/>
        </p:grpSpPr>
        <p:grpSp>
          <p:nvGrpSpPr>
            <p:cNvPr id="44" name="Group 86">
              <a:extLst>
                <a:ext uri="{FF2B5EF4-FFF2-40B4-BE49-F238E27FC236}">
                  <a16:creationId xmlns:a16="http://schemas.microsoft.com/office/drawing/2014/main" id="{65516F53-B469-4686-9625-C237F7F96420}"/>
                </a:ext>
              </a:extLst>
            </p:cNvPr>
            <p:cNvGrpSpPr/>
            <p:nvPr/>
          </p:nvGrpSpPr>
          <p:grpSpPr>
            <a:xfrm>
              <a:off x="9052034" y="2975323"/>
              <a:ext cx="1740173" cy="1226759"/>
              <a:chOff x="7886168" y="2951932"/>
              <a:chExt cx="1740173" cy="1226759"/>
            </a:xfrm>
          </p:grpSpPr>
          <p:sp>
            <p:nvSpPr>
              <p:cNvPr id="46" name="TextBox 88">
                <a:extLst>
                  <a:ext uri="{FF2B5EF4-FFF2-40B4-BE49-F238E27FC236}">
                    <a16:creationId xmlns:a16="http://schemas.microsoft.com/office/drawing/2014/main" id="{8BB43C40-C5D0-435E-B8D3-2FDB8A95C5BD}"/>
                  </a:ext>
                </a:extLst>
              </p:cNvPr>
              <p:cNvSpPr txBox="1"/>
              <p:nvPr/>
            </p:nvSpPr>
            <p:spPr>
              <a:xfrm>
                <a:off x="7886168" y="3791809"/>
                <a:ext cx="1740173" cy="380745"/>
              </a:xfrm>
              <a:prstGeom prst="rect">
                <a:avLst/>
              </a:prstGeom>
              <a:noFill/>
            </p:spPr>
            <p:txBody>
              <a:bodyPr wrap="square" rtlCol="0">
                <a:spAutoFit/>
              </a:bodyPr>
              <a:lstStyle/>
              <a:p>
                <a:pPr algn="ctr">
                  <a:lnSpc>
                    <a:spcPct val="70000"/>
                  </a:lnSpc>
                </a:pPr>
                <a:r>
                  <a:rPr lang="en-US" sz="1400" b="1" dirty="0">
                    <a:ea typeface="微軟正黑體" panose="020B0604030504040204" pitchFamily="34" charset="-120"/>
                  </a:rPr>
                  <a:t>4G LTE/5G</a:t>
                </a:r>
              </a:p>
              <a:p>
                <a:pPr algn="ctr">
                  <a:lnSpc>
                    <a:spcPct val="70000"/>
                  </a:lnSpc>
                </a:pPr>
                <a:r>
                  <a:rPr lang="en-US" sz="1200" b="1" dirty="0">
                    <a:ea typeface="微軟正黑體" panose="020B0604030504040204" pitchFamily="34" charset="-120"/>
                  </a:rPr>
                  <a:t>Connection</a:t>
                </a:r>
                <a:endParaRPr lang="en-US" sz="1400" b="1" dirty="0">
                  <a:ea typeface="微軟正黑體" panose="020B0604030504040204" pitchFamily="34" charset="-120"/>
                </a:endParaRPr>
              </a:p>
            </p:txBody>
          </p:sp>
          <p:sp>
            <p:nvSpPr>
              <p:cNvPr id="47" name="Rounded Rectangle 67">
                <a:extLst>
                  <a:ext uri="{FF2B5EF4-FFF2-40B4-BE49-F238E27FC236}">
                    <a16:creationId xmlns:a16="http://schemas.microsoft.com/office/drawing/2014/main" id="{727DDEFE-EA30-4E77-900C-EAC9DA744588}"/>
                  </a:ext>
                </a:extLst>
              </p:cNvPr>
              <p:cNvSpPr/>
              <p:nvPr/>
            </p:nvSpPr>
            <p:spPr>
              <a:xfrm>
                <a:off x="8316759" y="2951932"/>
                <a:ext cx="855930" cy="1226759"/>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pic>
          <p:nvPicPr>
            <p:cNvPr id="45" name="Picture 30" descr="Related image">
              <a:extLst>
                <a:ext uri="{FF2B5EF4-FFF2-40B4-BE49-F238E27FC236}">
                  <a16:creationId xmlns:a16="http://schemas.microsoft.com/office/drawing/2014/main" id="{824C9E3F-E189-4C0F-A4FD-33977167634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476654" y="3005803"/>
              <a:ext cx="813816" cy="813816"/>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92108F90-1D65-465A-814E-50770196F9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1942" y="2783159"/>
            <a:ext cx="5416443" cy="3670173"/>
          </a:xfrm>
          <a:prstGeom prst="rect">
            <a:avLst/>
          </a:prstGeom>
          <a:ln>
            <a:noFill/>
          </a:ln>
          <a:effectLst>
            <a:outerShdw blurRad="292100" dist="139700" dir="2700000" algn="tl" rotWithShape="0">
              <a:srgbClr val="333333">
                <a:alpha val="65000"/>
              </a:srgbClr>
            </a:outerShdw>
          </a:effectLst>
        </p:spPr>
      </p:pic>
      <p:sp>
        <p:nvSpPr>
          <p:cNvPr id="2" name="內容版面配置區 1"/>
          <p:cNvSpPr>
            <a:spLocks noGrp="1"/>
          </p:cNvSpPr>
          <p:nvPr>
            <p:ph sz="quarter" idx="10"/>
          </p:nvPr>
        </p:nvSpPr>
        <p:spPr/>
        <p:txBody>
          <a:bodyPr/>
          <a:lstStyle/>
          <a:p>
            <a:r>
              <a:rPr lang="en-US" altLang="zh-TW" dirty="0">
                <a:ea typeface="微軟正黑體" panose="020B0604030504040204" pitchFamily="34" charset="-120"/>
              </a:rPr>
              <a:t>SPEAK </a:t>
            </a:r>
            <a:r>
              <a:rPr lang="en-US" altLang="zh-TW" dirty="0">
                <a:solidFill>
                  <a:schemeClr val="tx1"/>
                </a:solidFill>
                <a:ea typeface="微軟正黑體" panose="020B0604030504040204" pitchFamily="34" charset="-120"/>
              </a:rPr>
              <a:t>ALL LANGUAGES</a:t>
            </a:r>
            <a:endParaRPr lang="zh-TW" altLang="en-US" dirty="0">
              <a:solidFill>
                <a:schemeClr val="tx1"/>
              </a:solidFill>
              <a:ea typeface="微軟正黑體" panose="020B0604030504040204" pitchFamily="34" charset="-120"/>
            </a:endParaRPr>
          </a:p>
        </p:txBody>
      </p:sp>
      <p:grpSp>
        <p:nvGrpSpPr>
          <p:cNvPr id="19" name="Group 54">
            <a:extLst>
              <a:ext uri="{FF2B5EF4-FFF2-40B4-BE49-F238E27FC236}">
                <a16:creationId xmlns:a16="http://schemas.microsoft.com/office/drawing/2014/main" id="{EE25A8B3-307F-475D-A289-A702EE834BF4}"/>
              </a:ext>
            </a:extLst>
          </p:cNvPr>
          <p:cNvGrpSpPr/>
          <p:nvPr/>
        </p:nvGrpSpPr>
        <p:grpSpPr>
          <a:xfrm>
            <a:off x="3069290" y="1508357"/>
            <a:ext cx="3305873" cy="1219353"/>
            <a:chOff x="3259310" y="1433404"/>
            <a:chExt cx="3305873" cy="1219353"/>
          </a:xfrm>
        </p:grpSpPr>
        <p:grpSp>
          <p:nvGrpSpPr>
            <p:cNvPr id="20" name="Group 55">
              <a:extLst>
                <a:ext uri="{FF2B5EF4-FFF2-40B4-BE49-F238E27FC236}">
                  <a16:creationId xmlns:a16="http://schemas.microsoft.com/office/drawing/2014/main" id="{77BABC9A-DA9C-40E7-977B-E759D31C5555}"/>
                </a:ext>
              </a:extLst>
            </p:cNvPr>
            <p:cNvGrpSpPr/>
            <p:nvPr/>
          </p:nvGrpSpPr>
          <p:grpSpPr>
            <a:xfrm>
              <a:off x="3259310" y="1437994"/>
              <a:ext cx="3305873" cy="1195664"/>
              <a:chOff x="3549590" y="1437994"/>
              <a:chExt cx="3305873" cy="1195664"/>
            </a:xfrm>
          </p:grpSpPr>
          <p:sp>
            <p:nvSpPr>
              <p:cNvPr id="25" name="TextBox 65">
                <a:extLst>
                  <a:ext uri="{FF2B5EF4-FFF2-40B4-BE49-F238E27FC236}">
                    <a16:creationId xmlns:a16="http://schemas.microsoft.com/office/drawing/2014/main" id="{A936B6F3-8EA4-4682-B11C-CD44F0D746BE}"/>
                  </a:ext>
                </a:extLst>
              </p:cNvPr>
              <p:cNvSpPr txBox="1"/>
              <p:nvPr/>
            </p:nvSpPr>
            <p:spPr>
              <a:xfrm>
                <a:off x="3549590" y="2185587"/>
                <a:ext cx="1075601" cy="448071"/>
              </a:xfrm>
              <a:prstGeom prst="rect">
                <a:avLst/>
              </a:prstGeom>
              <a:noFill/>
            </p:spPr>
            <p:txBody>
              <a:bodyPr wrap="square" rtlCol="0">
                <a:spAutoFit/>
              </a:bodyPr>
              <a:lstStyle/>
              <a:p>
                <a:pPr algn="ctr">
                  <a:lnSpc>
                    <a:spcPct val="70000"/>
                  </a:lnSpc>
                </a:pPr>
                <a:r>
                  <a:rPr lang="en-US" sz="1600" b="1" dirty="0">
                    <a:ea typeface="微軟正黑體" panose="020B0604030504040204" pitchFamily="34" charset="-120"/>
                  </a:rPr>
                  <a:t>Barcode Scanner</a:t>
                </a:r>
              </a:p>
            </p:txBody>
          </p:sp>
          <p:pic>
            <p:nvPicPr>
              <p:cNvPr id="26" name="Picture 4" descr="Image result for RS-232 icon">
                <a:extLst>
                  <a:ext uri="{FF2B5EF4-FFF2-40B4-BE49-F238E27FC236}">
                    <a16:creationId xmlns:a16="http://schemas.microsoft.com/office/drawing/2014/main" id="{1CC10C9C-B928-4C41-92B7-C7EF7CB8C3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77754" y="1515696"/>
                <a:ext cx="669891" cy="6698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7" name="TextBox 67">
                <a:extLst>
                  <a:ext uri="{FF2B5EF4-FFF2-40B4-BE49-F238E27FC236}">
                    <a16:creationId xmlns:a16="http://schemas.microsoft.com/office/drawing/2014/main" id="{6BE11862-88C6-4AC1-9D1B-CA50EB02C608}"/>
                  </a:ext>
                </a:extLst>
              </p:cNvPr>
              <p:cNvSpPr txBox="1"/>
              <p:nvPr/>
            </p:nvSpPr>
            <p:spPr>
              <a:xfrm>
                <a:off x="4753095" y="2185587"/>
                <a:ext cx="919352" cy="448071"/>
              </a:xfrm>
              <a:prstGeom prst="rect">
                <a:avLst/>
              </a:prstGeom>
              <a:noFill/>
            </p:spPr>
            <p:txBody>
              <a:bodyPr wrap="square" rtlCol="0">
                <a:spAutoFit/>
              </a:bodyPr>
              <a:lstStyle/>
              <a:p>
                <a:pPr algn="ctr">
                  <a:lnSpc>
                    <a:spcPct val="70000"/>
                  </a:lnSpc>
                </a:pPr>
                <a:r>
                  <a:rPr lang="en-US" sz="1600" b="1" dirty="0">
                    <a:ea typeface="微軟正黑體" panose="020B0604030504040204" pitchFamily="34" charset="-120"/>
                  </a:rPr>
                  <a:t>Legacy </a:t>
                </a:r>
              </a:p>
              <a:p>
                <a:pPr algn="ctr">
                  <a:lnSpc>
                    <a:spcPct val="70000"/>
                  </a:lnSpc>
                </a:pPr>
                <a:r>
                  <a:rPr lang="en-US" sz="1600" b="1" dirty="0">
                    <a:ea typeface="微軟正黑體" panose="020B0604030504040204" pitchFamily="34" charset="-120"/>
                  </a:rPr>
                  <a:t>Device</a:t>
                </a:r>
              </a:p>
            </p:txBody>
          </p:sp>
          <p:sp>
            <p:nvSpPr>
              <p:cNvPr id="29" name="TextBox 69">
                <a:extLst>
                  <a:ext uri="{FF2B5EF4-FFF2-40B4-BE49-F238E27FC236}">
                    <a16:creationId xmlns:a16="http://schemas.microsoft.com/office/drawing/2014/main" id="{5E2097F0-48BC-4558-B8E9-EEA4971A6BDB}"/>
                  </a:ext>
                </a:extLst>
              </p:cNvPr>
              <p:cNvSpPr txBox="1"/>
              <p:nvPr/>
            </p:nvSpPr>
            <p:spPr>
              <a:xfrm>
                <a:off x="5889574" y="1919830"/>
                <a:ext cx="965889" cy="705258"/>
              </a:xfrm>
              <a:prstGeom prst="rect">
                <a:avLst/>
              </a:prstGeom>
              <a:noFill/>
            </p:spPr>
            <p:txBody>
              <a:bodyPr wrap="square" rtlCol="0">
                <a:spAutoFit/>
              </a:bodyPr>
              <a:lstStyle/>
              <a:p>
                <a:pPr algn="ctr">
                  <a:lnSpc>
                    <a:spcPct val="70000"/>
                  </a:lnSpc>
                </a:pPr>
                <a:r>
                  <a:rPr lang="en-US" sz="1400" b="1" dirty="0">
                    <a:ea typeface="微軟正黑體" panose="020B0604030504040204" pitchFamily="34" charset="-120"/>
                  </a:rPr>
                  <a:t>USB 3.2 Type C</a:t>
                </a:r>
              </a:p>
              <a:p>
                <a:pPr algn="ctr">
                  <a:lnSpc>
                    <a:spcPct val="70000"/>
                  </a:lnSpc>
                </a:pPr>
                <a:r>
                  <a:rPr lang="en-US" sz="1400" b="1" dirty="0">
                    <a:ea typeface="微軟正黑體" panose="020B0604030504040204" pitchFamily="34" charset="-120"/>
                  </a:rPr>
                  <a:t>Device</a:t>
                </a:r>
              </a:p>
              <a:p>
                <a:pPr algn="ctr">
                  <a:lnSpc>
                    <a:spcPct val="70000"/>
                  </a:lnSpc>
                </a:pPr>
                <a:r>
                  <a:rPr lang="en-US" sz="1400" b="1" dirty="0">
                    <a:ea typeface="微軟正黑體" panose="020B0604030504040204" pitchFamily="34" charset="-120"/>
                  </a:rPr>
                  <a:t>Expansion</a:t>
                </a:r>
              </a:p>
            </p:txBody>
          </p:sp>
          <p:pic>
            <p:nvPicPr>
              <p:cNvPr id="24" name="Picture 2" descr="Image result for barcode scanner">
                <a:extLst>
                  <a:ext uri="{FF2B5EF4-FFF2-40B4-BE49-F238E27FC236}">
                    <a16:creationId xmlns:a16="http://schemas.microsoft.com/office/drawing/2014/main" id="{6A744040-06AE-453A-B8F2-C481CF82A76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4976" y="1437994"/>
                <a:ext cx="816882" cy="816882"/>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21" name="Rounded Rectangle 28">
              <a:extLst>
                <a:ext uri="{FF2B5EF4-FFF2-40B4-BE49-F238E27FC236}">
                  <a16:creationId xmlns:a16="http://schemas.microsoft.com/office/drawing/2014/main" id="{9581D27F-647D-495D-99F7-78A9C162C3B2}"/>
                </a:ext>
              </a:extLst>
            </p:cNvPr>
            <p:cNvSpPr/>
            <p:nvPr/>
          </p:nvSpPr>
          <p:spPr>
            <a:xfrm>
              <a:off x="3374696" y="1456479"/>
              <a:ext cx="816882" cy="11962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sp>
          <p:nvSpPr>
            <p:cNvPr id="22" name="Rounded Rectangle 55">
              <a:extLst>
                <a:ext uri="{FF2B5EF4-FFF2-40B4-BE49-F238E27FC236}">
                  <a16:creationId xmlns:a16="http://schemas.microsoft.com/office/drawing/2014/main" id="{934E97A7-3647-4832-BBC9-B9EB8AD25596}"/>
                </a:ext>
              </a:extLst>
            </p:cNvPr>
            <p:cNvSpPr/>
            <p:nvPr/>
          </p:nvSpPr>
          <p:spPr>
            <a:xfrm>
              <a:off x="4468258" y="1437994"/>
              <a:ext cx="905282" cy="11962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微軟正黑體" panose="020B0604030504040204" pitchFamily="34" charset="-120"/>
              </a:endParaRPr>
            </a:p>
          </p:txBody>
        </p:sp>
        <p:sp>
          <p:nvSpPr>
            <p:cNvPr id="23" name="Rounded Rectangle 56">
              <a:extLst>
                <a:ext uri="{FF2B5EF4-FFF2-40B4-BE49-F238E27FC236}">
                  <a16:creationId xmlns:a16="http://schemas.microsoft.com/office/drawing/2014/main" id="{EAC760B1-CB8E-4DF5-97DA-DB617B966962}"/>
                </a:ext>
              </a:extLst>
            </p:cNvPr>
            <p:cNvSpPr/>
            <p:nvPr/>
          </p:nvSpPr>
          <p:spPr>
            <a:xfrm>
              <a:off x="5631787" y="1433404"/>
              <a:ext cx="896872" cy="11962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grpSp>
        <p:nvGrpSpPr>
          <p:cNvPr id="39" name="Group 81">
            <a:extLst>
              <a:ext uri="{FF2B5EF4-FFF2-40B4-BE49-F238E27FC236}">
                <a16:creationId xmlns:a16="http://schemas.microsoft.com/office/drawing/2014/main" id="{BCAEC86F-4EB3-4A3C-92B6-F5943511BC1B}"/>
              </a:ext>
            </a:extLst>
          </p:cNvPr>
          <p:cNvGrpSpPr/>
          <p:nvPr/>
        </p:nvGrpSpPr>
        <p:grpSpPr>
          <a:xfrm>
            <a:off x="10755800" y="4925327"/>
            <a:ext cx="1028825" cy="1226114"/>
            <a:chOff x="8265706" y="2986675"/>
            <a:chExt cx="1028825" cy="1226114"/>
          </a:xfrm>
          <a:effectLst/>
        </p:grpSpPr>
        <p:pic>
          <p:nvPicPr>
            <p:cNvPr id="40" name="Picture 26" descr="Image result for MicroSD icon">
              <a:extLst>
                <a:ext uri="{FF2B5EF4-FFF2-40B4-BE49-F238E27FC236}">
                  <a16:creationId xmlns:a16="http://schemas.microsoft.com/office/drawing/2014/main" id="{2092E2E8-24CC-4025-90F1-77698833531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08855" y="3009704"/>
              <a:ext cx="731520" cy="73152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1" name="TextBox 83">
              <a:extLst>
                <a:ext uri="{FF2B5EF4-FFF2-40B4-BE49-F238E27FC236}">
                  <a16:creationId xmlns:a16="http://schemas.microsoft.com/office/drawing/2014/main" id="{14D89475-0DB3-4F77-A02A-97DDEF358AAF}"/>
                </a:ext>
              </a:extLst>
            </p:cNvPr>
            <p:cNvSpPr txBox="1"/>
            <p:nvPr/>
          </p:nvSpPr>
          <p:spPr>
            <a:xfrm>
              <a:off x="8265706" y="3761329"/>
              <a:ext cx="1028825" cy="425886"/>
            </a:xfrm>
            <a:prstGeom prst="rect">
              <a:avLst/>
            </a:prstGeom>
            <a:noFill/>
          </p:spPr>
          <p:txBody>
            <a:bodyPr wrap="square" rtlCol="0">
              <a:spAutoFit/>
            </a:bodyPr>
            <a:lstStyle/>
            <a:p>
              <a:pPr algn="ctr">
                <a:lnSpc>
                  <a:spcPct val="70000"/>
                </a:lnSpc>
              </a:pPr>
              <a:r>
                <a:rPr lang="en-US" sz="1500" b="1" dirty="0">
                  <a:ea typeface="微軟正黑體" panose="020B0604030504040204" pitchFamily="34" charset="-120"/>
                </a:rPr>
                <a:t>Quick data exchange</a:t>
              </a:r>
            </a:p>
          </p:txBody>
        </p:sp>
        <p:sp>
          <p:nvSpPr>
            <p:cNvPr id="42" name="Rounded Rectangle 62">
              <a:extLst>
                <a:ext uri="{FF2B5EF4-FFF2-40B4-BE49-F238E27FC236}">
                  <a16:creationId xmlns:a16="http://schemas.microsoft.com/office/drawing/2014/main" id="{398C6EF6-E0CB-4EA2-A1F8-13DBD1C36BE3}"/>
                </a:ext>
              </a:extLst>
            </p:cNvPr>
            <p:cNvSpPr/>
            <p:nvPr/>
          </p:nvSpPr>
          <p:spPr>
            <a:xfrm>
              <a:off x="8325326" y="2986675"/>
              <a:ext cx="890127" cy="1226114"/>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pic>
        <p:nvPicPr>
          <p:cNvPr id="52" name="Picture 2" descr="Image result for Asterisk icon">
            <a:extLst>
              <a:ext uri="{FF2B5EF4-FFF2-40B4-BE49-F238E27FC236}">
                <a16:creationId xmlns:a16="http://schemas.microsoft.com/office/drawing/2014/main" id="{08F6FFBA-D82D-48DE-9E93-216EBABB219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3786" y="3619070"/>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Asterisk icon">
            <a:extLst>
              <a:ext uri="{FF2B5EF4-FFF2-40B4-BE49-F238E27FC236}">
                <a16:creationId xmlns:a16="http://schemas.microsoft.com/office/drawing/2014/main" id="{2C9FD175-3C97-4F45-AC77-EC86BD27346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95826" y="3607376"/>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Asterisk icon">
            <a:extLst>
              <a:ext uri="{FF2B5EF4-FFF2-40B4-BE49-F238E27FC236}">
                <a16:creationId xmlns:a16="http://schemas.microsoft.com/office/drawing/2014/main" id="{68B1F890-CFA0-4E86-8615-79F99899FBE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0560" y="4904310"/>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Asterisk icon">
            <a:extLst>
              <a:ext uri="{FF2B5EF4-FFF2-40B4-BE49-F238E27FC236}">
                <a16:creationId xmlns:a16="http://schemas.microsoft.com/office/drawing/2014/main" id="{8124ECCE-0CDD-4945-BDCB-DB42D5F1CD9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34512" y="1535210"/>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Asterisk icon">
            <a:extLst>
              <a:ext uri="{FF2B5EF4-FFF2-40B4-BE49-F238E27FC236}">
                <a16:creationId xmlns:a16="http://schemas.microsoft.com/office/drawing/2014/main" id="{40EF70ED-1000-4458-9CE0-8C294E7101B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41621" y="1512404"/>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8">
            <a:extLst>
              <a:ext uri="{FF2B5EF4-FFF2-40B4-BE49-F238E27FC236}">
                <a16:creationId xmlns:a16="http://schemas.microsoft.com/office/drawing/2014/main" id="{A4427DDA-9279-43C7-A9C9-1AEEFF82B94E}"/>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545" b="98545" l="0" r="97364"/>
                    </a14:imgEffect>
                  </a14:imgLayer>
                </a14:imgProps>
              </a:ext>
              <a:ext uri="{28A0092B-C50C-407E-A947-70E740481C1C}">
                <a14:useLocalDpi xmlns:a14="http://schemas.microsoft.com/office/drawing/2010/main"/>
              </a:ext>
            </a:extLst>
          </a:blip>
          <a:stretch>
            <a:fillRect/>
          </a:stretch>
        </p:blipFill>
        <p:spPr>
          <a:xfrm flipH="1">
            <a:off x="9904599" y="1126471"/>
            <a:ext cx="2287401" cy="2159878"/>
          </a:xfrm>
          <a:prstGeom prst="rect">
            <a:avLst/>
          </a:prstGeom>
          <a:ln>
            <a:noFill/>
          </a:ln>
          <a:effectLst>
            <a:outerShdw blurRad="292100" dist="139700" dir="2700000" algn="tl" rotWithShape="0">
              <a:srgbClr val="333333">
                <a:alpha val="65000"/>
              </a:srgbClr>
            </a:outerShdw>
          </a:effectLst>
        </p:spPr>
      </p:pic>
      <p:pic>
        <p:nvPicPr>
          <p:cNvPr id="58" name="Picture 4" descr="ç¸éåç">
            <a:extLst>
              <a:ext uri="{FF2B5EF4-FFF2-40B4-BE49-F238E27FC236}">
                <a16:creationId xmlns:a16="http://schemas.microsoft.com/office/drawing/2014/main" id="{A414DBB9-FC19-497C-92F0-DF517839C5D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62319" y="3286349"/>
            <a:ext cx="4129255" cy="270508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18">
            <a:extLst>
              <a:ext uri="{FF2B5EF4-FFF2-40B4-BE49-F238E27FC236}">
                <a16:creationId xmlns:a16="http://schemas.microsoft.com/office/drawing/2014/main" id="{B1AB4CA9-E479-475A-8DDD-74784A0D4A4A}"/>
              </a:ext>
            </a:extLst>
          </p:cNvPr>
          <p:cNvSpPr/>
          <p:nvPr/>
        </p:nvSpPr>
        <p:spPr>
          <a:xfrm>
            <a:off x="981939" y="986260"/>
            <a:ext cx="5164747" cy="400110"/>
          </a:xfrm>
          <a:prstGeom prst="rect">
            <a:avLst/>
          </a:prstGeom>
        </p:spPr>
        <p:txBody>
          <a:bodyPr wrap="none">
            <a:spAutoFit/>
          </a:bodyPr>
          <a:lstStyle/>
          <a:p>
            <a:pPr lvl="0" algn="ctr"/>
            <a:r>
              <a:rPr lang="en-US" altLang="zh-TW" sz="2000" dirty="0">
                <a:solidFill>
                  <a:srgbClr val="005ABC"/>
                </a:solidFill>
                <a:ea typeface="微軟正黑體" panose="020B0604030504040204" pitchFamily="34" charset="-120"/>
              </a:rPr>
              <a:t>EXPANDABLE AND CONFIGURABLE I/O OPTIONS</a:t>
            </a:r>
            <a:endParaRPr kumimoji="0" lang="en-US" sz="2000" b="0" i="0" u="none" strike="noStrike" kern="1200" spc="0" normalizeH="0" baseline="0" noProof="0" dirty="0">
              <a:ln>
                <a:noFill/>
              </a:ln>
              <a:solidFill>
                <a:srgbClr val="005ABC"/>
              </a:solidFill>
              <a:effectLst/>
              <a:uLnTx/>
              <a:uFillTx/>
              <a:ea typeface="微軟正黑體" panose="020B0604030504040204" pitchFamily="34" charset="-120"/>
            </a:endParaRPr>
          </a:p>
        </p:txBody>
      </p:sp>
      <p:grpSp>
        <p:nvGrpSpPr>
          <p:cNvPr id="88" name="Group 87">
            <a:extLst>
              <a:ext uri="{FF2B5EF4-FFF2-40B4-BE49-F238E27FC236}">
                <a16:creationId xmlns:a16="http://schemas.microsoft.com/office/drawing/2014/main" id="{8AC5997B-9B4E-4A18-BD14-0E45974BA7F4}"/>
              </a:ext>
            </a:extLst>
          </p:cNvPr>
          <p:cNvGrpSpPr/>
          <p:nvPr/>
        </p:nvGrpSpPr>
        <p:grpSpPr>
          <a:xfrm>
            <a:off x="1055393" y="3628224"/>
            <a:ext cx="838928" cy="1200236"/>
            <a:chOff x="9001004" y="3868032"/>
            <a:chExt cx="838928" cy="1200236"/>
          </a:xfrm>
        </p:grpSpPr>
        <p:pic>
          <p:nvPicPr>
            <p:cNvPr id="89" name="Picture 2" descr="Image result for PCMCIA icon">
              <a:extLst>
                <a:ext uri="{FF2B5EF4-FFF2-40B4-BE49-F238E27FC236}">
                  <a16:creationId xmlns:a16="http://schemas.microsoft.com/office/drawing/2014/main" id="{D63CEC12-0F0C-45D7-9FD8-2A45139125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53590" y="3909561"/>
              <a:ext cx="731519" cy="73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A53129B6-6E57-41DA-9264-E106EF1C84A7}"/>
                </a:ext>
              </a:extLst>
            </p:cNvPr>
            <p:cNvSpPr txBox="1"/>
            <p:nvPr/>
          </p:nvSpPr>
          <p:spPr>
            <a:xfrm>
              <a:off x="9001004" y="4673681"/>
              <a:ext cx="838928" cy="359201"/>
            </a:xfrm>
            <a:prstGeom prst="rect">
              <a:avLst/>
            </a:prstGeom>
            <a:noFill/>
          </p:spPr>
          <p:txBody>
            <a:bodyPr wrap="square" rtlCol="0">
              <a:spAutoFit/>
            </a:bodyPr>
            <a:lstStyle/>
            <a:p>
              <a:pPr algn="ctr">
                <a:lnSpc>
                  <a:spcPct val="70000"/>
                </a:lnSpc>
              </a:pPr>
              <a:r>
                <a:rPr lang="en-US" sz="1200" b="1" dirty="0">
                  <a:ea typeface="微軟正黑體" panose="020B0604030504040204" pitchFamily="34" charset="-120"/>
                </a:rPr>
                <a:t>Legacy </a:t>
              </a:r>
            </a:p>
            <a:p>
              <a:pPr algn="ctr">
                <a:lnSpc>
                  <a:spcPct val="70000"/>
                </a:lnSpc>
              </a:pPr>
              <a:r>
                <a:rPr lang="en-US" sz="1200" b="1" dirty="0">
                  <a:ea typeface="微軟正黑體" panose="020B0604030504040204" pitchFamily="34" charset="-120"/>
                </a:rPr>
                <a:t>Device</a:t>
              </a:r>
            </a:p>
          </p:txBody>
        </p:sp>
        <p:sp>
          <p:nvSpPr>
            <p:cNvPr id="91" name="Rounded Rectangle 73">
              <a:extLst>
                <a:ext uri="{FF2B5EF4-FFF2-40B4-BE49-F238E27FC236}">
                  <a16:creationId xmlns:a16="http://schemas.microsoft.com/office/drawing/2014/main" id="{107ADC88-413E-4EA2-AD80-E7738F8EF754}"/>
                </a:ext>
              </a:extLst>
            </p:cNvPr>
            <p:cNvSpPr/>
            <p:nvPr/>
          </p:nvSpPr>
          <p:spPr>
            <a:xfrm>
              <a:off x="9003329" y="3868032"/>
              <a:ext cx="816882" cy="1200236"/>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grpSp>
        <p:nvGrpSpPr>
          <p:cNvPr id="92" name="Group 91">
            <a:extLst>
              <a:ext uri="{FF2B5EF4-FFF2-40B4-BE49-F238E27FC236}">
                <a16:creationId xmlns:a16="http://schemas.microsoft.com/office/drawing/2014/main" id="{852CFB5E-9D66-418B-87A0-A6054EC1EBA6}"/>
              </a:ext>
            </a:extLst>
          </p:cNvPr>
          <p:cNvGrpSpPr/>
          <p:nvPr/>
        </p:nvGrpSpPr>
        <p:grpSpPr>
          <a:xfrm>
            <a:off x="2059849" y="3619531"/>
            <a:ext cx="963802" cy="1246295"/>
            <a:chOff x="9016639" y="4617583"/>
            <a:chExt cx="963802" cy="1246295"/>
          </a:xfrm>
        </p:grpSpPr>
        <p:pic>
          <p:nvPicPr>
            <p:cNvPr id="93" name="Picture 4" descr="Related image">
              <a:extLst>
                <a:ext uri="{FF2B5EF4-FFF2-40B4-BE49-F238E27FC236}">
                  <a16:creationId xmlns:a16="http://schemas.microsoft.com/office/drawing/2014/main" id="{E03A572F-0B8C-49D8-9D7F-183BCB9992B6}"/>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3667" b="95333" l="10000" r="90000"/>
                      </a14:imgEffect>
                    </a14:imgLayer>
                  </a14:imgProps>
                </a:ext>
                <a:ext uri="{28A0092B-C50C-407E-A947-70E740481C1C}">
                  <a14:useLocalDpi xmlns:a14="http://schemas.microsoft.com/office/drawing/2010/main" val="0"/>
                </a:ext>
              </a:extLst>
            </a:blip>
            <a:srcRect/>
            <a:stretch>
              <a:fillRect/>
            </a:stretch>
          </p:blipFill>
          <p:spPr bwMode="auto">
            <a:xfrm>
              <a:off x="9089806" y="4617583"/>
              <a:ext cx="813816" cy="813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5D0B6A92-B385-4B2C-AA50-F408444FE265}"/>
                </a:ext>
              </a:extLst>
            </p:cNvPr>
            <p:cNvGrpSpPr/>
            <p:nvPr/>
          </p:nvGrpSpPr>
          <p:grpSpPr>
            <a:xfrm>
              <a:off x="9016639" y="4627818"/>
              <a:ext cx="963802" cy="1236060"/>
              <a:chOff x="8938567" y="3868032"/>
              <a:chExt cx="963802" cy="1236060"/>
            </a:xfrm>
          </p:grpSpPr>
          <p:sp>
            <p:nvSpPr>
              <p:cNvPr id="95" name="TextBox 94">
                <a:extLst>
                  <a:ext uri="{FF2B5EF4-FFF2-40B4-BE49-F238E27FC236}">
                    <a16:creationId xmlns:a16="http://schemas.microsoft.com/office/drawing/2014/main" id="{745AC35F-368F-448C-A9C8-E800870B28BA}"/>
                  </a:ext>
                </a:extLst>
              </p:cNvPr>
              <p:cNvSpPr txBox="1"/>
              <p:nvPr/>
            </p:nvSpPr>
            <p:spPr>
              <a:xfrm>
                <a:off x="8938567" y="4615625"/>
                <a:ext cx="963802" cy="488467"/>
              </a:xfrm>
              <a:prstGeom prst="rect">
                <a:avLst/>
              </a:prstGeom>
              <a:noFill/>
            </p:spPr>
            <p:txBody>
              <a:bodyPr wrap="square" rtlCol="0">
                <a:spAutoFit/>
              </a:bodyPr>
              <a:lstStyle/>
              <a:p>
                <a:pPr algn="ctr">
                  <a:lnSpc>
                    <a:spcPct val="70000"/>
                  </a:lnSpc>
                </a:pPr>
                <a:r>
                  <a:rPr lang="en-US" sz="1200" b="1" dirty="0" err="1">
                    <a:ea typeface="微軟正黑體" panose="020B0604030504040204" pitchFamily="34" charset="-120"/>
                  </a:rPr>
                  <a:t>ExpressCard</a:t>
                </a:r>
                <a:r>
                  <a:rPr lang="en-US" sz="1200" b="1" dirty="0">
                    <a:ea typeface="微軟正黑體" panose="020B0604030504040204" pitchFamily="34" charset="-120"/>
                  </a:rPr>
                  <a:t> </a:t>
                </a:r>
                <a:br>
                  <a:rPr lang="en-US" sz="1200" b="1" dirty="0">
                    <a:ea typeface="微軟正黑體" panose="020B0604030504040204" pitchFamily="34" charset="-120"/>
                  </a:rPr>
                </a:br>
                <a:r>
                  <a:rPr lang="en-US" sz="1200" b="1" dirty="0">
                    <a:ea typeface="微軟正黑體" panose="020B0604030504040204" pitchFamily="34" charset="-120"/>
                  </a:rPr>
                  <a:t>Multiple </a:t>
                </a:r>
                <a:br>
                  <a:rPr lang="en-US" sz="1200" b="1" dirty="0">
                    <a:ea typeface="微軟正黑體" panose="020B0604030504040204" pitchFamily="34" charset="-120"/>
                  </a:rPr>
                </a:br>
                <a:r>
                  <a:rPr lang="en-US" sz="1200" b="1" dirty="0">
                    <a:ea typeface="微軟正黑體" panose="020B0604030504040204" pitchFamily="34" charset="-120"/>
                  </a:rPr>
                  <a:t>Devices</a:t>
                </a:r>
              </a:p>
            </p:txBody>
          </p:sp>
          <p:sp>
            <p:nvSpPr>
              <p:cNvPr id="96" name="Rounded Rectangle 78">
                <a:extLst>
                  <a:ext uri="{FF2B5EF4-FFF2-40B4-BE49-F238E27FC236}">
                    <a16:creationId xmlns:a16="http://schemas.microsoft.com/office/drawing/2014/main" id="{A90AA5A5-0426-4C93-AECF-06B3DFDDC3E2}"/>
                  </a:ext>
                </a:extLst>
              </p:cNvPr>
              <p:cNvSpPr/>
              <p:nvPr/>
            </p:nvSpPr>
            <p:spPr>
              <a:xfrm>
                <a:off x="9003329" y="386803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grpSp>
      <p:grpSp>
        <p:nvGrpSpPr>
          <p:cNvPr id="97" name="Group 96">
            <a:extLst>
              <a:ext uri="{FF2B5EF4-FFF2-40B4-BE49-F238E27FC236}">
                <a16:creationId xmlns:a16="http://schemas.microsoft.com/office/drawing/2014/main" id="{EACE079D-FFD8-4D45-8F57-D0CAD020F7DF}"/>
              </a:ext>
            </a:extLst>
          </p:cNvPr>
          <p:cNvGrpSpPr/>
          <p:nvPr/>
        </p:nvGrpSpPr>
        <p:grpSpPr>
          <a:xfrm>
            <a:off x="2059584" y="4899185"/>
            <a:ext cx="936288" cy="1227680"/>
            <a:chOff x="374792" y="4056808"/>
            <a:chExt cx="936288" cy="1227680"/>
          </a:xfrm>
        </p:grpSpPr>
        <p:grpSp>
          <p:nvGrpSpPr>
            <p:cNvPr id="98" name="Group 97">
              <a:extLst>
                <a:ext uri="{FF2B5EF4-FFF2-40B4-BE49-F238E27FC236}">
                  <a16:creationId xmlns:a16="http://schemas.microsoft.com/office/drawing/2014/main" id="{993A3E82-4696-4B91-9B3E-12695F5DABDA}"/>
                </a:ext>
              </a:extLst>
            </p:cNvPr>
            <p:cNvGrpSpPr/>
            <p:nvPr/>
          </p:nvGrpSpPr>
          <p:grpSpPr>
            <a:xfrm>
              <a:off x="374792" y="4075161"/>
              <a:ext cx="936288" cy="1209327"/>
              <a:chOff x="8244569" y="2938871"/>
              <a:chExt cx="936288" cy="1209327"/>
            </a:xfrm>
          </p:grpSpPr>
          <p:sp>
            <p:nvSpPr>
              <p:cNvPr id="100" name="TextBox 99">
                <a:extLst>
                  <a:ext uri="{FF2B5EF4-FFF2-40B4-BE49-F238E27FC236}">
                    <a16:creationId xmlns:a16="http://schemas.microsoft.com/office/drawing/2014/main" id="{C65CF4BA-4B70-46F5-A278-45B7F62575D2}"/>
                  </a:ext>
                </a:extLst>
              </p:cNvPr>
              <p:cNvSpPr txBox="1"/>
              <p:nvPr/>
            </p:nvSpPr>
            <p:spPr>
              <a:xfrm>
                <a:off x="8244569" y="3659731"/>
                <a:ext cx="936288" cy="488467"/>
              </a:xfrm>
              <a:prstGeom prst="rect">
                <a:avLst/>
              </a:prstGeom>
              <a:noFill/>
            </p:spPr>
            <p:txBody>
              <a:bodyPr wrap="square" rtlCol="0">
                <a:spAutoFit/>
              </a:bodyPr>
              <a:lstStyle/>
              <a:p>
                <a:pPr algn="ctr">
                  <a:lnSpc>
                    <a:spcPct val="70000"/>
                  </a:lnSpc>
                </a:pPr>
                <a:r>
                  <a:rPr lang="en-US" sz="1200" b="1" dirty="0">
                    <a:ea typeface="微軟正黑體" panose="020B0604030504040204" pitchFamily="34" charset="-120"/>
                  </a:rPr>
                  <a:t>Fingerprint</a:t>
                </a:r>
              </a:p>
              <a:p>
                <a:pPr algn="ctr">
                  <a:lnSpc>
                    <a:spcPct val="70000"/>
                  </a:lnSpc>
                </a:pPr>
                <a:r>
                  <a:rPr lang="en-US" sz="1200" b="1" dirty="0">
                    <a:ea typeface="微軟正黑體" panose="020B0604030504040204" pitchFamily="34" charset="-120"/>
                  </a:rPr>
                  <a:t>Data Access</a:t>
                </a:r>
              </a:p>
              <a:p>
                <a:pPr algn="ctr">
                  <a:lnSpc>
                    <a:spcPct val="70000"/>
                  </a:lnSpc>
                </a:pPr>
                <a:r>
                  <a:rPr lang="en-US" sz="1200" b="1" dirty="0">
                    <a:ea typeface="微軟正黑體" panose="020B0604030504040204" pitchFamily="34" charset="-120"/>
                  </a:rPr>
                  <a:t>Security</a:t>
                </a:r>
              </a:p>
            </p:txBody>
          </p:sp>
          <p:sp>
            <p:nvSpPr>
              <p:cNvPr id="101" name="Rounded Rectangle 85">
                <a:extLst>
                  <a:ext uri="{FF2B5EF4-FFF2-40B4-BE49-F238E27FC236}">
                    <a16:creationId xmlns:a16="http://schemas.microsoft.com/office/drawing/2014/main" id="{882573FA-47BE-4DB7-89E4-D0EC2BE0BB2E}"/>
                  </a:ext>
                </a:extLst>
              </p:cNvPr>
              <p:cNvSpPr/>
              <p:nvPr/>
            </p:nvSpPr>
            <p:spPr>
              <a:xfrm>
                <a:off x="8296299" y="2938871"/>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pic>
          <p:nvPicPr>
            <p:cNvPr id="99" name="Picture 38" descr="Related image">
              <a:extLst>
                <a:ext uri="{FF2B5EF4-FFF2-40B4-BE49-F238E27FC236}">
                  <a16:creationId xmlns:a16="http://schemas.microsoft.com/office/drawing/2014/main" id="{2841B46E-73B1-4ED4-9D9A-7409A78D8D2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0962" y="4056808"/>
              <a:ext cx="813816" cy="813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E1FD54BC-E068-4BAE-9DEF-C3FA691C1C9C}"/>
              </a:ext>
            </a:extLst>
          </p:cNvPr>
          <p:cNvGrpSpPr/>
          <p:nvPr/>
        </p:nvGrpSpPr>
        <p:grpSpPr>
          <a:xfrm>
            <a:off x="923946" y="4880444"/>
            <a:ext cx="1127764" cy="1241354"/>
            <a:chOff x="2165018" y="4506664"/>
            <a:chExt cx="1127764" cy="1241354"/>
          </a:xfrm>
        </p:grpSpPr>
        <p:sp>
          <p:nvSpPr>
            <p:cNvPr id="103" name="TextBox 102">
              <a:extLst>
                <a:ext uri="{FF2B5EF4-FFF2-40B4-BE49-F238E27FC236}">
                  <a16:creationId xmlns:a16="http://schemas.microsoft.com/office/drawing/2014/main" id="{6BEDDBD3-32D6-41CC-90A7-ABF7F72AB317}"/>
                </a:ext>
              </a:extLst>
            </p:cNvPr>
            <p:cNvSpPr txBox="1"/>
            <p:nvPr/>
          </p:nvSpPr>
          <p:spPr>
            <a:xfrm>
              <a:off x="2165018" y="5241084"/>
              <a:ext cx="1127764" cy="506934"/>
            </a:xfrm>
            <a:prstGeom prst="rect">
              <a:avLst/>
            </a:prstGeom>
            <a:noFill/>
          </p:spPr>
          <p:txBody>
            <a:bodyPr wrap="square" rtlCol="0">
              <a:spAutoFit/>
            </a:bodyPr>
            <a:lstStyle/>
            <a:p>
              <a:pPr algn="ctr">
                <a:lnSpc>
                  <a:spcPct val="75000"/>
                </a:lnSpc>
              </a:pPr>
              <a:r>
                <a:rPr lang="en-US" sz="1200" b="1" dirty="0">
                  <a:ea typeface="微軟正黑體" panose="020B0604030504040204" pitchFamily="34" charset="-120"/>
                </a:rPr>
                <a:t>Smartcard</a:t>
              </a:r>
            </a:p>
            <a:p>
              <a:pPr algn="ctr">
                <a:lnSpc>
                  <a:spcPct val="75000"/>
                </a:lnSpc>
              </a:pPr>
              <a:r>
                <a:rPr lang="en-US" sz="1200" b="1" dirty="0">
                  <a:ea typeface="微軟正黑體" panose="020B0604030504040204" pitchFamily="34" charset="-120"/>
                </a:rPr>
                <a:t>Data Access</a:t>
              </a:r>
            </a:p>
            <a:p>
              <a:pPr algn="ctr">
                <a:lnSpc>
                  <a:spcPct val="70000"/>
                </a:lnSpc>
              </a:pPr>
              <a:r>
                <a:rPr lang="en-US" sz="1200" b="1" dirty="0">
                  <a:ea typeface="微軟正黑體" panose="020B0604030504040204" pitchFamily="34" charset="-120"/>
                </a:rPr>
                <a:t>Security</a:t>
              </a:r>
            </a:p>
          </p:txBody>
        </p:sp>
        <p:sp>
          <p:nvSpPr>
            <p:cNvPr id="104" name="Rounded Rectangle 69">
              <a:extLst>
                <a:ext uri="{FF2B5EF4-FFF2-40B4-BE49-F238E27FC236}">
                  <a16:creationId xmlns:a16="http://schemas.microsoft.com/office/drawing/2014/main" id="{B60D8F86-DBEB-4673-A502-139BDDB00511}"/>
                </a:ext>
              </a:extLst>
            </p:cNvPr>
            <p:cNvSpPr/>
            <p:nvPr/>
          </p:nvSpPr>
          <p:spPr>
            <a:xfrm>
              <a:off x="2312486" y="453655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105" name="Picture 34" descr="Related image">
              <a:extLst>
                <a:ext uri="{FF2B5EF4-FFF2-40B4-BE49-F238E27FC236}">
                  <a16:creationId xmlns:a16="http://schemas.microsoft.com/office/drawing/2014/main" id="{62BAD08C-C5E6-4999-979B-977D1E8CEE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22196" y="4506664"/>
              <a:ext cx="813816" cy="813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6" name="群組 5"/>
          <p:cNvGrpSpPr/>
          <p:nvPr/>
        </p:nvGrpSpPr>
        <p:grpSpPr>
          <a:xfrm>
            <a:off x="1062236" y="2317102"/>
            <a:ext cx="842350" cy="1196278"/>
            <a:chOff x="8850010" y="140131"/>
            <a:chExt cx="842350" cy="1196278"/>
          </a:xfrm>
        </p:grpSpPr>
        <p:sp>
          <p:nvSpPr>
            <p:cNvPr id="107" name="TextBox 42">
              <a:extLst>
                <a:ext uri="{FF2B5EF4-FFF2-40B4-BE49-F238E27FC236}">
                  <a16:creationId xmlns:a16="http://schemas.microsoft.com/office/drawing/2014/main" id="{A53129B6-6E57-41DA-9264-E106EF1C84A7}"/>
                </a:ext>
              </a:extLst>
            </p:cNvPr>
            <p:cNvSpPr txBox="1"/>
            <p:nvPr/>
          </p:nvSpPr>
          <p:spPr>
            <a:xfrm>
              <a:off x="8850010" y="887724"/>
              <a:ext cx="842350" cy="448071"/>
            </a:xfrm>
            <a:prstGeom prst="rect">
              <a:avLst/>
            </a:prstGeom>
            <a:noFill/>
          </p:spPr>
          <p:txBody>
            <a:bodyPr wrap="square" rtlCol="0">
              <a:spAutoFit/>
            </a:bodyPr>
            <a:lstStyle/>
            <a:p>
              <a:pPr algn="ctr">
                <a:lnSpc>
                  <a:spcPct val="70000"/>
                </a:lnSpc>
              </a:pPr>
              <a:r>
                <a:rPr lang="en-US" sz="1600" b="1" dirty="0">
                  <a:ea typeface="微軟正黑體" panose="020B0604030504040204" pitchFamily="34" charset="-120"/>
                </a:rPr>
                <a:t>LF/HF </a:t>
              </a:r>
            </a:p>
            <a:p>
              <a:pPr algn="ctr">
                <a:lnSpc>
                  <a:spcPct val="70000"/>
                </a:lnSpc>
              </a:pPr>
              <a:r>
                <a:rPr lang="en-US" sz="1600" b="1" dirty="0">
                  <a:ea typeface="微軟正黑體" panose="020B0604030504040204" pitchFamily="34" charset="-120"/>
                </a:rPr>
                <a:t>RFID</a:t>
              </a:r>
            </a:p>
          </p:txBody>
        </p:sp>
        <p:sp>
          <p:nvSpPr>
            <p:cNvPr id="108" name="Rounded Rectangle 73">
              <a:extLst>
                <a:ext uri="{FF2B5EF4-FFF2-40B4-BE49-F238E27FC236}">
                  <a16:creationId xmlns:a16="http://schemas.microsoft.com/office/drawing/2014/main" id="{107ADC88-413E-4EA2-AD80-E7738F8EF754}"/>
                </a:ext>
              </a:extLst>
            </p:cNvPr>
            <p:cNvSpPr/>
            <p:nvPr/>
          </p:nvSpPr>
          <p:spPr>
            <a:xfrm>
              <a:off x="8854046" y="140131"/>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109" name="Picture 2" descr="Related image">
              <a:extLst>
                <a:ext uri="{FF2B5EF4-FFF2-40B4-BE49-F238E27FC236}">
                  <a16:creationId xmlns:a16="http://schemas.microsoft.com/office/drawing/2014/main" id="{43AF9442-9A8D-4853-B03B-B08098AE0A3A}"/>
                </a:ext>
              </a:extLst>
            </p:cNvPr>
            <p:cNvPicPr>
              <a:picLocks noChangeAspect="1" noChangeArrowheads="1"/>
            </p:cNvPicPr>
            <p:nvPr/>
          </p:nvPicPr>
          <p:blipFill>
            <a:blip r:embed="rId16" cstate="print">
              <a:biLevel thresh="50000"/>
              <a:extLst>
                <a:ext uri="{28A0092B-C50C-407E-A947-70E740481C1C}">
                  <a14:useLocalDpi xmlns:a14="http://schemas.microsoft.com/office/drawing/2010/main" val="0"/>
                </a:ext>
              </a:extLst>
            </a:blip>
            <a:srcRect/>
            <a:stretch>
              <a:fillRect/>
            </a:stretch>
          </p:blipFill>
          <p:spPr bwMode="auto">
            <a:xfrm>
              <a:off x="8948312" y="209387"/>
              <a:ext cx="650493" cy="650493"/>
            </a:xfrm>
            <a:prstGeom prst="rect">
              <a:avLst/>
            </a:prstGeom>
            <a:noFill/>
            <a:extLst>
              <a:ext uri="{909E8E84-426E-40DD-AFC4-6F175D3DCCD1}">
                <a14:hiddenFill xmlns:a14="http://schemas.microsoft.com/office/drawing/2010/main">
                  <a:solidFill>
                    <a:srgbClr val="FFFFFF"/>
                  </a:solidFill>
                </a14:hiddenFill>
              </a:ext>
            </a:extLst>
          </p:spPr>
        </p:pic>
      </p:grpSp>
      <p:pic>
        <p:nvPicPr>
          <p:cNvPr id="110" name="Picture 2" descr="Image result for Asterisk icon">
            <a:extLst>
              <a:ext uri="{FF2B5EF4-FFF2-40B4-BE49-F238E27FC236}">
                <a16:creationId xmlns:a16="http://schemas.microsoft.com/office/drawing/2014/main" id="{08F6FFBA-D82D-48DE-9E93-216EBABB219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1038" y="2299804"/>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Image result for Asterisk icon">
            <a:extLst>
              <a:ext uri="{FF2B5EF4-FFF2-40B4-BE49-F238E27FC236}">
                <a16:creationId xmlns:a16="http://schemas.microsoft.com/office/drawing/2014/main" id="{68B1F890-CFA0-4E86-8615-79F99899FBE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88734" y="4912936"/>
            <a:ext cx="137160" cy="1371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55FBB42-1E5B-5512-26CB-64E8AF5DF87A}"/>
              </a:ext>
            </a:extLst>
          </p:cNvPr>
          <p:cNvGrpSpPr/>
          <p:nvPr/>
        </p:nvGrpSpPr>
        <p:grpSpPr>
          <a:xfrm>
            <a:off x="935557" y="1797732"/>
            <a:ext cx="1092853" cy="369332"/>
            <a:chOff x="253386" y="1526353"/>
            <a:chExt cx="1092853" cy="369332"/>
          </a:xfrm>
        </p:grpSpPr>
        <p:pic>
          <p:nvPicPr>
            <p:cNvPr id="112" name="Picture 2" descr="Image result for Asterisk icon">
              <a:extLst>
                <a:ext uri="{FF2B5EF4-FFF2-40B4-BE49-F238E27FC236}">
                  <a16:creationId xmlns:a16="http://schemas.microsoft.com/office/drawing/2014/main" id="{68B1F890-CFA0-4E86-8615-79F99899FBE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3386" y="1588604"/>
              <a:ext cx="137160" cy="137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936" y="1526353"/>
              <a:ext cx="964303" cy="369332"/>
            </a:xfrm>
            <a:prstGeom prst="rect">
              <a:avLst/>
            </a:prstGeom>
            <a:noFill/>
          </p:spPr>
          <p:txBody>
            <a:bodyPr wrap="none" rtlCol="0">
              <a:spAutoFit/>
            </a:bodyPr>
            <a:lstStyle/>
            <a:p>
              <a:r>
                <a:rPr lang="en-US" dirty="0">
                  <a:ea typeface="微軟正黑體" panose="020B0604030504040204" pitchFamily="34" charset="-120"/>
                </a:rPr>
                <a:t>optional</a:t>
              </a:r>
            </a:p>
          </p:txBody>
        </p:sp>
      </p:grpSp>
      <p:pic>
        <p:nvPicPr>
          <p:cNvPr id="113" name="Picture 4" descr="USB SuperSpeed Trident Logo.sv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26357" y="1634819"/>
            <a:ext cx="745465" cy="283289"/>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69">
            <a:extLst>
              <a:ext uri="{FF2B5EF4-FFF2-40B4-BE49-F238E27FC236}">
                <a16:creationId xmlns:a16="http://schemas.microsoft.com/office/drawing/2014/main" id="{5E2097F0-48BC-4558-B8E9-EEA4971A6BDB}"/>
              </a:ext>
            </a:extLst>
          </p:cNvPr>
          <p:cNvSpPr txBox="1"/>
          <p:nvPr/>
        </p:nvSpPr>
        <p:spPr>
          <a:xfrm>
            <a:off x="6556316" y="1979543"/>
            <a:ext cx="965889" cy="705258"/>
          </a:xfrm>
          <a:prstGeom prst="rect">
            <a:avLst/>
          </a:prstGeom>
          <a:noFill/>
        </p:spPr>
        <p:txBody>
          <a:bodyPr wrap="square" rtlCol="0">
            <a:spAutoFit/>
          </a:bodyPr>
          <a:lstStyle/>
          <a:p>
            <a:pPr algn="ctr">
              <a:lnSpc>
                <a:spcPct val="70000"/>
              </a:lnSpc>
            </a:pPr>
            <a:r>
              <a:rPr lang="en-US" sz="1400" b="1">
                <a:ea typeface="微軟正黑體" panose="020B0604030504040204" pitchFamily="34" charset="-120"/>
              </a:rPr>
              <a:t>USB 3.2 Type A</a:t>
            </a:r>
          </a:p>
          <a:p>
            <a:pPr algn="ctr">
              <a:lnSpc>
                <a:spcPct val="70000"/>
              </a:lnSpc>
            </a:pPr>
            <a:r>
              <a:rPr lang="en-US" sz="1400" b="1">
                <a:ea typeface="微軟正黑體" panose="020B0604030504040204" pitchFamily="34" charset="-120"/>
              </a:rPr>
              <a:t>Device</a:t>
            </a:r>
          </a:p>
          <a:p>
            <a:pPr algn="ctr">
              <a:lnSpc>
                <a:spcPct val="70000"/>
              </a:lnSpc>
            </a:pPr>
            <a:r>
              <a:rPr lang="en-US" sz="1400" b="1">
                <a:ea typeface="微軟正黑體" panose="020B0604030504040204" pitchFamily="34" charset="-120"/>
              </a:rPr>
              <a:t>Expansion</a:t>
            </a:r>
            <a:endParaRPr lang="en-US" sz="1400" b="1" dirty="0">
              <a:ea typeface="微軟正黑體" panose="020B0604030504040204" pitchFamily="34" charset="-120"/>
            </a:endParaRPr>
          </a:p>
        </p:txBody>
      </p:sp>
      <p:sp>
        <p:nvSpPr>
          <p:cNvPr id="119" name="Rounded Rectangle 56">
            <a:extLst>
              <a:ext uri="{FF2B5EF4-FFF2-40B4-BE49-F238E27FC236}">
                <a16:creationId xmlns:a16="http://schemas.microsoft.com/office/drawing/2014/main" id="{EAC760B1-CB8E-4DF5-97DA-DB617B966962}"/>
              </a:ext>
            </a:extLst>
          </p:cNvPr>
          <p:cNvSpPr/>
          <p:nvPr/>
        </p:nvSpPr>
        <p:spPr>
          <a:xfrm>
            <a:off x="6588809" y="1493117"/>
            <a:ext cx="896872" cy="119627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125" name="Picture 4" descr="USB SuperSpeed Trident Logo.sv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80013" y="1634819"/>
            <a:ext cx="745465" cy="283289"/>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Image result for Asterisk icon">
            <a:extLst>
              <a:ext uri="{FF2B5EF4-FFF2-40B4-BE49-F238E27FC236}">
                <a16:creationId xmlns:a16="http://schemas.microsoft.com/office/drawing/2014/main" id="{8124ECCE-0CDD-4945-BDCB-DB42D5F1CD9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05272" y="1519970"/>
            <a:ext cx="137160" cy="137160"/>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群組 4"/>
          <p:cNvGrpSpPr/>
          <p:nvPr/>
        </p:nvGrpSpPr>
        <p:grpSpPr>
          <a:xfrm>
            <a:off x="7629274" y="1474808"/>
            <a:ext cx="1028825" cy="1215293"/>
            <a:chOff x="5582614" y="4383707"/>
            <a:chExt cx="1028825" cy="1215293"/>
          </a:xfrm>
        </p:grpSpPr>
        <p:sp>
          <p:nvSpPr>
            <p:cNvPr id="128" name="TextBox 119">
              <a:extLst>
                <a:ext uri="{FF2B5EF4-FFF2-40B4-BE49-F238E27FC236}">
                  <a16:creationId xmlns:a16="http://schemas.microsoft.com/office/drawing/2014/main" id="{A482470B-33E2-4DF3-8EDB-11E77257EACE}"/>
                </a:ext>
              </a:extLst>
            </p:cNvPr>
            <p:cNvSpPr txBox="1"/>
            <p:nvPr/>
          </p:nvSpPr>
          <p:spPr>
            <a:xfrm>
              <a:off x="5582614" y="4937537"/>
              <a:ext cx="1028825" cy="661463"/>
            </a:xfrm>
            <a:prstGeom prst="rect">
              <a:avLst/>
            </a:prstGeom>
            <a:noFill/>
          </p:spPr>
          <p:txBody>
            <a:bodyPr wrap="square" rtlCol="0">
              <a:spAutoFit/>
            </a:bodyPr>
            <a:lstStyle/>
            <a:p>
              <a:pPr algn="ctr">
                <a:lnSpc>
                  <a:spcPct val="70000"/>
                </a:lnSpc>
              </a:pPr>
              <a:r>
                <a:rPr lang="en-US" sz="1300" b="1" dirty="0">
                  <a:ea typeface="微軟正黑體" panose="020B0604030504040204" pitchFamily="34" charset="-120"/>
                </a:rPr>
                <a:t>USB 2.0 Type A</a:t>
              </a:r>
            </a:p>
            <a:p>
              <a:pPr algn="ctr">
                <a:lnSpc>
                  <a:spcPct val="70000"/>
                </a:lnSpc>
              </a:pPr>
              <a:r>
                <a:rPr lang="en-US" sz="1300" b="1" dirty="0">
                  <a:ea typeface="微軟正黑體" panose="020B0604030504040204" pitchFamily="34" charset="-120"/>
                </a:rPr>
                <a:t>Device Expansion</a:t>
              </a:r>
            </a:p>
          </p:txBody>
        </p:sp>
        <p:sp>
          <p:nvSpPr>
            <p:cNvPr id="129" name="Rounded Rectangle 58">
              <a:extLst>
                <a:ext uri="{FF2B5EF4-FFF2-40B4-BE49-F238E27FC236}">
                  <a16:creationId xmlns:a16="http://schemas.microsoft.com/office/drawing/2014/main" id="{667CC575-23AE-4263-A577-76CB2FB28EEB}"/>
                </a:ext>
              </a:extLst>
            </p:cNvPr>
            <p:cNvSpPr/>
            <p:nvPr/>
          </p:nvSpPr>
          <p:spPr>
            <a:xfrm>
              <a:off x="5690424" y="4398600"/>
              <a:ext cx="813816" cy="119627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130" name="Picture 2" descr="Related image">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5794098" y="4383707"/>
              <a:ext cx="636268" cy="636268"/>
            </a:xfrm>
            <a:prstGeom prst="rect">
              <a:avLst/>
            </a:prstGeom>
            <a:noFill/>
            <a:extLst>
              <a:ext uri="{909E8E84-426E-40DD-AFC4-6F175D3DCCD1}">
                <a14:hiddenFill xmlns:a14="http://schemas.microsoft.com/office/drawing/2010/main">
                  <a:solidFill>
                    <a:srgbClr val="FFFFFF"/>
                  </a:solidFill>
                </a14:hiddenFill>
              </a:ext>
            </a:extLst>
          </p:spPr>
        </p:pic>
      </p:grpSp>
      <p:sp>
        <p:nvSpPr>
          <p:cNvPr id="133" name="Rounded Rectangle 95">
            <a:extLst>
              <a:ext uri="{FF2B5EF4-FFF2-40B4-BE49-F238E27FC236}">
                <a16:creationId xmlns:a16="http://schemas.microsoft.com/office/drawing/2014/main" id="{ABB1F061-3EDC-42C1-AC7F-BF08DE9147AB}"/>
              </a:ext>
            </a:extLst>
          </p:cNvPr>
          <p:cNvSpPr/>
          <p:nvPr/>
        </p:nvSpPr>
        <p:spPr>
          <a:xfrm>
            <a:off x="8780074" y="3598767"/>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軟正黑體" panose="020B0604030504040204" pitchFamily="34" charset="-120"/>
            </a:endParaRPr>
          </a:p>
        </p:txBody>
      </p:sp>
      <p:pic>
        <p:nvPicPr>
          <p:cNvPr id="135" name="Picture 18" descr="Related image">
            <a:extLst>
              <a:ext uri="{FF2B5EF4-FFF2-40B4-BE49-F238E27FC236}">
                <a16:creationId xmlns:a16="http://schemas.microsoft.com/office/drawing/2014/main" id="{A5F1438F-1CE3-446A-9913-E581187C425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904123" y="3593863"/>
            <a:ext cx="640080" cy="580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0CB7B971-CC2C-4110-9AB5-83BECA28E410}"/>
              </a:ext>
            </a:extLst>
          </p:cNvPr>
          <p:cNvSpPr txBox="1"/>
          <p:nvPr/>
        </p:nvSpPr>
        <p:spPr>
          <a:xfrm>
            <a:off x="9716614" y="4169036"/>
            <a:ext cx="995576" cy="617733"/>
          </a:xfrm>
          <a:prstGeom prst="rect">
            <a:avLst/>
          </a:prstGeom>
          <a:noFill/>
        </p:spPr>
        <p:txBody>
          <a:bodyPr wrap="square" rtlCol="0">
            <a:spAutoFit/>
          </a:bodyPr>
          <a:lstStyle/>
          <a:p>
            <a:pPr algn="ctr">
              <a:lnSpc>
                <a:spcPct val="70000"/>
              </a:lnSpc>
            </a:pPr>
            <a:r>
              <a:rPr lang="en-US" sz="1200" b="1" dirty="0">
                <a:ea typeface="微軟正黑體" panose="020B0604030504040204" pitchFamily="34" charset="-120"/>
              </a:rPr>
              <a:t>RJ-45 </a:t>
            </a:r>
          </a:p>
          <a:p>
            <a:pPr algn="ctr">
              <a:lnSpc>
                <a:spcPct val="70000"/>
              </a:lnSpc>
            </a:pPr>
            <a:r>
              <a:rPr lang="en-US" sz="1200" b="1" dirty="0">
                <a:ea typeface="微軟正黑體" panose="020B0604030504040204" pitchFamily="34" charset="-120"/>
              </a:rPr>
              <a:t>for Data </a:t>
            </a:r>
          </a:p>
          <a:p>
            <a:pPr algn="ctr">
              <a:lnSpc>
                <a:spcPct val="70000"/>
              </a:lnSpc>
            </a:pPr>
            <a:r>
              <a:rPr lang="en-US" sz="1200" b="1" dirty="0">
                <a:ea typeface="微軟正黑體" panose="020B0604030504040204" pitchFamily="34" charset="-120"/>
              </a:rPr>
              <a:t>Transfer/</a:t>
            </a:r>
            <a:br>
              <a:rPr lang="en-US" sz="1200" b="1" dirty="0">
                <a:ea typeface="微軟正黑體" panose="020B0604030504040204" pitchFamily="34" charset="-120"/>
              </a:rPr>
            </a:br>
            <a:r>
              <a:rPr lang="en-US" sz="1200" b="1" dirty="0">
                <a:ea typeface="微軟正黑體" panose="020B0604030504040204" pitchFamily="34" charset="-120"/>
              </a:rPr>
              <a:t>Server</a:t>
            </a:r>
          </a:p>
        </p:txBody>
      </p:sp>
      <p:sp>
        <p:nvSpPr>
          <p:cNvPr id="137" name="Rounded Rectangle 90">
            <a:extLst>
              <a:ext uri="{FF2B5EF4-FFF2-40B4-BE49-F238E27FC236}">
                <a16:creationId xmlns:a16="http://schemas.microsoft.com/office/drawing/2014/main" id="{13FB05DC-AA95-4490-B213-8ADDFC6CCED8}"/>
              </a:ext>
            </a:extLst>
          </p:cNvPr>
          <p:cNvSpPr/>
          <p:nvPr/>
        </p:nvSpPr>
        <p:spPr>
          <a:xfrm>
            <a:off x="9776331" y="3566275"/>
            <a:ext cx="871910" cy="122675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sp>
        <p:nvSpPr>
          <p:cNvPr id="138" name="TextBox 137">
            <a:extLst>
              <a:ext uri="{FF2B5EF4-FFF2-40B4-BE49-F238E27FC236}">
                <a16:creationId xmlns:a16="http://schemas.microsoft.com/office/drawing/2014/main" id="{A482470B-33E2-4DF3-8EDB-11E77257EACE}"/>
              </a:ext>
            </a:extLst>
          </p:cNvPr>
          <p:cNvSpPr txBox="1"/>
          <p:nvPr/>
        </p:nvSpPr>
        <p:spPr>
          <a:xfrm>
            <a:off x="8690617" y="5480444"/>
            <a:ext cx="1028825" cy="661463"/>
          </a:xfrm>
          <a:prstGeom prst="rect">
            <a:avLst/>
          </a:prstGeom>
          <a:noFill/>
        </p:spPr>
        <p:txBody>
          <a:bodyPr wrap="square" rtlCol="0">
            <a:spAutoFit/>
          </a:bodyPr>
          <a:lstStyle/>
          <a:p>
            <a:pPr algn="ctr">
              <a:lnSpc>
                <a:spcPct val="70000"/>
              </a:lnSpc>
            </a:pPr>
            <a:r>
              <a:rPr lang="en-US" sz="1300" b="1" dirty="0">
                <a:ea typeface="微軟正黑體" panose="020B0604030504040204" pitchFamily="34" charset="-120"/>
              </a:rPr>
              <a:t>USB 3.2 Type A</a:t>
            </a:r>
          </a:p>
          <a:p>
            <a:pPr algn="ctr">
              <a:lnSpc>
                <a:spcPct val="70000"/>
              </a:lnSpc>
            </a:pPr>
            <a:r>
              <a:rPr lang="en-US" sz="1300" b="1" dirty="0">
                <a:ea typeface="微軟正黑體" panose="020B0604030504040204" pitchFamily="34" charset="-120"/>
              </a:rPr>
              <a:t>Device Expansion</a:t>
            </a:r>
          </a:p>
        </p:txBody>
      </p:sp>
      <p:sp>
        <p:nvSpPr>
          <p:cNvPr id="139" name="Rounded Rectangle 58">
            <a:extLst>
              <a:ext uri="{FF2B5EF4-FFF2-40B4-BE49-F238E27FC236}">
                <a16:creationId xmlns:a16="http://schemas.microsoft.com/office/drawing/2014/main" id="{667CC575-23AE-4263-A577-76CB2FB28EEB}"/>
              </a:ext>
            </a:extLst>
          </p:cNvPr>
          <p:cNvSpPr/>
          <p:nvPr/>
        </p:nvSpPr>
        <p:spPr>
          <a:xfrm>
            <a:off x="8790634" y="4936427"/>
            <a:ext cx="813816"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pic>
        <p:nvPicPr>
          <p:cNvPr id="140" name="Picture 4" descr="USB SuperSpeed Trident Logo.sv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25682" y="5127827"/>
            <a:ext cx="745465" cy="2832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1065606-9D4F-5FCF-2053-4F9E0211945B}"/>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1883" y="3756230"/>
            <a:ext cx="231317" cy="53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9A2343D2-8E53-CEAF-0409-297D9A3A280E}"/>
              </a:ext>
            </a:extLst>
          </p:cNvPr>
          <p:cNvSpPr txBox="1"/>
          <p:nvPr/>
        </p:nvSpPr>
        <p:spPr>
          <a:xfrm>
            <a:off x="8674102" y="4386177"/>
            <a:ext cx="1028825" cy="336952"/>
          </a:xfrm>
          <a:prstGeom prst="rect">
            <a:avLst/>
          </a:prstGeom>
          <a:noFill/>
        </p:spPr>
        <p:txBody>
          <a:bodyPr wrap="square" rtlCol="0">
            <a:spAutoFit/>
          </a:bodyPr>
          <a:lstStyle/>
          <a:p>
            <a:pPr algn="ctr">
              <a:lnSpc>
                <a:spcPct val="70000"/>
              </a:lnSpc>
            </a:pPr>
            <a:r>
              <a:rPr lang="en-US" sz="1100" b="1" dirty="0">
                <a:ea typeface="微軟正黑體" panose="020B0604030504040204" pitchFamily="34" charset="-120"/>
              </a:rPr>
              <a:t>Thunderbolt</a:t>
            </a:r>
          </a:p>
          <a:p>
            <a:pPr algn="ctr">
              <a:lnSpc>
                <a:spcPct val="70000"/>
              </a:lnSpc>
            </a:pPr>
            <a:r>
              <a:rPr lang="en-US" sz="1100" b="1" dirty="0">
                <a:ea typeface="微軟正黑體" panose="020B0604030504040204" pitchFamily="34" charset="-120"/>
              </a:rPr>
              <a:t>4</a:t>
            </a:r>
          </a:p>
        </p:txBody>
      </p:sp>
      <p:pic>
        <p:nvPicPr>
          <p:cNvPr id="5" name="Picture 2" descr="Image result for Asterisk icon">
            <a:extLst>
              <a:ext uri="{FF2B5EF4-FFF2-40B4-BE49-F238E27FC236}">
                <a16:creationId xmlns:a16="http://schemas.microsoft.com/office/drawing/2014/main" id="{6C5261FF-A967-3DAA-7F44-A37D772EC7A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46355" y="1519970"/>
            <a:ext cx="137160" cy="137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Asterisk icon">
            <a:extLst>
              <a:ext uri="{FF2B5EF4-FFF2-40B4-BE49-F238E27FC236}">
                <a16:creationId xmlns:a16="http://schemas.microsoft.com/office/drawing/2014/main" id="{87C8D55F-4A30-3D2B-5DAB-4D3C3AC627F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585139" y="1519970"/>
            <a:ext cx="137160" cy="13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4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t>INFINITE </a:t>
            </a:r>
            <a:r>
              <a:rPr lang="en-US" altLang="zh-TW" dirty="0">
                <a:solidFill>
                  <a:schemeClr val="tx1"/>
                </a:solidFill>
              </a:rPr>
              <a:t>CUSTOMIZATION 1/2</a:t>
            </a:r>
            <a:endParaRPr lang="zh-TW" altLang="en-US" dirty="0">
              <a:solidFill>
                <a:schemeClr val="tx1"/>
              </a:solidFill>
            </a:endParaRPr>
          </a:p>
        </p:txBody>
      </p:sp>
      <p:pic>
        <p:nvPicPr>
          <p:cNvPr id="2051" name="Picture 3" descr="\\fileserver\TH\Marketing materials\Product Pics\U11I (X11BK)\final photo\0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299" b="100000" l="3182" r="98939">
                        <a14:foregroundMark x1="95152" y1="48870" x2="95152" y2="48870"/>
                      </a14:backgroundRemoval>
                    </a14:imgEffect>
                  </a14:imgLayer>
                </a14:imgProps>
              </a:ext>
              <a:ext uri="{28A0092B-C50C-407E-A947-70E740481C1C}">
                <a14:useLocalDpi xmlns:a14="http://schemas.microsoft.com/office/drawing/2010/main"/>
              </a:ext>
            </a:extLst>
          </a:blip>
          <a:srcRect/>
          <a:stretch/>
        </p:blipFill>
        <p:spPr bwMode="auto">
          <a:xfrm>
            <a:off x="2958465" y="4697373"/>
            <a:ext cx="6589065" cy="1770096"/>
          </a:xfrm>
          <a:prstGeom prst="rect">
            <a:avLst/>
          </a:prstGeom>
          <a:noFill/>
          <a:extLst>
            <a:ext uri="{909E8E84-426E-40DD-AFC4-6F175D3DCCD1}">
              <a14:hiddenFill xmlns:a14="http://schemas.microsoft.com/office/drawing/2010/main">
                <a:solidFill>
                  <a:srgbClr val="FFFFFF"/>
                </a:solidFill>
              </a14:hiddenFill>
            </a:ext>
          </a:extLst>
        </p:spPr>
      </p:pic>
      <p:sp>
        <p:nvSpPr>
          <p:cNvPr id="13" name="橢圓 12"/>
          <p:cNvSpPr/>
          <p:nvPr/>
        </p:nvSpPr>
        <p:spPr>
          <a:xfrm>
            <a:off x="5984785" y="4942561"/>
            <a:ext cx="331076" cy="32343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5043391" y="3753175"/>
            <a:ext cx="867610" cy="584775"/>
          </a:xfrm>
          <a:prstGeom prst="rect">
            <a:avLst/>
          </a:prstGeom>
          <a:noFill/>
        </p:spPr>
        <p:txBody>
          <a:bodyPr wrap="none" rtlCol="0">
            <a:spAutoFit/>
          </a:bodyPr>
          <a:lstStyle/>
          <a:p>
            <a:r>
              <a:rPr lang="en-US" altLang="zh-TW" sz="1600" dirty="0">
                <a:solidFill>
                  <a:schemeClr val="tx1">
                    <a:lumMod val="75000"/>
                    <a:lumOff val="25000"/>
                  </a:schemeClr>
                </a:solidFill>
              </a:rPr>
              <a:t>Barcode</a:t>
            </a:r>
          </a:p>
          <a:p>
            <a:r>
              <a:rPr lang="en-US" altLang="zh-TW" sz="1600" dirty="0">
                <a:solidFill>
                  <a:schemeClr val="tx1">
                    <a:lumMod val="75000"/>
                    <a:lumOff val="25000"/>
                  </a:schemeClr>
                </a:solidFill>
              </a:rPr>
              <a:t>Scanner</a:t>
            </a:r>
            <a:endParaRPr lang="zh-TW" altLang="en-US" sz="1600" dirty="0">
              <a:solidFill>
                <a:schemeClr val="tx1">
                  <a:lumMod val="75000"/>
                  <a:lumOff val="25000"/>
                </a:schemeClr>
              </a:solidFill>
            </a:endParaRPr>
          </a:p>
        </p:txBody>
      </p:sp>
      <p:sp>
        <p:nvSpPr>
          <p:cNvPr id="19" name="文字方塊 18"/>
          <p:cNvSpPr txBox="1"/>
          <p:nvPr/>
        </p:nvSpPr>
        <p:spPr>
          <a:xfrm>
            <a:off x="6252997" y="3747649"/>
            <a:ext cx="1424108" cy="338554"/>
          </a:xfrm>
          <a:prstGeom prst="rect">
            <a:avLst/>
          </a:prstGeom>
          <a:noFill/>
        </p:spPr>
        <p:txBody>
          <a:bodyPr wrap="none" rtlCol="0">
            <a:spAutoFit/>
          </a:bodyPr>
          <a:lstStyle/>
          <a:p>
            <a:r>
              <a:rPr lang="en-US" altLang="zh-TW" sz="1600" dirty="0">
                <a:solidFill>
                  <a:schemeClr val="tx1">
                    <a:lumMod val="75000"/>
                    <a:lumOff val="25000"/>
                  </a:schemeClr>
                </a:solidFill>
              </a:rPr>
              <a:t>USB 3.2 Type C</a:t>
            </a:r>
            <a:endParaRPr lang="zh-TW" altLang="en-US" sz="1600" dirty="0">
              <a:solidFill>
                <a:schemeClr val="tx1">
                  <a:lumMod val="75000"/>
                  <a:lumOff val="25000"/>
                </a:schemeClr>
              </a:solidFill>
            </a:endParaRPr>
          </a:p>
        </p:txBody>
      </p:sp>
      <p:sp>
        <p:nvSpPr>
          <p:cNvPr id="26" name="橢圓 25"/>
          <p:cNvSpPr/>
          <p:nvPr/>
        </p:nvSpPr>
        <p:spPr>
          <a:xfrm>
            <a:off x="7026956" y="5514786"/>
            <a:ext cx="238570" cy="233063"/>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7" name="直線接點 26"/>
          <p:cNvCxnSpPr/>
          <p:nvPr/>
        </p:nvCxnSpPr>
        <p:spPr>
          <a:xfrm flipV="1">
            <a:off x="7154777" y="4755249"/>
            <a:ext cx="0" cy="74796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6530593" y="4416695"/>
            <a:ext cx="1254446" cy="338554"/>
          </a:xfrm>
          <a:prstGeom prst="rect">
            <a:avLst/>
          </a:prstGeom>
          <a:noFill/>
        </p:spPr>
        <p:txBody>
          <a:bodyPr wrap="none" rtlCol="0">
            <a:spAutoFit/>
          </a:bodyPr>
          <a:lstStyle/>
          <a:p>
            <a:r>
              <a:rPr lang="en-US" altLang="zh-TW" sz="1600" dirty="0">
                <a:solidFill>
                  <a:schemeClr val="tx1">
                    <a:lumMod val="75000"/>
                    <a:lumOff val="25000"/>
                  </a:schemeClr>
                </a:solidFill>
              </a:rPr>
              <a:t>8MP Camera</a:t>
            </a:r>
            <a:endParaRPr lang="zh-TW" altLang="en-US" sz="1600" dirty="0">
              <a:solidFill>
                <a:schemeClr val="tx1">
                  <a:lumMod val="75000"/>
                  <a:lumOff val="25000"/>
                </a:schemeClr>
              </a:solidFill>
            </a:endParaRPr>
          </a:p>
        </p:txBody>
      </p:sp>
      <p:sp>
        <p:nvSpPr>
          <p:cNvPr id="31" name="橢圓 30"/>
          <p:cNvSpPr/>
          <p:nvPr/>
        </p:nvSpPr>
        <p:spPr>
          <a:xfrm>
            <a:off x="8138671" y="5567531"/>
            <a:ext cx="238570" cy="233063"/>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31" idx="6"/>
          </p:cNvCxnSpPr>
          <p:nvPr/>
        </p:nvCxnSpPr>
        <p:spPr>
          <a:xfrm flipH="1">
            <a:off x="8377241" y="5684062"/>
            <a:ext cx="1310769" cy="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H="1" flipV="1">
            <a:off x="6156435" y="3942804"/>
            <a:ext cx="1" cy="100192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8" descr="Image result for USB icon">
            <a:extLst>
              <a:ext uri="{FF2B5EF4-FFF2-40B4-BE49-F238E27FC236}">
                <a16:creationId xmlns:a16="http://schemas.microsoft.com/office/drawing/2014/main" id="{E9245F40-B923-4549-AB5A-F215825288D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87724" y="2701420"/>
            <a:ext cx="731520" cy="61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TextBox 69">
            <a:extLst>
              <a:ext uri="{FF2B5EF4-FFF2-40B4-BE49-F238E27FC236}">
                <a16:creationId xmlns:a16="http://schemas.microsoft.com/office/drawing/2014/main" id="{5E2097F0-48BC-4558-B8E9-EEA4971A6BDB}"/>
              </a:ext>
            </a:extLst>
          </p:cNvPr>
          <p:cNvSpPr txBox="1"/>
          <p:nvPr/>
        </p:nvSpPr>
        <p:spPr>
          <a:xfrm>
            <a:off x="8138671" y="3791758"/>
            <a:ext cx="1740173" cy="275717"/>
          </a:xfrm>
          <a:prstGeom prst="rect">
            <a:avLst/>
          </a:prstGeom>
          <a:noFill/>
        </p:spPr>
        <p:txBody>
          <a:bodyPr wrap="square" rtlCol="0">
            <a:spAutoFit/>
          </a:bodyPr>
          <a:lstStyle/>
          <a:p>
            <a:pPr algn="ctr">
              <a:lnSpc>
                <a:spcPct val="70000"/>
              </a:lnSpc>
            </a:pPr>
            <a:r>
              <a:rPr lang="en-US" sz="1600" dirty="0">
                <a:solidFill>
                  <a:schemeClr val="tx1">
                    <a:lumMod val="75000"/>
                    <a:lumOff val="25000"/>
                  </a:schemeClr>
                </a:solidFill>
              </a:rPr>
              <a:t>USB 2.0 Type A</a:t>
            </a:r>
          </a:p>
        </p:txBody>
      </p:sp>
      <p:sp>
        <p:nvSpPr>
          <p:cNvPr id="48" name="Rounded Rectangle 56">
            <a:extLst>
              <a:ext uri="{FF2B5EF4-FFF2-40B4-BE49-F238E27FC236}">
                <a16:creationId xmlns:a16="http://schemas.microsoft.com/office/drawing/2014/main" id="{EAC760B1-CB8E-4DF5-97DA-DB617B966962}"/>
              </a:ext>
            </a:extLst>
          </p:cNvPr>
          <p:cNvSpPr/>
          <p:nvPr/>
        </p:nvSpPr>
        <p:spPr>
          <a:xfrm>
            <a:off x="8286852" y="2679786"/>
            <a:ext cx="1212231" cy="686344"/>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TextBox 69">
            <a:extLst>
              <a:ext uri="{FF2B5EF4-FFF2-40B4-BE49-F238E27FC236}">
                <a16:creationId xmlns:a16="http://schemas.microsoft.com/office/drawing/2014/main" id="{5E2097F0-48BC-4558-B8E9-EEA4971A6BDB}"/>
              </a:ext>
            </a:extLst>
          </p:cNvPr>
          <p:cNvSpPr txBox="1"/>
          <p:nvPr/>
        </p:nvSpPr>
        <p:spPr>
          <a:xfrm>
            <a:off x="8183336" y="4044584"/>
            <a:ext cx="2611341" cy="252826"/>
          </a:xfrm>
          <a:prstGeom prst="rect">
            <a:avLst/>
          </a:prstGeom>
          <a:noFill/>
        </p:spPr>
        <p:txBody>
          <a:bodyPr wrap="square" rtlCol="0">
            <a:spAutoFit/>
          </a:bodyPr>
          <a:lstStyle/>
          <a:p>
            <a:pPr>
              <a:lnSpc>
                <a:spcPct val="70000"/>
              </a:lnSpc>
            </a:pPr>
            <a:r>
              <a:rPr lang="en-US" sz="1400" dirty="0">
                <a:solidFill>
                  <a:schemeClr val="tx1">
                    <a:lumMod val="75000"/>
                    <a:lumOff val="25000"/>
                  </a:schemeClr>
                </a:solidFill>
              </a:rPr>
              <a:t>*Project-Based Feature</a:t>
            </a:r>
          </a:p>
        </p:txBody>
      </p:sp>
      <p:cxnSp>
        <p:nvCxnSpPr>
          <p:cNvPr id="16" name="直線接點 15"/>
          <p:cNvCxnSpPr/>
          <p:nvPr/>
        </p:nvCxnSpPr>
        <p:spPr>
          <a:xfrm>
            <a:off x="8790780" y="3216231"/>
            <a:ext cx="0" cy="2997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8693572" y="3516028"/>
            <a:ext cx="194416" cy="18803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5</a:t>
            </a:r>
            <a:endParaRPr lang="zh-TW" altLang="en-US" sz="1200" dirty="0"/>
          </a:p>
        </p:txBody>
      </p:sp>
      <p:sp>
        <p:nvSpPr>
          <p:cNvPr id="41" name="Title 7">
            <a:extLst>
              <a:ext uri="{FF2B5EF4-FFF2-40B4-BE49-F238E27FC236}">
                <a16:creationId xmlns:a16="http://schemas.microsoft.com/office/drawing/2014/main" id="{3EB55FD3-7336-49F3-B643-8C8C63048FD1}"/>
              </a:ext>
            </a:extLst>
          </p:cNvPr>
          <p:cNvSpPr txBox="1">
            <a:spLocks/>
          </p:cNvSpPr>
          <p:nvPr/>
        </p:nvSpPr>
        <p:spPr>
          <a:xfrm>
            <a:off x="1002483" y="990156"/>
            <a:ext cx="4982302" cy="400110"/>
          </a:xfrm>
          <a:prstGeom prst="rect">
            <a:avLst/>
          </a:prstGeom>
        </p:spPr>
        <p:txBody>
          <a:bodyPr wrap="square">
            <a:spAutoFit/>
          </a:bodyPr>
          <a:lstStyle>
            <a:defPPr>
              <a:defRPr lang="zh-TW"/>
            </a:defPPr>
            <a:lvl1pPr lvl="0" algn="ctr">
              <a:defRPr sz="2000">
                <a:solidFill>
                  <a:srgbClr val="005ABC"/>
                </a:solidFill>
              </a:defRPr>
            </a:lvl1pPr>
          </a:lstStyle>
          <a:p>
            <a:pPr algn="l"/>
            <a:r>
              <a:rPr lang="en-US" altLang="zh-TW" dirty="0"/>
              <a:t>FLEXIBILITY FOR VARIOUS I/O OPTIONS</a:t>
            </a:r>
            <a:endParaRPr lang="en-US" dirty="0"/>
          </a:p>
        </p:txBody>
      </p:sp>
      <p:sp>
        <p:nvSpPr>
          <p:cNvPr id="25" name="文字方塊 32"/>
          <p:cNvSpPr txBox="1"/>
          <p:nvPr/>
        </p:nvSpPr>
        <p:spPr>
          <a:xfrm>
            <a:off x="9688010" y="5391674"/>
            <a:ext cx="1815946" cy="584775"/>
          </a:xfrm>
          <a:prstGeom prst="rect">
            <a:avLst/>
          </a:prstGeom>
          <a:noFill/>
        </p:spPr>
        <p:txBody>
          <a:bodyPr wrap="none" rtlCol="0">
            <a:spAutoFit/>
          </a:bodyPr>
          <a:lstStyle/>
          <a:p>
            <a:r>
              <a:rPr lang="en-US" altLang="zh-TW" sz="1600" dirty="0">
                <a:solidFill>
                  <a:schemeClr val="tx1">
                    <a:lumMod val="75000"/>
                    <a:lumOff val="25000"/>
                  </a:schemeClr>
                </a:solidFill>
              </a:rPr>
              <a:t>Optional</a:t>
            </a:r>
          </a:p>
          <a:p>
            <a:r>
              <a:rPr lang="en-US" altLang="zh-TW" sz="1600" dirty="0">
                <a:solidFill>
                  <a:schemeClr val="tx1">
                    <a:lumMod val="75000"/>
                    <a:lumOff val="25000"/>
                  </a:schemeClr>
                </a:solidFill>
              </a:rPr>
              <a:t>Fingerprint Scanner</a:t>
            </a:r>
            <a:endParaRPr lang="zh-TW" altLang="en-US" sz="1600" dirty="0">
              <a:solidFill>
                <a:schemeClr val="tx1">
                  <a:lumMod val="75000"/>
                  <a:lumOff val="25000"/>
                </a:schemeClr>
              </a:solidFill>
            </a:endParaRPr>
          </a:p>
        </p:txBody>
      </p:sp>
      <p:sp>
        <p:nvSpPr>
          <p:cNvPr id="28" name="文字方塊 9"/>
          <p:cNvSpPr txBox="1"/>
          <p:nvPr/>
        </p:nvSpPr>
        <p:spPr>
          <a:xfrm>
            <a:off x="1741456" y="3739028"/>
            <a:ext cx="1433726" cy="338554"/>
          </a:xfrm>
          <a:prstGeom prst="rect">
            <a:avLst/>
          </a:prstGeom>
          <a:noFill/>
        </p:spPr>
        <p:txBody>
          <a:bodyPr wrap="none" rtlCol="0">
            <a:spAutoFit/>
          </a:bodyPr>
          <a:lstStyle/>
          <a:p>
            <a:pPr algn="ctr"/>
            <a:r>
              <a:rPr lang="en-US" altLang="zh-TW" sz="1600" dirty="0">
                <a:solidFill>
                  <a:schemeClr val="tx1">
                    <a:lumMod val="75000"/>
                    <a:lumOff val="25000"/>
                  </a:schemeClr>
                </a:solidFill>
              </a:rPr>
              <a:t>USB 3.2 Type A</a:t>
            </a:r>
          </a:p>
        </p:txBody>
      </p:sp>
      <p:sp>
        <p:nvSpPr>
          <p:cNvPr id="29" name="文字方塊 16"/>
          <p:cNvSpPr txBox="1"/>
          <p:nvPr/>
        </p:nvSpPr>
        <p:spPr>
          <a:xfrm>
            <a:off x="3585826" y="3746173"/>
            <a:ext cx="763863" cy="338554"/>
          </a:xfrm>
          <a:prstGeom prst="rect">
            <a:avLst/>
          </a:prstGeom>
          <a:noFill/>
        </p:spPr>
        <p:txBody>
          <a:bodyPr wrap="none" rtlCol="0">
            <a:spAutoFit/>
          </a:bodyPr>
          <a:lstStyle/>
          <a:p>
            <a:r>
              <a:rPr lang="en-US" altLang="zh-TW" sz="1600" dirty="0">
                <a:solidFill>
                  <a:schemeClr val="tx1">
                    <a:lumMod val="75000"/>
                    <a:lumOff val="25000"/>
                  </a:schemeClr>
                </a:solidFill>
              </a:rPr>
              <a:t>RS-232</a:t>
            </a:r>
            <a:endParaRPr lang="zh-TW" altLang="en-US" sz="1600" dirty="0">
              <a:solidFill>
                <a:schemeClr val="tx1">
                  <a:lumMod val="75000"/>
                  <a:lumOff val="25000"/>
                </a:schemeClr>
              </a:solidFill>
            </a:endParaRPr>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036" y="1779853"/>
            <a:ext cx="69723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69">
            <a:extLst>
              <a:ext uri="{FF2B5EF4-FFF2-40B4-BE49-F238E27FC236}">
                <a16:creationId xmlns:a16="http://schemas.microsoft.com/office/drawing/2014/main" id="{5E2097F0-48BC-4558-B8E9-EEA4971A6BDB}"/>
              </a:ext>
            </a:extLst>
          </p:cNvPr>
          <p:cNvSpPr txBox="1"/>
          <p:nvPr/>
        </p:nvSpPr>
        <p:spPr>
          <a:xfrm>
            <a:off x="6195366" y="4044584"/>
            <a:ext cx="2611341" cy="252826"/>
          </a:xfrm>
          <a:prstGeom prst="rect">
            <a:avLst/>
          </a:prstGeom>
          <a:noFill/>
        </p:spPr>
        <p:txBody>
          <a:bodyPr wrap="square" rtlCol="0">
            <a:spAutoFit/>
          </a:bodyPr>
          <a:lstStyle/>
          <a:p>
            <a:pPr>
              <a:lnSpc>
                <a:spcPct val="70000"/>
              </a:lnSpc>
            </a:pPr>
            <a:r>
              <a:rPr lang="en-US" sz="1400" dirty="0">
                <a:solidFill>
                  <a:schemeClr val="tx1">
                    <a:lumMod val="75000"/>
                    <a:lumOff val="25000"/>
                  </a:schemeClr>
                </a:solidFill>
              </a:rPr>
              <a:t>*Project-Based Feature</a:t>
            </a:r>
          </a:p>
        </p:txBody>
      </p:sp>
    </p:spTree>
    <p:extLst>
      <p:ext uri="{BB962C8B-B14F-4D97-AF65-F5344CB8AC3E}">
        <p14:creationId xmlns:p14="http://schemas.microsoft.com/office/powerpoint/2010/main" val="96004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56">
            <a:extLst>
              <a:ext uri="{FF2B5EF4-FFF2-40B4-BE49-F238E27FC236}">
                <a16:creationId xmlns:a16="http://schemas.microsoft.com/office/drawing/2014/main" id="{EAC760B1-CB8E-4DF5-97DA-DB617B966962}"/>
              </a:ext>
            </a:extLst>
          </p:cNvPr>
          <p:cNvSpPr/>
          <p:nvPr/>
        </p:nvSpPr>
        <p:spPr>
          <a:xfrm>
            <a:off x="7064788" y="1803987"/>
            <a:ext cx="4139017" cy="1509379"/>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ea typeface="微軟正黑體" panose="020B0604030504040204" pitchFamily="34" charset="-120"/>
            </a:endParaRPr>
          </a:p>
        </p:txBody>
      </p:sp>
      <p:sp>
        <p:nvSpPr>
          <p:cNvPr id="2" name="內容版面配置區 1"/>
          <p:cNvSpPr>
            <a:spLocks noGrp="1"/>
          </p:cNvSpPr>
          <p:nvPr>
            <p:ph sz="quarter" idx="10"/>
          </p:nvPr>
        </p:nvSpPr>
        <p:spPr>
          <a:xfrm>
            <a:off x="998059" y="465826"/>
            <a:ext cx="10195883" cy="571500"/>
          </a:xfrm>
        </p:spPr>
        <p:txBody>
          <a:bodyPr/>
          <a:lstStyle/>
          <a:p>
            <a:r>
              <a:rPr lang="en-US" altLang="zh-TW" dirty="0">
                <a:ea typeface="微軟正黑體" panose="020B0604030504040204" pitchFamily="34" charset="-120"/>
              </a:rPr>
              <a:t>INFINITE </a:t>
            </a:r>
            <a:r>
              <a:rPr lang="en-US" altLang="zh-TW" dirty="0">
                <a:solidFill>
                  <a:schemeClr val="tx1"/>
                </a:solidFill>
                <a:ea typeface="微軟正黑體" panose="020B0604030504040204" pitchFamily="34" charset="-120"/>
              </a:rPr>
              <a:t>CUSTOMIZATION 2/2</a:t>
            </a:r>
            <a:endParaRPr lang="zh-TW" altLang="en-US" dirty="0">
              <a:solidFill>
                <a:schemeClr val="tx1"/>
              </a:solidFill>
              <a:ea typeface="微軟正黑體" panose="020B0604030504040204" pitchFamily="34" charset="-120"/>
            </a:endParaRPr>
          </a:p>
        </p:txBody>
      </p:sp>
      <p:pic>
        <p:nvPicPr>
          <p:cNvPr id="8"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37802" y="3763229"/>
            <a:ext cx="7008779" cy="270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橢圓 8"/>
          <p:cNvSpPr/>
          <p:nvPr/>
        </p:nvSpPr>
        <p:spPr>
          <a:xfrm>
            <a:off x="7264475" y="4254323"/>
            <a:ext cx="675709" cy="660111"/>
          </a:xfrm>
          <a:prstGeom prst="ellipse">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10" name="文字方塊 9"/>
          <p:cNvSpPr txBox="1"/>
          <p:nvPr/>
        </p:nvSpPr>
        <p:spPr>
          <a:xfrm>
            <a:off x="7446173" y="1403877"/>
            <a:ext cx="3376245" cy="400110"/>
          </a:xfrm>
          <a:prstGeom prst="rect">
            <a:avLst/>
          </a:prstGeom>
          <a:noFill/>
        </p:spPr>
        <p:txBody>
          <a:bodyPr wrap="none" rtlCol="0">
            <a:spAutoFit/>
          </a:bodyPr>
          <a:lstStyle/>
          <a:p>
            <a:r>
              <a:rPr lang="en-US" altLang="zh-TW" sz="2000" dirty="0">
                <a:solidFill>
                  <a:schemeClr val="tx1">
                    <a:lumMod val="75000"/>
                    <a:lumOff val="25000"/>
                  </a:schemeClr>
                </a:solidFill>
                <a:ea typeface="微軟正黑體" panose="020B0604030504040204" pitchFamily="34" charset="-120"/>
              </a:rPr>
              <a:t>3 Expansion Modules available</a:t>
            </a:r>
          </a:p>
        </p:txBody>
      </p:sp>
      <p:pic>
        <p:nvPicPr>
          <p:cNvPr id="11" name="Picture 3" descr="\\fileserver\TH\Marketing materials\Product Pics\U11I (X11BK)\final photo\Expansion Module\CTO-DOOR.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1410093">
            <a:off x="7247620" y="1877424"/>
            <a:ext cx="3773305" cy="140188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肘形接點 11"/>
          <p:cNvCxnSpPr>
            <a:stCxn id="9" idx="0"/>
          </p:cNvCxnSpPr>
          <p:nvPr/>
        </p:nvCxnSpPr>
        <p:spPr>
          <a:xfrm rot="16200000" flipV="1">
            <a:off x="7131850" y="3783843"/>
            <a:ext cx="940958" cy="2"/>
          </a:xfrm>
          <a:prstGeom prst="bentConnector3">
            <a:avLst>
              <a:gd name="adj1"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6">
            <a:extLst>
              <a:ext uri="{FF2B5EF4-FFF2-40B4-BE49-F238E27FC236}">
                <a16:creationId xmlns:a16="http://schemas.microsoft.com/office/drawing/2014/main" id="{F1A83016-ACA9-4583-8B87-8913C7A575AD}"/>
              </a:ext>
            </a:extLst>
          </p:cNvPr>
          <p:cNvSpPr>
            <a:spLocks noGrp="1"/>
          </p:cNvSpPr>
          <p:nvPr>
            <p:ph sz="half" idx="4294967295"/>
          </p:nvPr>
        </p:nvSpPr>
        <p:spPr>
          <a:xfrm>
            <a:off x="998059" y="1242919"/>
            <a:ext cx="6332621" cy="4659803"/>
          </a:xfrm>
          <a:prstGeom prst="rect">
            <a:avLst/>
          </a:prstGeom>
        </p:spPr>
        <p:txBody>
          <a:bodyPr>
            <a:normAutofit/>
          </a:bodyPr>
          <a:lstStyle/>
          <a:p>
            <a:pPr>
              <a:buClr>
                <a:srgbClr val="00529C"/>
              </a:buClr>
            </a:pPr>
            <a:r>
              <a:rPr lang="en-US" sz="2400" dirty="0">
                <a:solidFill>
                  <a:schemeClr val="tx1">
                    <a:lumMod val="85000"/>
                    <a:lumOff val="15000"/>
                  </a:schemeClr>
                </a:solidFill>
                <a:ea typeface="微軟正黑體" panose="020B0604030504040204" pitchFamily="34" charset="-120"/>
              </a:rPr>
              <a:t>U11I offers expansion modules for enhanced flexibility:</a:t>
            </a:r>
          </a:p>
          <a:p>
            <a:pPr lvl="1">
              <a:buFont typeface="Calibri" panose="020F0502020204030204" pitchFamily="34" charset="0"/>
              <a:buChar char="‒"/>
            </a:pPr>
            <a:r>
              <a:rPr lang="en-US" altLang="zh-TW" sz="2400" dirty="0">
                <a:ea typeface="微軟正黑體" panose="020B0604030504040204" pitchFamily="34" charset="-120"/>
              </a:rPr>
              <a:t>2</a:t>
            </a:r>
            <a:r>
              <a:rPr lang="en-US" altLang="zh-TW" sz="2400" baseline="30000" dirty="0">
                <a:ea typeface="微軟正黑體" panose="020B0604030504040204" pitchFamily="34" charset="-120"/>
              </a:rPr>
              <a:t>nd</a:t>
            </a:r>
            <a:r>
              <a:rPr lang="en-US" altLang="zh-TW" sz="2400" dirty="0">
                <a:ea typeface="微軟正黑體" panose="020B0604030504040204" pitchFamily="34" charset="-120"/>
              </a:rPr>
              <a:t> Smart Card Reader </a:t>
            </a:r>
          </a:p>
          <a:p>
            <a:pPr lvl="1">
              <a:buFont typeface="Calibri" panose="020F0502020204030204" pitchFamily="34" charset="0"/>
              <a:buChar char="‒"/>
            </a:pPr>
            <a:r>
              <a:rPr lang="en-US" sz="2400" dirty="0" err="1">
                <a:solidFill>
                  <a:schemeClr val="tx1">
                    <a:lumMod val="85000"/>
                    <a:lumOff val="15000"/>
                  </a:schemeClr>
                </a:solidFill>
                <a:ea typeface="微軟正黑體" panose="020B0604030504040204" pitchFamily="34" charset="-120"/>
              </a:rPr>
              <a:t>ExpressCard</a:t>
            </a:r>
            <a:r>
              <a:rPr lang="en-US" sz="2400" dirty="0">
                <a:solidFill>
                  <a:schemeClr val="tx1">
                    <a:lumMod val="85000"/>
                    <a:lumOff val="15000"/>
                  </a:schemeClr>
                </a:solidFill>
                <a:ea typeface="微軟正黑體" panose="020B0604030504040204" pitchFamily="34" charset="-120"/>
              </a:rPr>
              <a:t> 54 Module</a:t>
            </a:r>
          </a:p>
          <a:p>
            <a:pPr lvl="1">
              <a:buFont typeface="Calibri" panose="020F0502020204030204" pitchFamily="34" charset="0"/>
              <a:buChar char="‒"/>
            </a:pPr>
            <a:r>
              <a:rPr lang="en-US" sz="2400" dirty="0">
                <a:solidFill>
                  <a:schemeClr val="tx1">
                    <a:lumMod val="85000"/>
                    <a:lumOff val="15000"/>
                  </a:schemeClr>
                </a:solidFill>
                <a:ea typeface="微軟正黑體" panose="020B0604030504040204" pitchFamily="34" charset="-120"/>
              </a:rPr>
              <a:t>LF/HF RFID (NFC) Module</a:t>
            </a:r>
          </a:p>
          <a:p>
            <a:pPr>
              <a:buClr>
                <a:srgbClr val="00529C"/>
              </a:buClr>
            </a:pPr>
            <a:r>
              <a:rPr lang="en-US" sz="2400" dirty="0">
                <a:solidFill>
                  <a:schemeClr val="tx1">
                    <a:lumMod val="85000"/>
                    <a:lumOff val="15000"/>
                  </a:schemeClr>
                </a:solidFill>
                <a:ea typeface="微軟正黑體" panose="020B0604030504040204" pitchFamily="34" charset="-120"/>
              </a:rPr>
              <a:t>Other customized features </a:t>
            </a:r>
            <a:br>
              <a:rPr lang="en-US" sz="2400" dirty="0">
                <a:solidFill>
                  <a:schemeClr val="tx1">
                    <a:lumMod val="85000"/>
                    <a:lumOff val="15000"/>
                  </a:schemeClr>
                </a:solidFill>
                <a:ea typeface="微軟正黑體" panose="020B0604030504040204" pitchFamily="34" charset="-120"/>
              </a:rPr>
            </a:br>
            <a:r>
              <a:rPr lang="en-US" sz="2400" dirty="0">
                <a:solidFill>
                  <a:schemeClr val="tx1">
                    <a:lumMod val="85000"/>
                    <a:lumOff val="15000"/>
                  </a:schemeClr>
                </a:solidFill>
                <a:ea typeface="微軟正黑體" panose="020B0604030504040204" pitchFamily="34" charset="-120"/>
              </a:rPr>
              <a:t>available by request.</a:t>
            </a:r>
          </a:p>
        </p:txBody>
      </p:sp>
    </p:spTree>
    <p:extLst>
      <p:ext uri="{BB962C8B-B14F-4D97-AF65-F5344CB8AC3E}">
        <p14:creationId xmlns:p14="http://schemas.microsoft.com/office/powerpoint/2010/main" val="305307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solidFill>
                  <a:schemeClr val="tx1"/>
                </a:solidFill>
                <a:ea typeface="微軟正黑體" panose="020B0604030504040204" pitchFamily="34" charset="-120"/>
              </a:rPr>
              <a:t>EFFICIENT</a:t>
            </a:r>
            <a:r>
              <a:rPr lang="en-US" altLang="zh-TW" dirty="0">
                <a:ea typeface="微軟正黑體" panose="020B0604030504040204" pitchFamily="34" charset="-120"/>
              </a:rPr>
              <a:t> EMS </a:t>
            </a:r>
            <a:r>
              <a:rPr lang="en-US" altLang="zh-TW" dirty="0">
                <a:solidFill>
                  <a:schemeClr val="tx1"/>
                </a:solidFill>
                <a:ea typeface="微軟正黑體" panose="020B0604030504040204" pitchFamily="34" charset="-120"/>
              </a:rPr>
              <a:t>DEVICE</a:t>
            </a:r>
            <a:endParaRPr lang="zh-TW" altLang="en-US" dirty="0">
              <a:solidFill>
                <a:schemeClr val="tx1"/>
              </a:solidFill>
              <a:ea typeface="微軟正黑體" panose="020B0604030504040204" pitchFamily="34" charset="-120"/>
            </a:endParaRPr>
          </a:p>
        </p:txBody>
      </p:sp>
      <p:sp>
        <p:nvSpPr>
          <p:cNvPr id="3" name="內容版面配置區 2"/>
          <p:cNvSpPr>
            <a:spLocks noGrp="1"/>
          </p:cNvSpPr>
          <p:nvPr>
            <p:ph sz="quarter" idx="11"/>
          </p:nvPr>
        </p:nvSpPr>
        <p:spPr/>
        <p:txBody>
          <a:bodyPr/>
          <a:lstStyle/>
          <a:p>
            <a:r>
              <a:rPr lang="en-US" altLang="zh-TW" sz="2200" dirty="0">
                <a:ea typeface="微軟正黑體" panose="020B0604030504040204" pitchFamily="34" charset="-120"/>
              </a:rPr>
              <a:t>A </a:t>
            </a:r>
            <a:r>
              <a:rPr lang="en-US" altLang="zh-TW" sz="2200" b="1" dirty="0">
                <a:ea typeface="微軟正黑體" panose="020B0604030504040204" pitchFamily="34" charset="-120"/>
              </a:rPr>
              <a:t>medical-purpose born</a:t>
            </a:r>
            <a:r>
              <a:rPr lang="en-US" altLang="zh-TW" sz="2200" dirty="0">
                <a:ea typeface="微軟正黑體" panose="020B0604030504040204" pitchFamily="34" charset="-120"/>
              </a:rPr>
              <a:t> feature enables users to provide medical staff’s identification and to verify patients’ information simultaneously.</a:t>
            </a:r>
            <a:br>
              <a:rPr lang="en-US" altLang="zh-TW" sz="2200" dirty="0">
                <a:ea typeface="微軟正黑體" panose="020B0604030504040204" pitchFamily="34" charset="-120"/>
              </a:rPr>
            </a:br>
            <a:r>
              <a:rPr lang="en-US" altLang="zh-TW" sz="2200" dirty="0">
                <a:ea typeface="微軟正黑體" panose="020B0604030504040204" pitchFamily="34" charset="-120"/>
              </a:rPr>
              <a:t>There are two expansion models available</a:t>
            </a:r>
            <a:r>
              <a:rPr lang="en-US" altLang="zh-TW" dirty="0">
                <a:ea typeface="微軟正黑體" panose="020B0604030504040204" pitchFamily="34" charset="-120"/>
              </a:rPr>
              <a:t>:</a:t>
            </a:r>
          </a:p>
          <a:p>
            <a:pPr marL="800100" lvl="1" indent="-342900">
              <a:buFont typeface="Arial" panose="020B0604020202020204" pitchFamily="34" charset="0"/>
              <a:buChar char="•"/>
            </a:pPr>
            <a:r>
              <a:rPr lang="en-US" altLang="zh-TW" sz="2200" dirty="0">
                <a:ea typeface="微軟正黑體" panose="020B0604030504040204" pitchFamily="34" charset="-120"/>
              </a:rPr>
              <a:t>2</a:t>
            </a:r>
            <a:r>
              <a:rPr lang="en-US" altLang="zh-TW" sz="2200" baseline="30000" dirty="0">
                <a:ea typeface="微軟正黑體" panose="020B0604030504040204" pitchFamily="34" charset="-120"/>
              </a:rPr>
              <a:t>nd</a:t>
            </a:r>
            <a:r>
              <a:rPr lang="en-US" altLang="zh-TW" sz="2200" dirty="0">
                <a:ea typeface="微軟正黑體" panose="020B0604030504040204" pitchFamily="34" charset="-120"/>
              </a:rPr>
              <a:t> Smart Card Reader, or</a:t>
            </a:r>
          </a:p>
          <a:p>
            <a:pPr marL="800100" lvl="1" indent="-342900">
              <a:buFont typeface="Arial" panose="020B0604020202020204" pitchFamily="34" charset="0"/>
              <a:buChar char="•"/>
            </a:pPr>
            <a:r>
              <a:rPr lang="en-US" altLang="zh-TW" sz="2200" dirty="0">
                <a:ea typeface="微軟正黑體" panose="020B0604030504040204" pitchFamily="34" charset="-120"/>
              </a:rPr>
              <a:t>2</a:t>
            </a:r>
            <a:r>
              <a:rPr lang="en-US" altLang="zh-TW" sz="2200" baseline="30000" dirty="0">
                <a:ea typeface="微軟正黑體" panose="020B0604030504040204" pitchFamily="34" charset="-120"/>
              </a:rPr>
              <a:t>nd</a:t>
            </a:r>
            <a:r>
              <a:rPr lang="en-US" altLang="zh-TW" sz="2200" dirty="0">
                <a:ea typeface="微軟正黑體" panose="020B0604030504040204" pitchFamily="34" charset="-120"/>
              </a:rPr>
              <a:t> Smart Card &amp;</a:t>
            </a:r>
            <a:r>
              <a:rPr lang="zh-TW" altLang="en-US" sz="2200" dirty="0">
                <a:ea typeface="微軟正黑體" panose="020B0604030504040204" pitchFamily="34" charset="-120"/>
              </a:rPr>
              <a:t> </a:t>
            </a:r>
            <a:r>
              <a:rPr lang="en-US" altLang="zh-TW" sz="2200" dirty="0">
                <a:ea typeface="微軟正黑體" panose="020B0604030504040204" pitchFamily="34" charset="-120"/>
              </a:rPr>
              <a:t>RFID</a:t>
            </a:r>
            <a:r>
              <a:rPr lang="zh-TW" altLang="en-US" sz="2200" dirty="0">
                <a:ea typeface="微軟正黑體" panose="020B0604030504040204" pitchFamily="34" charset="-120"/>
              </a:rPr>
              <a:t> </a:t>
            </a:r>
            <a:r>
              <a:rPr lang="en-US" altLang="zh-TW" sz="2200" dirty="0">
                <a:ea typeface="微軟正黑體" panose="020B0604030504040204" pitchFamily="34" charset="-120"/>
              </a:rPr>
              <a:t>Reader</a:t>
            </a:r>
          </a:p>
          <a:p>
            <a:pPr marL="342900" indent="-342900">
              <a:buFont typeface="Arial" panose="020B0604020202020204" pitchFamily="34" charset="0"/>
              <a:buChar char="•"/>
            </a:pPr>
            <a:endParaRPr lang="zh-TW" altLang="en-US" sz="2800" dirty="0">
              <a:ea typeface="微軟正黑體" panose="020B0604030504040204" pitchFamily="34" charset="-120"/>
            </a:endParaRPr>
          </a:p>
        </p:txBody>
      </p:sp>
      <p:sp>
        <p:nvSpPr>
          <p:cNvPr id="8" name="向右箭號 7"/>
          <p:cNvSpPr/>
          <p:nvPr/>
        </p:nvSpPr>
        <p:spPr>
          <a:xfrm rot="10800000">
            <a:off x="10909283" y="4246557"/>
            <a:ext cx="1045029" cy="485192"/>
          </a:xfrm>
          <a:prstGeom prst="rightArrow">
            <a:avLst>
              <a:gd name="adj1" fmla="val 50000"/>
              <a:gd name="adj2" fmla="val 88462"/>
            </a:avLst>
          </a:prstGeom>
          <a:solidFill>
            <a:schemeClr val="accent1"/>
          </a:solidFill>
          <a:ln>
            <a:solidFill>
              <a:schemeClr val="accent1"/>
            </a:solidFill>
          </a:ln>
          <a:effectLst>
            <a:innerShdw blurRad="63500" dist="50800" dir="162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9" name="文字方塊 8"/>
          <p:cNvSpPr txBox="1"/>
          <p:nvPr/>
        </p:nvSpPr>
        <p:spPr>
          <a:xfrm>
            <a:off x="4605984" y="3809559"/>
            <a:ext cx="1519968" cy="830997"/>
          </a:xfrm>
          <a:prstGeom prst="rect">
            <a:avLst/>
          </a:prstGeom>
          <a:noFill/>
        </p:spPr>
        <p:txBody>
          <a:bodyPr wrap="none" rtlCol="0">
            <a:spAutoFit/>
          </a:bodyPr>
          <a:lstStyle/>
          <a:p>
            <a:r>
              <a:rPr lang="en-US" altLang="zh-TW" sz="1600" dirty="0">
                <a:solidFill>
                  <a:schemeClr val="tx1">
                    <a:lumMod val="75000"/>
                    <a:lumOff val="25000"/>
                  </a:schemeClr>
                </a:solidFill>
                <a:ea typeface="微軟正黑體" panose="020B0604030504040204" pitchFamily="34" charset="-120"/>
              </a:rPr>
              <a:t>2</a:t>
            </a:r>
            <a:r>
              <a:rPr lang="en-US" altLang="zh-TW" sz="1600" baseline="30000" dirty="0">
                <a:solidFill>
                  <a:schemeClr val="tx1">
                    <a:lumMod val="75000"/>
                    <a:lumOff val="25000"/>
                  </a:schemeClr>
                </a:solidFill>
                <a:ea typeface="微軟正黑體" panose="020B0604030504040204" pitchFamily="34" charset="-120"/>
              </a:rPr>
              <a:t>nd</a:t>
            </a:r>
            <a:r>
              <a:rPr lang="en-US" altLang="zh-TW" sz="1600" dirty="0">
                <a:solidFill>
                  <a:schemeClr val="tx1">
                    <a:lumMod val="75000"/>
                    <a:lumOff val="25000"/>
                  </a:schemeClr>
                </a:solidFill>
                <a:ea typeface="微軟正黑體" panose="020B0604030504040204" pitchFamily="34" charset="-120"/>
              </a:rPr>
              <a:t> Smart Card </a:t>
            </a:r>
          </a:p>
          <a:p>
            <a:r>
              <a:rPr lang="en-US" altLang="zh-TW" sz="1600" dirty="0">
                <a:solidFill>
                  <a:schemeClr val="tx1">
                    <a:lumMod val="75000"/>
                    <a:lumOff val="25000"/>
                  </a:schemeClr>
                </a:solidFill>
                <a:ea typeface="微軟正黑體" panose="020B0604030504040204" pitchFamily="34" charset="-120"/>
              </a:rPr>
              <a:t>Reader</a:t>
            </a:r>
          </a:p>
          <a:p>
            <a:r>
              <a:rPr lang="en-US" altLang="zh-TW" sz="1600" dirty="0">
                <a:solidFill>
                  <a:schemeClr val="tx1">
                    <a:lumMod val="75000"/>
                    <a:lumOff val="25000"/>
                  </a:schemeClr>
                </a:solidFill>
                <a:ea typeface="微軟正黑體" panose="020B0604030504040204" pitchFamily="34" charset="-120"/>
              </a:rPr>
              <a:t>(Expansion Slot)</a:t>
            </a:r>
            <a:endParaRPr lang="zh-TW" altLang="en-US" sz="1600" dirty="0">
              <a:solidFill>
                <a:schemeClr val="tx1">
                  <a:lumMod val="75000"/>
                  <a:lumOff val="25000"/>
                </a:schemeClr>
              </a:solidFill>
              <a:ea typeface="微軟正黑體" panose="020B0604030504040204" pitchFamily="34" charset="-120"/>
            </a:endParaRPr>
          </a:p>
        </p:txBody>
      </p:sp>
      <p:sp>
        <p:nvSpPr>
          <p:cNvPr id="10" name="文字方塊 9"/>
          <p:cNvSpPr txBox="1"/>
          <p:nvPr/>
        </p:nvSpPr>
        <p:spPr>
          <a:xfrm>
            <a:off x="10909283" y="3415560"/>
            <a:ext cx="1208985" cy="830997"/>
          </a:xfrm>
          <a:prstGeom prst="rect">
            <a:avLst/>
          </a:prstGeom>
          <a:noFill/>
        </p:spPr>
        <p:txBody>
          <a:bodyPr wrap="none" rtlCol="0">
            <a:spAutoFit/>
          </a:bodyPr>
          <a:lstStyle/>
          <a:p>
            <a:r>
              <a:rPr lang="en-US" altLang="zh-TW" sz="1600" dirty="0">
                <a:solidFill>
                  <a:schemeClr val="tx1">
                    <a:lumMod val="75000"/>
                    <a:lumOff val="25000"/>
                  </a:schemeClr>
                </a:solidFill>
                <a:ea typeface="微軟正黑體" panose="020B0604030504040204" pitchFamily="34" charset="-120"/>
              </a:rPr>
              <a:t>Main Smart</a:t>
            </a:r>
          </a:p>
          <a:p>
            <a:r>
              <a:rPr lang="en-US" altLang="zh-TW" sz="1600" dirty="0">
                <a:solidFill>
                  <a:schemeClr val="tx1">
                    <a:lumMod val="75000"/>
                    <a:lumOff val="25000"/>
                  </a:schemeClr>
                </a:solidFill>
                <a:ea typeface="微軟正黑體" panose="020B0604030504040204" pitchFamily="34" charset="-120"/>
              </a:rPr>
              <a:t>Card Reader</a:t>
            </a:r>
          </a:p>
          <a:p>
            <a:r>
              <a:rPr lang="en-US" altLang="zh-TW" sz="1600" dirty="0">
                <a:solidFill>
                  <a:schemeClr val="tx1">
                    <a:lumMod val="75000"/>
                    <a:lumOff val="25000"/>
                  </a:schemeClr>
                </a:solidFill>
                <a:ea typeface="微軟正黑體" panose="020B0604030504040204" pitchFamily="34" charset="-120"/>
              </a:rPr>
              <a:t>(Embedded)</a:t>
            </a:r>
            <a:endParaRPr lang="zh-TW" altLang="en-US" sz="1600" dirty="0">
              <a:solidFill>
                <a:schemeClr val="tx1">
                  <a:lumMod val="75000"/>
                  <a:lumOff val="25000"/>
                </a:schemeClr>
              </a:solidFill>
              <a:ea typeface="微軟正黑體" panose="020B0604030504040204" pitchFamily="34" charset="-120"/>
            </a:endParaRPr>
          </a:p>
        </p:txBody>
      </p:sp>
      <p:sp>
        <p:nvSpPr>
          <p:cNvPr id="5" name="Rectangle 4"/>
          <p:cNvSpPr/>
          <p:nvPr/>
        </p:nvSpPr>
        <p:spPr>
          <a:xfrm>
            <a:off x="995680" y="3354125"/>
            <a:ext cx="3403600" cy="2585323"/>
          </a:xfrm>
          <a:prstGeom prst="rect">
            <a:avLst/>
          </a:prstGeom>
          <a:solidFill>
            <a:schemeClr val="bg2"/>
          </a:solidFill>
        </p:spPr>
        <p:txBody>
          <a:bodyPr wrap="square">
            <a:spAutoFit/>
          </a:bodyPr>
          <a:lstStyle/>
          <a:p>
            <a:r>
              <a:rPr lang="en-US" dirty="0">
                <a:solidFill>
                  <a:schemeClr val="tx1">
                    <a:lumMod val="75000"/>
                    <a:lumOff val="25000"/>
                  </a:schemeClr>
                </a:solidFill>
                <a:ea typeface="微軟正黑體" panose="020B0604030504040204" pitchFamily="34" charset="-120"/>
              </a:rPr>
              <a:t>As an added convenience, U11I can be equipped with two smart card readers for identifications, one for medical personnel and the other for patients. Optional RFID reader can be integrated as an expansion to facilitate patient identification and records management.</a:t>
            </a:r>
          </a:p>
        </p:txBody>
      </p:sp>
      <p:pic>
        <p:nvPicPr>
          <p:cNvPr id="6" name="Picture 2" descr="C:\Users\iwi_lin\Desktop\Products\U11I\Images\2 Smart Card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913" y="2787069"/>
            <a:ext cx="4744957" cy="3243627"/>
          </a:xfrm>
          <a:prstGeom prst="rect">
            <a:avLst/>
          </a:prstGeom>
          <a:noFill/>
          <a:extLst>
            <a:ext uri="{909E8E84-426E-40DD-AFC4-6F175D3DCCD1}">
              <a14:hiddenFill xmlns:a14="http://schemas.microsoft.com/office/drawing/2010/main">
                <a:solidFill>
                  <a:srgbClr val="FFFFFF"/>
                </a:solidFill>
              </a14:hiddenFill>
            </a:ext>
          </a:extLst>
        </p:spPr>
      </p:pic>
      <p:sp>
        <p:nvSpPr>
          <p:cNvPr id="4" name="向右箭號 3"/>
          <p:cNvSpPr/>
          <p:nvPr/>
        </p:nvSpPr>
        <p:spPr>
          <a:xfrm>
            <a:off x="5702725" y="3378242"/>
            <a:ext cx="1045029" cy="485192"/>
          </a:xfrm>
          <a:prstGeom prst="rightArrow">
            <a:avLst>
              <a:gd name="adj1" fmla="val 50000"/>
              <a:gd name="adj2" fmla="val 88462"/>
            </a:avLst>
          </a:prstGeom>
          <a:solidFill>
            <a:schemeClr val="accent1"/>
          </a:solidFill>
          <a:ln>
            <a:solidFill>
              <a:schemeClr val="accent1"/>
            </a:solidFill>
          </a:ln>
          <a:effectLst>
            <a:innerShdw blurRad="63500" dist="50800" dir="162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Tree>
    <p:extLst>
      <p:ext uri="{BB962C8B-B14F-4D97-AF65-F5344CB8AC3E}">
        <p14:creationId xmlns:p14="http://schemas.microsoft.com/office/powerpoint/2010/main" val="229385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ea typeface="微軟正黑體" panose="020B0604030504040204" pitchFamily="34" charset="-120"/>
              </a:rPr>
              <a:t>MORE</a:t>
            </a:r>
            <a:r>
              <a:rPr lang="en-US" dirty="0">
                <a:ea typeface="微軟正黑體" panose="020B0604030504040204" pitchFamily="34" charset="-120"/>
              </a:rPr>
              <a:t> RUGGED </a:t>
            </a:r>
            <a:r>
              <a:rPr lang="en-US" dirty="0">
                <a:solidFill>
                  <a:schemeClr val="tx1"/>
                </a:solidFill>
                <a:ea typeface="微軟正黑體" panose="020B0604030504040204" pitchFamily="34" charset="-120"/>
              </a:rPr>
              <a:t>THAN EVER</a:t>
            </a:r>
          </a:p>
        </p:txBody>
      </p:sp>
      <p:sp>
        <p:nvSpPr>
          <p:cNvPr id="3" name="Content Placeholder 2"/>
          <p:cNvSpPr>
            <a:spLocks noGrp="1"/>
          </p:cNvSpPr>
          <p:nvPr>
            <p:ph sz="quarter" idx="11"/>
          </p:nvPr>
        </p:nvSpPr>
        <p:spPr>
          <a:xfrm>
            <a:off x="1019873" y="1396426"/>
            <a:ext cx="9067799" cy="4286430"/>
          </a:xfrm>
        </p:spPr>
        <p:txBody>
          <a:bodyPr/>
          <a:lstStyle/>
          <a:p>
            <a:pPr marL="342900" indent="-342900">
              <a:spcBef>
                <a:spcPts val="400"/>
              </a:spcBef>
              <a:buClr>
                <a:srgbClr val="00499D"/>
              </a:buClr>
              <a:buFont typeface="Arial" panose="020B0604020202020204" pitchFamily="34" charset="0"/>
              <a:buChar char="•"/>
            </a:pPr>
            <a:r>
              <a:rPr lang="en-US" sz="2200" dirty="0">
                <a:ea typeface="微軟正黑體" panose="020B0604030504040204" pitchFamily="34" charset="-120"/>
              </a:rPr>
              <a:t>With excellent design know-how, the U11I is able to withstand harsher environmental challenges than ever. </a:t>
            </a:r>
          </a:p>
          <a:p>
            <a:pPr marL="342900" indent="-342900">
              <a:spcBef>
                <a:spcPts val="400"/>
              </a:spcBef>
              <a:buClr>
                <a:srgbClr val="00499D"/>
              </a:buClr>
              <a:buFont typeface="Arial" panose="020B0604020202020204" pitchFamily="34" charset="0"/>
              <a:buChar char="•"/>
            </a:pPr>
            <a:r>
              <a:rPr lang="en-US" sz="2200" dirty="0">
                <a:ea typeface="微軟正黑體" panose="020B0604030504040204" pitchFamily="34" charset="-120"/>
              </a:rPr>
              <a:t>U11I is MIL-STD 810H and IP66 certified (6’ Drop, Shock, Vibration, Rain, Dust, Altitude, Freeze/Thaw, High/Low Temperature, Temperature Shock, Humidity, </a:t>
            </a:r>
            <a:r>
              <a:rPr lang="en-US" sz="2200" dirty="0">
                <a:solidFill>
                  <a:srgbClr val="00499D"/>
                </a:solidFill>
                <a:ea typeface="微軟正黑體" panose="020B0604030504040204" pitchFamily="34" charset="-120"/>
              </a:rPr>
              <a:t>Explosive Atmosphere</a:t>
            </a:r>
            <a:r>
              <a:rPr lang="en-US" sz="2200" dirty="0">
                <a:ea typeface="微軟正黑體" panose="020B0604030504040204" pitchFamily="34" charset="-120"/>
              </a:rPr>
              <a:t>, </a:t>
            </a:r>
            <a:r>
              <a:rPr lang="en-US" sz="2200" dirty="0">
                <a:solidFill>
                  <a:srgbClr val="00499D"/>
                </a:solidFill>
                <a:ea typeface="微軟正黑體" panose="020B0604030504040204" pitchFamily="34" charset="-120"/>
              </a:rPr>
              <a:t>Salt Fog</a:t>
            </a:r>
            <a:r>
              <a:rPr lang="en-US" altLang="zh-TW" sz="2200" dirty="0">
                <a:ea typeface="微軟正黑體" panose="020B0604030504040204" pitchFamily="34" charset="-120"/>
              </a:rPr>
              <a:t>)</a:t>
            </a:r>
            <a:r>
              <a:rPr lang="en-US" sz="2200" dirty="0">
                <a:ea typeface="微軟正黑體" panose="020B0604030504040204" pitchFamily="34" charset="-120"/>
              </a:rPr>
              <a:t> </a:t>
            </a:r>
            <a:r>
              <a:rPr lang="en-US" sz="2200" dirty="0">
                <a:solidFill>
                  <a:srgbClr val="00499D"/>
                </a:solidFill>
                <a:ea typeface="微軟正黑體" panose="020B0604030504040204" pitchFamily="34" charset="-120"/>
              </a:rPr>
              <a:t>MIL-STD 461G</a:t>
            </a:r>
            <a:r>
              <a:rPr lang="zh-TW" altLang="en-US" sz="2200" dirty="0">
                <a:solidFill>
                  <a:srgbClr val="00499D"/>
                </a:solidFill>
                <a:ea typeface="微軟正黑體" panose="020B0604030504040204" pitchFamily="34" charset="-120"/>
              </a:rPr>
              <a:t> </a:t>
            </a:r>
            <a:r>
              <a:rPr lang="en-US" altLang="zh-TW" sz="2200" dirty="0">
                <a:ea typeface="微軟正黑體" panose="020B0604030504040204" pitchFamily="34" charset="-120"/>
              </a:rPr>
              <a:t>&amp;</a:t>
            </a:r>
            <a:r>
              <a:rPr lang="zh-TW" altLang="en-US" sz="2200" dirty="0">
                <a:ea typeface="微軟正黑體" panose="020B0604030504040204" pitchFamily="34" charset="-120"/>
              </a:rPr>
              <a:t> </a:t>
            </a:r>
            <a:r>
              <a:rPr lang="en-US" sz="2200" dirty="0">
                <a:solidFill>
                  <a:srgbClr val="00499D"/>
                </a:solidFill>
                <a:ea typeface="微軟正黑體" panose="020B0604030504040204" pitchFamily="34" charset="-120"/>
              </a:rPr>
              <a:t>ANSI</a:t>
            </a:r>
            <a:r>
              <a:rPr lang="zh-TW" altLang="en-US" sz="2200" dirty="0">
                <a:solidFill>
                  <a:srgbClr val="00499D"/>
                </a:solidFill>
                <a:ea typeface="微軟正黑體" panose="020B0604030504040204" pitchFamily="34" charset="-120"/>
              </a:rPr>
              <a:t> </a:t>
            </a:r>
            <a:r>
              <a:rPr lang="en-US" sz="2200" dirty="0">
                <a:solidFill>
                  <a:srgbClr val="00499D"/>
                </a:solidFill>
                <a:ea typeface="微軟正黑體" panose="020B0604030504040204" pitchFamily="34" charset="-120"/>
              </a:rPr>
              <a:t>C1D2</a:t>
            </a:r>
            <a:r>
              <a:rPr lang="en-US" sz="2200" dirty="0">
                <a:ea typeface="微軟正黑體" panose="020B0604030504040204" pitchFamily="34" charset="-120"/>
              </a:rPr>
              <a:t>. </a:t>
            </a:r>
          </a:p>
          <a:p>
            <a:pPr>
              <a:spcBef>
                <a:spcPts val="400"/>
              </a:spcBef>
              <a:buClr>
                <a:srgbClr val="00499D"/>
              </a:buClr>
            </a:pPr>
            <a:endParaRPr lang="en-US" sz="2200" dirty="0">
              <a:ea typeface="微軟正黑體" panose="020B0604030504040204" pitchFamily="34" charset="-120"/>
            </a:endParaRPr>
          </a:p>
        </p:txBody>
      </p:sp>
      <p:sp>
        <p:nvSpPr>
          <p:cNvPr id="9" name="Rectangle 8"/>
          <p:cNvSpPr/>
          <p:nvPr/>
        </p:nvSpPr>
        <p:spPr>
          <a:xfrm>
            <a:off x="1019873" y="989995"/>
            <a:ext cx="2532425" cy="369332"/>
          </a:xfrm>
          <a:prstGeom prst="rect">
            <a:avLst/>
          </a:prstGeom>
        </p:spPr>
        <p:txBody>
          <a:bodyPr wrap="none">
            <a:spAutoFit/>
          </a:bodyPr>
          <a:lstStyle/>
          <a:p>
            <a:r>
              <a:rPr lang="en-US" altLang="zh-TW" cap="all" dirty="0">
                <a:solidFill>
                  <a:srgbClr val="00529C"/>
                </a:solidFill>
                <a:ea typeface="微軟正黑體" panose="020B0604030504040204" pitchFamily="34" charset="-120"/>
                <a:cs typeface="Arial Unicode MS" panose="020B0604020202020204" pitchFamily="34" charset="-128"/>
              </a:rPr>
              <a:t>MIL-STD-810H certified</a:t>
            </a:r>
          </a:p>
        </p:txBody>
      </p:sp>
      <p:graphicFrame>
        <p:nvGraphicFramePr>
          <p:cNvPr id="7" name="表格 4"/>
          <p:cNvGraphicFramePr>
            <a:graphicFrameLocks noGrp="1"/>
          </p:cNvGraphicFramePr>
          <p:nvPr>
            <p:extLst>
              <p:ext uri="{D42A27DB-BD31-4B8C-83A1-F6EECF244321}">
                <p14:modId xmlns:p14="http://schemas.microsoft.com/office/powerpoint/2010/main" val="3873448001"/>
              </p:ext>
            </p:extLst>
          </p:nvPr>
        </p:nvGraphicFramePr>
        <p:xfrm>
          <a:off x="4201890" y="3423871"/>
          <a:ext cx="7404100" cy="2895790"/>
        </p:xfrm>
        <a:graphic>
          <a:graphicData uri="http://schemas.openxmlformats.org/drawingml/2006/table">
            <a:tbl>
              <a:tblPr firstRow="1" bandRow="1">
                <a:tableStyleId>{5C22544A-7EE6-4342-B048-85BDC9FD1C3A}</a:tableStyleId>
              </a:tblPr>
              <a:tblGrid>
                <a:gridCol w="3702050">
                  <a:extLst>
                    <a:ext uri="{9D8B030D-6E8A-4147-A177-3AD203B41FA5}">
                      <a16:colId xmlns:a16="http://schemas.microsoft.com/office/drawing/2014/main" val="20000"/>
                    </a:ext>
                  </a:extLst>
                </a:gridCol>
                <a:gridCol w="3702050">
                  <a:extLst>
                    <a:ext uri="{9D8B030D-6E8A-4147-A177-3AD203B41FA5}">
                      <a16:colId xmlns:a16="http://schemas.microsoft.com/office/drawing/2014/main" val="20001"/>
                    </a:ext>
                  </a:extLst>
                </a:gridCol>
              </a:tblGrid>
              <a:tr h="302298">
                <a:tc gridSpan="2">
                  <a:txBody>
                    <a:bodyPr/>
                    <a:lstStyle/>
                    <a:p>
                      <a:pPr algn="ctr"/>
                      <a:r>
                        <a:rPr lang="en-US" altLang="zh-TW" sz="2000" kern="1200" dirty="0">
                          <a:latin typeface="+mj-lt"/>
                        </a:rPr>
                        <a:t> Rugged Features  </a:t>
                      </a:r>
                      <a:endParaRPr lang="zh-TW" altLang="en-US" sz="2000"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895631">
                <a:tc>
                  <a:txBody>
                    <a:bodyPr/>
                    <a:lstStyle/>
                    <a:p>
                      <a:pPr marL="0" algn="ctr" defTabSz="685594" rtl="0" eaLnBrk="1" latinLnBrk="0" hangingPunct="1"/>
                      <a:r>
                        <a:rPr lang="en-US" altLang="zh-TW" sz="2400" b="1" kern="1200">
                          <a:solidFill>
                            <a:schemeClr val="lt1"/>
                          </a:solidFill>
                          <a:latin typeface="+mj-lt"/>
                          <a:ea typeface="+mn-ea"/>
                          <a:cs typeface="+mn-cs"/>
                        </a:rPr>
                        <a:t>Durabook U11I</a:t>
                      </a:r>
                      <a:endParaRPr lang="zh-TW" altLang="en-US" sz="2400" b="1" kern="1200" dirty="0">
                        <a:solidFill>
                          <a:schemeClr val="lt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29C"/>
                    </a:solidFill>
                  </a:tcPr>
                </a:tc>
                <a:tc>
                  <a:txBody>
                    <a:bodyPr/>
                    <a:lstStyle/>
                    <a:p>
                      <a:pPr algn="l"/>
                      <a:r>
                        <a:rPr lang="en-US" altLang="zh-TW" sz="2000" b="1" kern="1200" dirty="0">
                          <a:solidFill>
                            <a:srgbClr val="C00000"/>
                          </a:solidFill>
                          <a:latin typeface="Calibri" panose="020F0502020204030204" pitchFamily="34" charset="0"/>
                          <a:ea typeface="+mn-ea"/>
                          <a:cs typeface="+mn-cs"/>
                        </a:rPr>
                        <a:t>6</a:t>
                      </a:r>
                      <a:r>
                        <a:rPr lang="en-US" altLang="zh-TW" sz="2000" b="1" kern="1200" baseline="0" dirty="0">
                          <a:solidFill>
                            <a:srgbClr val="C00000"/>
                          </a:solidFill>
                          <a:latin typeface="Calibri" panose="020F0502020204030204" pitchFamily="34" charset="0"/>
                          <a:ea typeface="+mn-ea"/>
                          <a:cs typeface="+mn-cs"/>
                        </a:rPr>
                        <a:t> feet drop</a:t>
                      </a:r>
                      <a:endParaRPr lang="en-US" altLang="zh-TW" sz="2000" b="1" kern="1200" dirty="0">
                        <a:solidFill>
                          <a:srgbClr val="C00000"/>
                        </a:solidFill>
                        <a:latin typeface="Calibri" panose="020F0502020204030204" pitchFamily="34" charset="0"/>
                        <a:ea typeface="+mn-ea"/>
                        <a:cs typeface="+mn-cs"/>
                      </a:endParaRPr>
                    </a:p>
                    <a:p>
                      <a:pPr algn="l"/>
                      <a:r>
                        <a:rPr lang="en-US" altLang="zh-TW" sz="2000" b="1" kern="1200" dirty="0">
                          <a:solidFill>
                            <a:srgbClr val="C00000"/>
                          </a:solidFill>
                          <a:latin typeface="Calibri" panose="020F0502020204030204" pitchFamily="34" charset="0"/>
                          <a:ea typeface="+mn-ea"/>
                          <a:cs typeface="+mn-cs"/>
                        </a:rPr>
                        <a:t>+ Salt Fog</a:t>
                      </a:r>
                    </a:p>
                    <a:p>
                      <a:pPr algn="l"/>
                      <a:r>
                        <a:rPr lang="en-US" altLang="zh-TW" sz="2000" b="1" kern="1200" dirty="0">
                          <a:solidFill>
                            <a:srgbClr val="C00000"/>
                          </a:solidFill>
                          <a:latin typeface="Calibri" panose="020F0502020204030204" pitchFamily="34" charset="0"/>
                          <a:ea typeface="+mn-ea"/>
                          <a:cs typeface="+mn-cs"/>
                        </a:rPr>
                        <a:t>+ Explosive Atmosphere</a:t>
                      </a:r>
                    </a:p>
                    <a:p>
                      <a:pPr algn="l"/>
                      <a:r>
                        <a:rPr lang="en-US" altLang="zh-TW" sz="2000" b="1" kern="1200" dirty="0">
                          <a:solidFill>
                            <a:srgbClr val="C00000"/>
                          </a:solidFill>
                          <a:latin typeface="Calibri" panose="020F0502020204030204" pitchFamily="34" charset="0"/>
                          <a:ea typeface="+mn-ea"/>
                          <a:cs typeface="+mn-cs"/>
                        </a:rPr>
                        <a:t>+ ANSI C1D2</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910">
                <a:tc>
                  <a:txBody>
                    <a:bodyPr/>
                    <a:lstStyle/>
                    <a:p>
                      <a:pPr algn="ctr"/>
                      <a:r>
                        <a:rPr lang="en-US" altLang="zh-TW" sz="2000" b="1" dirty="0">
                          <a:solidFill>
                            <a:schemeClr val="bg1"/>
                          </a:solidFill>
                          <a:latin typeface="+mj-lt"/>
                        </a:rPr>
                        <a:t>Market Solution D</a:t>
                      </a:r>
                      <a:endParaRPr lang="zh-TW" altLang="en-US" sz="2000" b="1" dirty="0">
                        <a:solidFill>
                          <a:schemeClr val="bg1"/>
                        </a:solidFill>
                        <a:latin typeface="+mj-lt"/>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1" kern="1200">
                          <a:solidFill>
                            <a:schemeClr val="tx1">
                              <a:lumMod val="75000"/>
                              <a:lumOff val="25000"/>
                            </a:schemeClr>
                          </a:solidFill>
                          <a:latin typeface="Calibri" panose="020F0502020204030204" pitchFamily="34" charset="0"/>
                          <a:ea typeface="+mn-ea"/>
                          <a:cs typeface="+mn-cs"/>
                        </a:rPr>
                        <a:t>6 </a:t>
                      </a:r>
                      <a:r>
                        <a:rPr lang="en-US" altLang="zh-TW" sz="1800" b="1" kern="1200" baseline="0" dirty="0">
                          <a:solidFill>
                            <a:schemeClr val="tx1">
                              <a:lumMod val="75000"/>
                              <a:lumOff val="25000"/>
                            </a:schemeClr>
                          </a:solidFill>
                          <a:latin typeface="Calibri" panose="020F0502020204030204" pitchFamily="34" charset="0"/>
                          <a:ea typeface="+mn-ea"/>
                          <a:cs typeface="+mn-cs"/>
                        </a:rPr>
                        <a:t>feet drop</a:t>
                      </a:r>
                      <a:endParaRPr lang="en-US" altLang="zh-TW" sz="1800" b="1" kern="1200" dirty="0">
                        <a:solidFill>
                          <a:schemeClr val="tx1">
                            <a:lumMod val="75000"/>
                            <a:lumOff val="25000"/>
                          </a:schemeClr>
                        </a:solidFill>
                        <a:latin typeface="Calibri" panose="020F0502020204030204" pitchFamily="34" charset="0"/>
                        <a:ea typeface="+mn-ea"/>
                        <a:cs typeface="+mn-cs"/>
                      </a:endParaRPr>
                    </a:p>
                    <a:p>
                      <a:pPr algn="l"/>
                      <a:r>
                        <a:rPr lang="en-US" altLang="zh-TW" sz="1800" b="1" kern="1200" dirty="0">
                          <a:solidFill>
                            <a:schemeClr val="tx1">
                              <a:lumMod val="75000"/>
                              <a:lumOff val="25000"/>
                            </a:schemeClr>
                          </a:solidFill>
                          <a:latin typeface="Calibri" panose="020F0502020204030204" pitchFamily="34" charset="0"/>
                          <a:ea typeface="+mn-ea"/>
                          <a:cs typeface="+mn-cs"/>
                        </a:rPr>
                        <a:t>+ ANSI C1D2</a:t>
                      </a: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7382">
                <a:tc>
                  <a:txBody>
                    <a:bodyPr/>
                    <a:lstStyle/>
                    <a:p>
                      <a:pPr marL="0" algn="ctr" defTabSz="914400" rtl="0" eaLnBrk="1" latinLnBrk="0" hangingPunct="1"/>
                      <a:r>
                        <a:rPr lang="en-US" altLang="zh-TW" sz="2000" b="1" kern="1200" dirty="0">
                          <a:solidFill>
                            <a:schemeClr val="bg1"/>
                          </a:solidFill>
                          <a:latin typeface="+mj-lt"/>
                          <a:ea typeface="+mn-ea"/>
                          <a:cs typeface="+mn-cs"/>
                        </a:rPr>
                        <a:t>Market Solution P</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pPr marL="0" algn="l" defTabSz="914400" rtl="0" eaLnBrk="1" latinLnBrk="0" hangingPunct="1"/>
                      <a:endParaRPr kumimoji="1" lang="zh-TW" altLang="en-US" sz="2000" b="1" kern="1200" dirty="0">
                        <a:solidFill>
                          <a:srgbClr val="141212"/>
                        </a:solidFill>
                        <a:latin typeface="+mj-lt"/>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0078">
                <a:tc>
                  <a:txBody>
                    <a:bodyPr/>
                    <a:lstStyle/>
                    <a:p>
                      <a:pPr marL="0" algn="ctr" defTabSz="914400" rtl="0" eaLnBrk="1" latinLnBrk="0" hangingPunct="1"/>
                      <a:r>
                        <a:rPr lang="en-US" altLang="zh-TW" sz="2000" b="1" kern="1200" dirty="0">
                          <a:solidFill>
                            <a:schemeClr val="bg1"/>
                          </a:solidFill>
                          <a:latin typeface="+mj-lt"/>
                          <a:ea typeface="+mn-ea"/>
                          <a:cs typeface="+mn-cs"/>
                        </a:rPr>
                        <a:t>Market Solution</a:t>
                      </a:r>
                      <a:r>
                        <a:rPr lang="en-US" altLang="zh-TW" sz="2000" b="1" kern="1200" baseline="0" dirty="0">
                          <a:solidFill>
                            <a:schemeClr val="bg1"/>
                          </a:solidFill>
                          <a:latin typeface="+mj-lt"/>
                          <a:ea typeface="+mn-ea"/>
                          <a:cs typeface="+mn-cs"/>
                        </a:rPr>
                        <a:t> G</a:t>
                      </a:r>
                      <a:endParaRPr lang="zh-TW" altLang="en-US" sz="2000" b="1" kern="1200" dirty="0">
                        <a:solidFill>
                          <a:schemeClr val="bg1"/>
                        </a:solidFill>
                        <a:latin typeface="+mj-lt"/>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pPr algn="l"/>
                      <a:endParaRPr kumimoji="1" lang="zh-TW" altLang="en-US" sz="1800" b="1" kern="1200" dirty="0">
                        <a:solidFill>
                          <a:srgbClr val="141212"/>
                        </a:solidFill>
                        <a:latin typeface="+mj-lt"/>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38" y="3487170"/>
            <a:ext cx="1593171" cy="142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iwi_lin\Desktop\Products\- Feature Icons\MIL-STD-810H-400px.png">
            <a:extLst>
              <a:ext uri="{FF2B5EF4-FFF2-40B4-BE49-F238E27FC236}">
                <a16:creationId xmlns:a16="http://schemas.microsoft.com/office/drawing/2014/main" id="{9BC2E0D5-F06A-4DBD-9C01-9569863188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6218" y="751576"/>
            <a:ext cx="1919772" cy="1919772"/>
          </a:xfrm>
          <a:prstGeom prst="rect">
            <a:avLst/>
          </a:prstGeom>
          <a:ln>
            <a:noFill/>
          </a:ln>
          <a:effectLst>
            <a:outerShdw blurRad="190500" algn="tl" rotWithShape="0">
              <a:srgbClr val="000000">
                <a:alpha val="70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5" descr="A close-up of a tablet&#10;&#10;Description automatically generated with medium confidence">
            <a:extLst>
              <a:ext uri="{FF2B5EF4-FFF2-40B4-BE49-F238E27FC236}">
                <a16:creationId xmlns:a16="http://schemas.microsoft.com/office/drawing/2014/main" id="{F93397FB-3E41-5C6F-D272-E05783BCD8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66" b="77588" l="22266" r="94434">
                        <a14:foregroundMark x1="39502" y1="10400" x2="90527" y2="26660"/>
                        <a14:foregroundMark x1="90527" y1="26660" x2="85645" y2="51758"/>
                        <a14:foregroundMark x1="85645" y1="51758" x2="80566" y2="61865"/>
                        <a14:foregroundMark x1="80566" y1="61865" x2="68408" y2="70605"/>
                        <a14:foregroundMark x1="68408" y1="70605" x2="35578" y2="59899"/>
                        <a14:foregroundMark x1="34365" y1="59403" x2="23926" y2="50928"/>
                        <a14:foregroundMark x1="23926" y1="50928" x2="35889" y2="10059"/>
                        <a14:foregroundMark x1="35889" y1="10059" x2="35889" y2="9912"/>
                        <a14:foregroundMark x1="56396" y1="14697" x2="81299" y2="19727"/>
                        <a14:foregroundMark x1="81299" y1="19727" x2="90674" y2="28076"/>
                        <a14:foregroundMark x1="90674" y1="28076" x2="75684" y2="72803"/>
                        <a14:foregroundMark x1="75684" y1="72803" x2="55882" y2="68191"/>
                        <a14:foregroundMark x1="27930" y1="57422" x2="22412" y2="49707"/>
                        <a14:foregroundMark x1="26855" y1="54004" x2="65723" y2="60791"/>
                        <a14:foregroundMark x1="65723" y1="60791" x2="40674" y2="57861"/>
                        <a14:foregroundMark x1="40674" y1="57861" x2="39844" y2="57080"/>
                        <a14:foregroundMark x1="39990" y1="58936" x2="68701" y2="69727"/>
                        <a14:foregroundMark x1="84766" y1="22217" x2="89990" y2="33496"/>
                        <a14:foregroundMark x1="89990" y1="33496" x2="87012" y2="35693"/>
                        <a14:foregroundMark x1="86816" y1="32275" x2="83252" y2="37402"/>
                        <a14:foregroundMark x1="85303" y1="20996" x2="94531" y2="28271"/>
                        <a14:foregroundMark x1="94531" y1="28271" x2="92139" y2="35547"/>
                        <a14:foregroundMark x1="82910" y1="60303" x2="77688" y2="75209"/>
                        <a14:foregroundMark x1="77123" y1="75430" x2="70410" y2="72119"/>
                        <a14:foregroundMark x1="75879" y1="75195" x2="26318" y2="55176"/>
                        <a14:foregroundMark x1="59814" y1="67822" x2="71484" y2="71094"/>
                        <a14:foregroundMark x1="71484" y1="71094" x2="71973" y2="72607"/>
                        <a14:foregroundMark x1="56250" y1="67188" x2="72461" y2="73242"/>
                        <a14:foregroundMark x1="72461" y1="73242" x2="68021" y2="72481"/>
                        <a14:foregroundMark x1="62695" y1="70459" x2="77742" y2="75188"/>
                        <a14:foregroundMark x1="82275" y1="69971" x2="82193" y2="73358"/>
                        <a14:foregroundMark x1="83496" y1="68262" x2="74121" y2="74902"/>
                        <a14:foregroundMark x1="66484" y1="72060" x2="55566" y2="68066"/>
                        <a14:foregroundMark x1="74121" y1="74854" x2="69856" y2="73294"/>
                        <a14:foregroundMark x1="66674" y1="71841" x2="77485" y2="75288"/>
                        <a14:foregroundMark x1="58216" y1="69144" x2="66329" y2="71731"/>
                        <a14:foregroundMark x1="77877" y1="75135" x2="70990" y2="73796"/>
                        <a14:foregroundMark x1="74103" y1="75589" x2="77402" y2="76693"/>
                        <a14:foregroundMark x1="46680" y1="63965" x2="66424" y2="72129"/>
                        <a14:foregroundMark x1="71624" y1="74077" x2="82324" y2="72852"/>
                        <a14:foregroundMark x1="82324" y1="72852" x2="78174" y2="75098"/>
                        <a14:foregroundMark x1="82666" y1="69141" x2="77828" y2="75154"/>
                        <a14:foregroundMark x1="77866" y1="75139" x2="82715" y2="69482"/>
                        <a14:foregroundMark x1="82715" y1="69482" x2="79886" y2="74350"/>
                        <a14:foregroundMark x1="80336" y1="74175" x2="83057" y2="69238"/>
                        <a14:foregroundMark x1="83057" y1="69238" x2="80574" y2="74082"/>
                        <a14:foregroundMark x1="79867" y1="74358" x2="81982" y2="67188"/>
                        <a14:foregroundMark x1="82568" y1="67334" x2="81847" y2="73584"/>
                        <a14:foregroundMark x1="80354" y1="74168" x2="81836" y2="72705"/>
                        <a14:foregroundMark x1="82813" y1="68896" x2="83545" y2="74023"/>
                        <a14:foregroundMark x1="83185" y1="73062" x2="82959" y2="70117"/>
                        <a14:foregroundMark x1="68762" y1="72809" x2="75439" y2="75391"/>
                        <a14:foregroundMark x1="24805" y1="55811" x2="66570" y2="71961"/>
                        <a14:foregroundMark x1="64355" y1="70752" x2="76614" y2="75628"/>
                        <a14:foregroundMark x1="66702" y1="71808" x2="65820" y2="71436"/>
                        <a14:foregroundMark x1="76166" y1="75803" x2="62489" y2="70030"/>
                        <a14:foregroundMark x1="65820" y1="71436" x2="65771" y2="71338"/>
                        <a14:foregroundMark x1="76322" y1="75742" x2="65186" y2="70996"/>
                        <a14:foregroundMark x1="65186" y1="70996" x2="75684" y2="75635"/>
                        <a14:foregroundMark x1="75732" y1="75977" x2="74338" y2="75317"/>
                        <a14:foregroundMark x1="74463" y1="55322" x2="69727" y2="53174"/>
                        <a14:foregroundMark x1="75911" y1="75903" x2="74387" y2="75261"/>
                        <a14:foregroundMark x1="68311" y1="72705" x2="76261" y2="75766"/>
                        <a14:foregroundMark x1="76130" y1="75817" x2="68164" y2="73535"/>
                        <a14:foregroundMark x1="72269" y1="74363" x2="76025" y2="75586"/>
                        <a14:foregroundMark x1="76006" y1="75866" x2="66602" y2="72607"/>
                        <a14:foregroundMark x1="71153" y1="73868" x2="76410" y2="75708"/>
                        <a14:foregroundMark x1="83350" y1="70117" x2="74219" y2="75830"/>
                        <a14:foregroundMark x1="74219" y1="75830" x2="65332" y2="71680"/>
                        <a14:foregroundMark x1="65625" y1="71777" x2="78076" y2="76221"/>
                        <a14:foregroundMark x1="78076" y1="76221" x2="83008" y2="70947"/>
                        <a14:foregroundMark x1="83008" y1="70947" x2="78320" y2="75732"/>
                        <a14:foregroundMark x1="78369" y1="75684" x2="83203" y2="73633"/>
                        <a14:foregroundMark x1="82617" y1="69678" x2="76611" y2="75879"/>
                        <a14:foregroundMark x1="76465" y1="76416" x2="82568" y2="69678"/>
                        <a14:foregroundMark x1="82568" y1="69678" x2="83691" y2="72949"/>
                        <a14:foregroundMark x1="82520" y1="73730" x2="77295" y2="76221"/>
                        <a14:foregroundMark x1="77246" y1="76318" x2="80664" y2="76074"/>
                        <a14:backgroundMark x1="33038" y1="60049" x2="43799" y2="68164"/>
                        <a14:backgroundMark x1="43799" y1="68164" x2="75684" y2="78613"/>
                        <a14:backgroundMark x1="38232" y1="63965" x2="49707" y2="67578"/>
                        <a14:backgroundMark x1="38669" y1="62227" x2="76758" y2="77783"/>
                        <a14:backgroundMark x1="84373" y1="72482" x2="85596" y2="71631"/>
                        <a14:backgroundMark x1="76758" y1="77783" x2="77472" y2="77286"/>
                        <a14:backgroundMark x1="85596" y1="71631" x2="85693" y2="68848"/>
                        <a14:backgroundMark x1="78785" y1="77841" x2="77100" y2="78857"/>
                        <a14:backgroundMark x1="79749" y1="77260" x2="78792" y2="77837"/>
                        <a14:backgroundMark x1="81484" y1="76214" x2="80261" y2="76951"/>
                        <a14:backgroundMark x1="83740" y1="74854" x2="82671" y2="75498"/>
                        <a14:backgroundMark x1="84180" y1="73730" x2="82901" y2="74229"/>
                        <a14:backgroundMark x1="79154" y1="77030" x2="76904" y2="77930"/>
                        <a14:backgroundMark x1="82520" y1="75684" x2="80381" y2="76540"/>
                      </a14:backgroundRemoval>
                    </a14:imgEffect>
                  </a14:imgLayer>
                </a14:imgProps>
              </a:ext>
              <a:ext uri="{28A0092B-C50C-407E-A947-70E740481C1C}">
                <a14:useLocalDpi xmlns:a14="http://schemas.microsoft.com/office/drawing/2010/main" val="0"/>
              </a:ext>
            </a:extLst>
          </a:blip>
          <a:srcRect l="19674" t="6887" r="3082" b="23287"/>
          <a:stretch/>
        </p:blipFill>
        <p:spPr>
          <a:xfrm>
            <a:off x="1081362" y="3539641"/>
            <a:ext cx="2678088" cy="2420879"/>
          </a:xfrm>
          <a:prstGeom prst="rect">
            <a:avLst/>
          </a:prstGeom>
          <a:effectLst>
            <a:outerShdw blurRad="254000" dist="50800" dir="2700000" sx="103000" sy="103000" algn="tl" rotWithShape="0">
              <a:prstClr val="black">
                <a:alpha val="20000"/>
              </a:prstClr>
            </a:outerShdw>
          </a:effectLst>
          <a:scene3d>
            <a:camera prst="orthographicFront">
              <a:rot lat="0" lon="0" rev="300000"/>
            </a:camera>
            <a:lightRig rig="threePt" dir="t"/>
          </a:scene3d>
        </p:spPr>
      </p:pic>
    </p:spTree>
    <p:extLst>
      <p:ext uri="{BB962C8B-B14F-4D97-AF65-F5344CB8AC3E}">
        <p14:creationId xmlns:p14="http://schemas.microsoft.com/office/powerpoint/2010/main" val="630468046"/>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465826"/>
            <a:ext cx="10195883" cy="571500"/>
          </a:xfrm>
        </p:spPr>
        <p:txBody>
          <a:bodyPr/>
          <a:lstStyle/>
          <a:p>
            <a:r>
              <a:rPr lang="en-US" altLang="zh-TW" dirty="0">
                <a:ea typeface="微軟正黑體" panose="020B0604030504040204" pitchFamily="34" charset="-120"/>
              </a:rPr>
              <a:t>DROP </a:t>
            </a:r>
            <a:r>
              <a:rPr lang="en-US" altLang="zh-TW" dirty="0">
                <a:solidFill>
                  <a:schemeClr val="tx1"/>
                </a:solidFill>
                <a:ea typeface="微軟正黑體" panose="020B0604030504040204" pitchFamily="34" charset="-120"/>
              </a:rPr>
              <a:t>RESISTANCE</a:t>
            </a:r>
            <a:endParaRPr lang="zh-TW" altLang="en-US" dirty="0">
              <a:solidFill>
                <a:schemeClr val="tx1"/>
              </a:solidFill>
              <a:ea typeface="微軟正黑體" panose="020B0604030504040204" pitchFamily="34" charset="-120"/>
            </a:endParaRPr>
          </a:p>
        </p:txBody>
      </p:sp>
      <p:sp>
        <p:nvSpPr>
          <p:cNvPr id="9" name="Rectangle 8"/>
          <p:cNvSpPr/>
          <p:nvPr/>
        </p:nvSpPr>
        <p:spPr>
          <a:xfrm>
            <a:off x="998059" y="989995"/>
            <a:ext cx="3815468" cy="369332"/>
          </a:xfrm>
          <a:prstGeom prst="rect">
            <a:avLst/>
          </a:prstGeom>
        </p:spPr>
        <p:txBody>
          <a:bodyPr wrap="none">
            <a:spAutoFit/>
          </a:bodyPr>
          <a:lstStyle/>
          <a:p>
            <a:pPr algn="l"/>
            <a:r>
              <a:rPr lang="en-US" altLang="zh-TW" sz="1800" dirty="0">
                <a:solidFill>
                  <a:srgbClr val="005ABC"/>
                </a:solidFill>
                <a:ea typeface="微軟正黑體" panose="020B0604030504040204" pitchFamily="34" charset="-120"/>
              </a:rPr>
              <a:t>BUILT TO LAST IN EVERY APPLICATIONS</a:t>
            </a:r>
          </a:p>
        </p:txBody>
      </p:sp>
      <p:grpSp>
        <p:nvGrpSpPr>
          <p:cNvPr id="188" name="Group 187">
            <a:extLst>
              <a:ext uri="{FF2B5EF4-FFF2-40B4-BE49-F238E27FC236}">
                <a16:creationId xmlns:a16="http://schemas.microsoft.com/office/drawing/2014/main" id="{9FC6F39A-3586-B410-873D-FFAB7C49C0AD}"/>
              </a:ext>
            </a:extLst>
          </p:cNvPr>
          <p:cNvGrpSpPr/>
          <p:nvPr/>
        </p:nvGrpSpPr>
        <p:grpSpPr>
          <a:xfrm>
            <a:off x="6565036" y="902037"/>
            <a:ext cx="5257702" cy="2133994"/>
            <a:chOff x="6567665" y="889477"/>
            <a:chExt cx="5257702" cy="2133994"/>
          </a:xfrm>
        </p:grpSpPr>
        <p:grpSp>
          <p:nvGrpSpPr>
            <p:cNvPr id="166" name="Group 165">
              <a:extLst>
                <a:ext uri="{FF2B5EF4-FFF2-40B4-BE49-F238E27FC236}">
                  <a16:creationId xmlns:a16="http://schemas.microsoft.com/office/drawing/2014/main" id="{7816EEFD-D297-5EC2-D3BD-A79DA801010C}"/>
                </a:ext>
              </a:extLst>
            </p:cNvPr>
            <p:cNvGrpSpPr/>
            <p:nvPr/>
          </p:nvGrpSpPr>
          <p:grpSpPr>
            <a:xfrm>
              <a:off x="7652261" y="889477"/>
              <a:ext cx="4173106" cy="2133994"/>
              <a:chOff x="7219427" y="1554524"/>
              <a:chExt cx="4173106" cy="2133994"/>
            </a:xfrm>
          </p:grpSpPr>
          <p:sp>
            <p:nvSpPr>
              <p:cNvPr id="140" name="Title 8">
                <a:extLst>
                  <a:ext uri="{FF2B5EF4-FFF2-40B4-BE49-F238E27FC236}">
                    <a16:creationId xmlns:a16="http://schemas.microsoft.com/office/drawing/2014/main" id="{071A5F53-5543-CE3A-807E-2E68EB86128B}"/>
                  </a:ext>
                </a:extLst>
              </p:cNvPr>
              <p:cNvSpPr txBox="1">
                <a:spLocks/>
              </p:cNvSpPr>
              <p:nvPr/>
            </p:nvSpPr>
            <p:spPr>
              <a:xfrm>
                <a:off x="7219427" y="1554524"/>
                <a:ext cx="1180221" cy="446640"/>
              </a:xfrm>
              <a:prstGeom prst="rect">
                <a:avLst/>
              </a:prstGeom>
              <a:gradFill flip="none" rotWithShape="1">
                <a:gsLst>
                  <a:gs pos="0">
                    <a:srgbClr val="00529C">
                      <a:shade val="30000"/>
                      <a:satMod val="115000"/>
                    </a:srgbClr>
                  </a:gs>
                  <a:gs pos="50000">
                    <a:srgbClr val="00529C">
                      <a:shade val="67500"/>
                      <a:satMod val="115000"/>
                    </a:srgbClr>
                  </a:gs>
                  <a:gs pos="100000">
                    <a:srgbClr val="00529C">
                      <a:shade val="100000"/>
                      <a:satMod val="115000"/>
                    </a:srgbClr>
                  </a:gs>
                </a:gsLst>
                <a:lin ang="5400000" scaled="1"/>
                <a:tileRect/>
              </a:gra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200" kern="1200">
                    <a:solidFill>
                      <a:srgbClr val="00529C"/>
                    </a:solidFill>
                    <a:latin typeface="+mj-lt"/>
                    <a:ea typeface="+mj-ea"/>
                    <a:cs typeface="+mj-cs"/>
                  </a:defRPr>
                </a:lvl1pPr>
              </a:lstStyle>
              <a:p>
                <a:pPr algn="ctr"/>
                <a:r>
                  <a:rPr lang="en-US" sz="2000" b="1" dirty="0">
                    <a:solidFill>
                      <a:schemeClr val="bg1"/>
                    </a:solidFill>
                    <a:latin typeface="+mn-lt"/>
                    <a:ea typeface="微軟正黑體" panose="020B0604030504040204" pitchFamily="34" charset="-120"/>
                  </a:rPr>
                  <a:t>LOGISTICS</a:t>
                </a:r>
                <a:endParaRPr lang="en-US" sz="1800" b="1" dirty="0">
                  <a:solidFill>
                    <a:schemeClr val="bg1"/>
                  </a:solidFill>
                  <a:latin typeface="+mn-lt"/>
                  <a:ea typeface="微軟正黑體" panose="020B0604030504040204" pitchFamily="34" charset="-120"/>
                </a:endParaRPr>
              </a:p>
            </p:txBody>
          </p:sp>
          <p:pic>
            <p:nvPicPr>
              <p:cNvPr id="141" name="Picture 8" descr="ç¸éåç">
                <a:extLst>
                  <a:ext uri="{FF2B5EF4-FFF2-40B4-BE49-F238E27FC236}">
                    <a16:creationId xmlns:a16="http://schemas.microsoft.com/office/drawing/2014/main" id="{83561A54-FE29-843E-BFBF-FCDCC74D14F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bwMode="auto">
              <a:xfrm>
                <a:off x="8335476" y="1555086"/>
                <a:ext cx="3057057" cy="2133432"/>
              </a:xfrm>
              <a:prstGeom prst="rect">
                <a:avLst/>
              </a:prstGeom>
              <a:noFill/>
              <a:effectLst>
                <a:outerShdw blurRad="254000" dist="38100" dir="8100000" algn="tr" rotWithShape="0">
                  <a:prstClr val="black">
                    <a:alpha val="20000"/>
                  </a:prstClr>
                </a:out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cxnSp>
            <p:nvCxnSpPr>
              <p:cNvPr id="144" name="Straight Connector 36">
                <a:extLst>
                  <a:ext uri="{FF2B5EF4-FFF2-40B4-BE49-F238E27FC236}">
                    <a16:creationId xmlns:a16="http://schemas.microsoft.com/office/drawing/2014/main" id="{7C6F65CF-1626-4164-877F-349A77D58275}"/>
                  </a:ext>
                </a:extLst>
              </p:cNvPr>
              <p:cNvCxnSpPr>
                <a:cxnSpLocks/>
              </p:cNvCxnSpPr>
              <p:nvPr/>
            </p:nvCxnSpPr>
            <p:spPr>
              <a:xfrm flipV="1">
                <a:off x="8065565" y="2381823"/>
                <a:ext cx="1189847" cy="2"/>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45" name="Straight Connector 37">
                <a:extLst>
                  <a:ext uri="{FF2B5EF4-FFF2-40B4-BE49-F238E27FC236}">
                    <a16:creationId xmlns:a16="http://schemas.microsoft.com/office/drawing/2014/main" id="{7FBA2E75-5AA7-CB99-7C65-BD6A2E172961}"/>
                  </a:ext>
                </a:extLst>
              </p:cNvPr>
              <p:cNvCxnSpPr>
                <a:cxnSpLocks/>
              </p:cNvCxnSpPr>
              <p:nvPr/>
            </p:nvCxnSpPr>
            <p:spPr>
              <a:xfrm>
                <a:off x="8065565" y="3257620"/>
                <a:ext cx="1196087" cy="0"/>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sp>
            <p:nvSpPr>
              <p:cNvPr id="146" name="Arrow: Up-Down 39">
                <a:extLst>
                  <a:ext uri="{FF2B5EF4-FFF2-40B4-BE49-F238E27FC236}">
                    <a16:creationId xmlns:a16="http://schemas.microsoft.com/office/drawing/2014/main" id="{992D776E-B4D2-80E9-9AF3-BE738EABAF8F}"/>
                  </a:ext>
                </a:extLst>
              </p:cNvPr>
              <p:cNvSpPr/>
              <p:nvPr/>
            </p:nvSpPr>
            <p:spPr>
              <a:xfrm>
                <a:off x="8027979" y="2392100"/>
                <a:ext cx="140418" cy="865493"/>
              </a:xfrm>
              <a:prstGeom prst="upDownArrow">
                <a:avLst/>
              </a:prstGeom>
              <a:solidFill>
                <a:srgbClr val="F6F9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grpSp>
        <p:sp>
          <p:nvSpPr>
            <p:cNvPr id="143" name="文字方塊 24">
              <a:extLst>
                <a:ext uri="{FF2B5EF4-FFF2-40B4-BE49-F238E27FC236}">
                  <a16:creationId xmlns:a16="http://schemas.microsoft.com/office/drawing/2014/main" id="{630E1111-CCAD-1805-61D6-5EFEE4E5C3EC}"/>
                </a:ext>
              </a:extLst>
            </p:cNvPr>
            <p:cNvSpPr txBox="1"/>
            <p:nvPr/>
          </p:nvSpPr>
          <p:spPr>
            <a:xfrm>
              <a:off x="6567665" y="1885938"/>
              <a:ext cx="1861123" cy="400110"/>
            </a:xfrm>
            <a:prstGeom prst="rect">
              <a:avLst/>
            </a:prstGeom>
            <a:noFill/>
          </p:spPr>
          <p:txBody>
            <a:bodyPr wrap="square" rtlCol="0">
              <a:spAutoFit/>
            </a:bodyPr>
            <a:lstStyle/>
            <a:p>
              <a:pPr algn="r"/>
              <a:r>
                <a:rPr lang="en-US" altLang="zh-TW" sz="2000" b="1" dirty="0">
                  <a:solidFill>
                    <a:srgbClr val="0551A8"/>
                  </a:solidFill>
                  <a:ea typeface="微軟正黑體" panose="020B0604030504040204" pitchFamily="34" charset="-120"/>
                </a:rPr>
                <a:t>~5 ft height</a:t>
              </a:r>
              <a:endParaRPr lang="zh-TW" altLang="en-US" sz="2000" b="1" dirty="0">
                <a:solidFill>
                  <a:srgbClr val="0551A8"/>
                </a:solidFill>
                <a:ea typeface="微軟正黑體" panose="020B0604030504040204" pitchFamily="34" charset="-120"/>
              </a:endParaRPr>
            </a:p>
          </p:txBody>
        </p:sp>
      </p:grpSp>
      <p:grpSp>
        <p:nvGrpSpPr>
          <p:cNvPr id="176" name="Group 175">
            <a:extLst>
              <a:ext uri="{FF2B5EF4-FFF2-40B4-BE49-F238E27FC236}">
                <a16:creationId xmlns:a16="http://schemas.microsoft.com/office/drawing/2014/main" id="{CA44613F-811F-EC2B-4123-BEDF1936884C}"/>
              </a:ext>
            </a:extLst>
          </p:cNvPr>
          <p:cNvGrpSpPr/>
          <p:nvPr/>
        </p:nvGrpSpPr>
        <p:grpSpPr>
          <a:xfrm>
            <a:off x="7114905" y="4096805"/>
            <a:ext cx="4710462" cy="1986355"/>
            <a:chOff x="7388786" y="4389723"/>
            <a:chExt cx="4710462" cy="1986355"/>
          </a:xfrm>
        </p:grpSpPr>
        <p:grpSp>
          <p:nvGrpSpPr>
            <p:cNvPr id="149" name="Group 148">
              <a:extLst>
                <a:ext uri="{FF2B5EF4-FFF2-40B4-BE49-F238E27FC236}">
                  <a16:creationId xmlns:a16="http://schemas.microsoft.com/office/drawing/2014/main" id="{A23DF956-5BE8-4BB2-D6AA-D098D3BC52E3}"/>
                </a:ext>
              </a:extLst>
            </p:cNvPr>
            <p:cNvGrpSpPr/>
            <p:nvPr/>
          </p:nvGrpSpPr>
          <p:grpSpPr>
            <a:xfrm>
              <a:off x="7388786" y="4389723"/>
              <a:ext cx="3300864" cy="1986355"/>
              <a:chOff x="7388786" y="4616783"/>
              <a:chExt cx="2923542" cy="1759295"/>
            </a:xfrm>
          </p:grpSpPr>
          <p:pic>
            <p:nvPicPr>
              <p:cNvPr id="152" name="Picture 2" descr="ãexcavatorãçåçæå°çµæ">
                <a:extLst>
                  <a:ext uri="{FF2B5EF4-FFF2-40B4-BE49-F238E27FC236}">
                    <a16:creationId xmlns:a16="http://schemas.microsoft.com/office/drawing/2014/main" id="{74E110B9-16A1-FA97-000F-1E742930940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7388786" y="4616783"/>
                <a:ext cx="2413146" cy="1759295"/>
              </a:xfrm>
              <a:prstGeom prst="rect">
                <a:avLst/>
              </a:prstGeom>
              <a:noFill/>
              <a:effectLst>
                <a:outerShdw blurRad="254000" dist="38100" dir="8100000" algn="tr" rotWithShape="0">
                  <a:prstClr val="black">
                    <a:alpha val="20000"/>
                  </a:prstClr>
                </a:outerShdw>
                <a:reflection blurRad="6350" stA="50000" endA="300" endPos="38500" dist="50800" dir="5400000" sy="-100000" algn="bl" rotWithShape="0"/>
                <a:softEdge rad="63500"/>
              </a:effectLst>
              <a:extLst>
                <a:ext uri="{909E8E84-426E-40DD-AFC4-6F175D3DCCD1}">
                  <a14:hiddenFill xmlns:a14="http://schemas.microsoft.com/office/drawing/2010/main">
                    <a:solidFill>
                      <a:srgbClr val="FFFFFF"/>
                    </a:solidFill>
                  </a14:hiddenFill>
                </a:ext>
              </a:extLst>
            </p:spPr>
          </p:pic>
          <p:sp>
            <p:nvSpPr>
              <p:cNvPr id="153" name="Arrow: Up-Down 43">
                <a:extLst>
                  <a:ext uri="{FF2B5EF4-FFF2-40B4-BE49-F238E27FC236}">
                    <a16:creationId xmlns:a16="http://schemas.microsoft.com/office/drawing/2014/main" id="{C9DEDBC8-DC4D-8AF8-50BF-A04344FAF2A8}"/>
                  </a:ext>
                </a:extLst>
              </p:cNvPr>
              <p:cNvSpPr/>
              <p:nvPr/>
            </p:nvSpPr>
            <p:spPr>
              <a:xfrm>
                <a:off x="10209153" y="5441988"/>
                <a:ext cx="103175" cy="668305"/>
              </a:xfrm>
              <a:prstGeom prst="upDownArrow">
                <a:avLst/>
              </a:prstGeom>
              <a:solidFill>
                <a:srgbClr val="F6F9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cxnSp>
            <p:nvCxnSpPr>
              <p:cNvPr id="154" name="Straight Connector 44">
                <a:extLst>
                  <a:ext uri="{FF2B5EF4-FFF2-40B4-BE49-F238E27FC236}">
                    <a16:creationId xmlns:a16="http://schemas.microsoft.com/office/drawing/2014/main" id="{554D9520-324F-457A-C520-E8B81B6163FB}"/>
                  </a:ext>
                </a:extLst>
              </p:cNvPr>
              <p:cNvCxnSpPr>
                <a:cxnSpLocks/>
                <a:endCxn id="153" idx="0"/>
              </p:cNvCxnSpPr>
              <p:nvPr/>
            </p:nvCxnSpPr>
            <p:spPr>
              <a:xfrm flipV="1">
                <a:off x="8229283" y="5441988"/>
                <a:ext cx="2031458" cy="243979"/>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55" name="Straight Connector 45">
                <a:extLst>
                  <a:ext uri="{FF2B5EF4-FFF2-40B4-BE49-F238E27FC236}">
                    <a16:creationId xmlns:a16="http://schemas.microsoft.com/office/drawing/2014/main" id="{72B655ED-320E-9361-579C-3FBEB28287C6}"/>
                  </a:ext>
                </a:extLst>
              </p:cNvPr>
              <p:cNvCxnSpPr>
                <a:cxnSpLocks/>
              </p:cNvCxnSpPr>
              <p:nvPr/>
            </p:nvCxnSpPr>
            <p:spPr>
              <a:xfrm>
                <a:off x="8298592" y="6110302"/>
                <a:ext cx="1978042" cy="0"/>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grpSp>
        <p:sp>
          <p:nvSpPr>
            <p:cNvPr id="150" name="文字方塊 24">
              <a:extLst>
                <a:ext uri="{FF2B5EF4-FFF2-40B4-BE49-F238E27FC236}">
                  <a16:creationId xmlns:a16="http://schemas.microsoft.com/office/drawing/2014/main" id="{24E51F52-E26C-B113-DFEB-8D0FD8540340}"/>
                </a:ext>
              </a:extLst>
            </p:cNvPr>
            <p:cNvSpPr txBox="1"/>
            <p:nvPr/>
          </p:nvSpPr>
          <p:spPr>
            <a:xfrm>
              <a:off x="10631404" y="5513836"/>
              <a:ext cx="1467844" cy="400110"/>
            </a:xfrm>
            <a:prstGeom prst="rect">
              <a:avLst/>
            </a:prstGeom>
            <a:noFill/>
          </p:spPr>
          <p:txBody>
            <a:bodyPr wrap="square" rtlCol="0">
              <a:spAutoFit/>
            </a:bodyPr>
            <a:lstStyle/>
            <a:p>
              <a:r>
                <a:rPr lang="en-US" altLang="zh-TW" sz="2000" b="1" dirty="0">
                  <a:solidFill>
                    <a:srgbClr val="00499D"/>
                  </a:solidFill>
                  <a:ea typeface="微軟正黑體" panose="020B0604030504040204" pitchFamily="34" charset="-120"/>
                </a:rPr>
                <a:t>~6 ft height</a:t>
              </a:r>
              <a:endParaRPr lang="zh-TW" altLang="en-US" sz="2000" b="1" dirty="0">
                <a:solidFill>
                  <a:srgbClr val="00499D"/>
                </a:solidFill>
                <a:ea typeface="微軟正黑體" panose="020B0604030504040204" pitchFamily="34" charset="-120"/>
              </a:endParaRPr>
            </a:p>
          </p:txBody>
        </p:sp>
        <p:sp>
          <p:nvSpPr>
            <p:cNvPr id="151" name="Title 8">
              <a:extLst>
                <a:ext uri="{FF2B5EF4-FFF2-40B4-BE49-F238E27FC236}">
                  <a16:creationId xmlns:a16="http://schemas.microsoft.com/office/drawing/2014/main" id="{CEF331E4-529A-4523-BFC5-81072640C8DD}"/>
                </a:ext>
              </a:extLst>
            </p:cNvPr>
            <p:cNvSpPr txBox="1">
              <a:spLocks/>
            </p:cNvSpPr>
            <p:nvPr/>
          </p:nvSpPr>
          <p:spPr>
            <a:xfrm>
              <a:off x="9932501" y="4411921"/>
              <a:ext cx="1827057" cy="446640"/>
            </a:xfrm>
            <a:prstGeom prst="rect">
              <a:avLst/>
            </a:prstGeom>
            <a:gradFill flip="none" rotWithShape="1">
              <a:gsLst>
                <a:gs pos="0">
                  <a:srgbClr val="00529C">
                    <a:shade val="30000"/>
                    <a:satMod val="115000"/>
                  </a:srgbClr>
                </a:gs>
                <a:gs pos="50000">
                  <a:srgbClr val="00529C">
                    <a:shade val="67500"/>
                    <a:satMod val="115000"/>
                  </a:srgbClr>
                </a:gs>
                <a:gs pos="100000">
                  <a:srgbClr val="00529C">
                    <a:shade val="100000"/>
                    <a:satMod val="115000"/>
                  </a:srgbClr>
                </a:gs>
              </a:gsLst>
              <a:lin ang="5400000" scaled="1"/>
              <a:tileRect/>
            </a:gra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200" kern="1200">
                  <a:solidFill>
                    <a:srgbClr val="00529C"/>
                  </a:solidFill>
                  <a:latin typeface="+mj-lt"/>
                  <a:ea typeface="+mj-ea"/>
                  <a:cs typeface="+mj-cs"/>
                </a:defRPr>
              </a:lvl1pPr>
            </a:lstStyle>
            <a:p>
              <a:pPr algn="ctr"/>
              <a:r>
                <a:rPr lang="en-US" sz="2000" b="1" dirty="0">
                  <a:solidFill>
                    <a:schemeClr val="bg1"/>
                  </a:solidFill>
                  <a:latin typeface="+mn-lt"/>
                  <a:ea typeface="微軟正黑體" panose="020B0604030504040204" pitchFamily="34" charset="-120"/>
                </a:rPr>
                <a:t>HEAVY MACHINE</a:t>
              </a:r>
              <a:endParaRPr lang="en-US" sz="1800" b="1" dirty="0">
                <a:solidFill>
                  <a:schemeClr val="bg1"/>
                </a:solidFill>
                <a:latin typeface="+mn-lt"/>
                <a:ea typeface="微軟正黑體" panose="020B0604030504040204" pitchFamily="34" charset="-120"/>
              </a:endParaRPr>
            </a:p>
          </p:txBody>
        </p:sp>
      </p:grpSp>
      <p:grpSp>
        <p:nvGrpSpPr>
          <p:cNvPr id="177" name="Group 176">
            <a:extLst>
              <a:ext uri="{FF2B5EF4-FFF2-40B4-BE49-F238E27FC236}">
                <a16:creationId xmlns:a16="http://schemas.microsoft.com/office/drawing/2014/main" id="{810EE11D-88ED-0408-9C68-C6F8BAA2F999}"/>
              </a:ext>
            </a:extLst>
          </p:cNvPr>
          <p:cNvGrpSpPr/>
          <p:nvPr/>
        </p:nvGrpSpPr>
        <p:grpSpPr>
          <a:xfrm>
            <a:off x="814703" y="3981109"/>
            <a:ext cx="4824948" cy="2075212"/>
            <a:chOff x="1426570" y="4269540"/>
            <a:chExt cx="4824948" cy="2075212"/>
          </a:xfrm>
        </p:grpSpPr>
        <p:sp>
          <p:nvSpPr>
            <p:cNvPr id="160" name="Title 8">
              <a:extLst>
                <a:ext uri="{FF2B5EF4-FFF2-40B4-BE49-F238E27FC236}">
                  <a16:creationId xmlns:a16="http://schemas.microsoft.com/office/drawing/2014/main" id="{40B1C568-3F6B-0DA8-BD88-3A1D752B7726}"/>
                </a:ext>
              </a:extLst>
            </p:cNvPr>
            <p:cNvSpPr txBox="1">
              <a:spLocks/>
            </p:cNvSpPr>
            <p:nvPr/>
          </p:nvSpPr>
          <p:spPr>
            <a:xfrm>
              <a:off x="2053736" y="4305488"/>
              <a:ext cx="1338054" cy="446640"/>
            </a:xfrm>
            <a:prstGeom prst="rect">
              <a:avLst/>
            </a:prstGeom>
            <a:gradFill flip="none" rotWithShape="1">
              <a:gsLst>
                <a:gs pos="0">
                  <a:srgbClr val="00529C">
                    <a:shade val="30000"/>
                    <a:satMod val="115000"/>
                  </a:srgbClr>
                </a:gs>
                <a:gs pos="50000">
                  <a:srgbClr val="00529C">
                    <a:shade val="67500"/>
                    <a:satMod val="115000"/>
                  </a:srgbClr>
                </a:gs>
                <a:gs pos="100000">
                  <a:srgbClr val="00529C">
                    <a:shade val="100000"/>
                    <a:satMod val="115000"/>
                  </a:srgbClr>
                </a:gs>
              </a:gsLst>
              <a:lin ang="5400000" scaled="1"/>
              <a:tileRect/>
            </a:gra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200" kern="1200">
                  <a:solidFill>
                    <a:srgbClr val="00529C"/>
                  </a:solidFill>
                  <a:latin typeface="+mj-lt"/>
                  <a:ea typeface="+mj-ea"/>
                  <a:cs typeface="+mj-cs"/>
                </a:defRPr>
              </a:lvl1pPr>
            </a:lstStyle>
            <a:p>
              <a:pPr algn="ctr"/>
              <a:r>
                <a:rPr lang="en-US" altLang="zh-TW" sz="2000" b="1" dirty="0">
                  <a:solidFill>
                    <a:schemeClr val="bg1"/>
                  </a:solidFill>
                  <a:latin typeface="+mn-lt"/>
                  <a:ea typeface="微軟正黑體" panose="020B0604030504040204" pitchFamily="34" charset="-120"/>
                </a:rPr>
                <a:t>FIRE TRUCK</a:t>
              </a:r>
              <a:endParaRPr lang="en-US" sz="1800" b="1" dirty="0">
                <a:solidFill>
                  <a:schemeClr val="bg1"/>
                </a:solidFill>
                <a:latin typeface="+mn-lt"/>
                <a:ea typeface="微軟正黑體" panose="020B0604030504040204" pitchFamily="34" charset="-120"/>
              </a:endParaRPr>
            </a:p>
          </p:txBody>
        </p:sp>
        <p:grpSp>
          <p:nvGrpSpPr>
            <p:cNvPr id="161" name="Group 160">
              <a:extLst>
                <a:ext uri="{FF2B5EF4-FFF2-40B4-BE49-F238E27FC236}">
                  <a16:creationId xmlns:a16="http://schemas.microsoft.com/office/drawing/2014/main" id="{AB565D37-4562-D011-C9AD-293672C5B76F}"/>
                </a:ext>
              </a:extLst>
            </p:cNvPr>
            <p:cNvGrpSpPr/>
            <p:nvPr/>
          </p:nvGrpSpPr>
          <p:grpSpPr>
            <a:xfrm>
              <a:off x="2966658" y="4269540"/>
              <a:ext cx="3284860" cy="2075212"/>
              <a:chOff x="1944790" y="4217637"/>
              <a:chExt cx="3220653" cy="2075212"/>
            </a:xfrm>
          </p:grpSpPr>
          <p:pic>
            <p:nvPicPr>
              <p:cNvPr id="162" name="Picture 4" descr="http://www.stanhopefd.com/_/rsrc/1315611150912/our-trucks/Stanhope%20Ladder.JPG?height=300&amp;width=400">
                <a:extLst>
                  <a:ext uri="{FF2B5EF4-FFF2-40B4-BE49-F238E27FC236}">
                    <a16:creationId xmlns:a16="http://schemas.microsoft.com/office/drawing/2014/main" id="{0AB8625C-F118-298D-E60E-2001E139A9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2398495" y="4217637"/>
                <a:ext cx="2766948" cy="2075212"/>
              </a:xfrm>
              <a:prstGeom prst="rect">
                <a:avLst/>
              </a:prstGeom>
              <a:noFill/>
              <a:effectLst>
                <a:outerShdw blurRad="254000" dist="38100" dir="8100000" algn="tr" rotWithShape="0">
                  <a:prstClr val="black">
                    <a:alpha val="20000"/>
                  </a:prstClr>
                </a:outerShdw>
                <a:reflection blurRad="6350" stA="50000" endA="300" endPos="38500" dist="50800" dir="5400000" sy="-100000" algn="bl" rotWithShape="0"/>
                <a:softEdge rad="63500"/>
              </a:effectLst>
              <a:extLst>
                <a:ext uri="{909E8E84-426E-40DD-AFC4-6F175D3DCCD1}">
                  <a14:hiddenFill xmlns:a14="http://schemas.microsoft.com/office/drawing/2010/main">
                    <a:solidFill>
                      <a:srgbClr val="FFFFFF"/>
                    </a:solidFill>
                  </a14:hiddenFill>
                </a:ext>
              </a:extLst>
            </p:spPr>
          </p:pic>
          <p:cxnSp>
            <p:nvCxnSpPr>
              <p:cNvPr id="163" name="Straight Connector 30">
                <a:extLst>
                  <a:ext uri="{FF2B5EF4-FFF2-40B4-BE49-F238E27FC236}">
                    <a16:creationId xmlns:a16="http://schemas.microsoft.com/office/drawing/2014/main" id="{87EADBEB-AF4F-1468-DAFF-66EA71137C05}"/>
                  </a:ext>
                </a:extLst>
              </p:cNvPr>
              <p:cNvCxnSpPr>
                <a:cxnSpLocks/>
              </p:cNvCxnSpPr>
              <p:nvPr/>
            </p:nvCxnSpPr>
            <p:spPr>
              <a:xfrm flipV="1">
                <a:off x="1977966" y="5082231"/>
                <a:ext cx="1050241" cy="2"/>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64" name="Straight Connector 31">
                <a:extLst>
                  <a:ext uri="{FF2B5EF4-FFF2-40B4-BE49-F238E27FC236}">
                    <a16:creationId xmlns:a16="http://schemas.microsoft.com/office/drawing/2014/main" id="{133DAA14-2EEE-01BD-3057-F92CD4B77D10}"/>
                  </a:ext>
                </a:extLst>
              </p:cNvPr>
              <p:cNvCxnSpPr>
                <a:cxnSpLocks/>
              </p:cNvCxnSpPr>
              <p:nvPr/>
            </p:nvCxnSpPr>
            <p:spPr>
              <a:xfrm>
                <a:off x="1977966" y="5855269"/>
                <a:ext cx="1055749" cy="0"/>
              </a:xfrm>
              <a:prstGeom prst="line">
                <a:avLst/>
              </a:prstGeom>
              <a:ln>
                <a:solidFill>
                  <a:srgbClr val="FF0000"/>
                </a:solidFill>
              </a:ln>
            </p:spPr>
            <p:style>
              <a:lnRef idx="1">
                <a:schemeClr val="accent4"/>
              </a:lnRef>
              <a:fillRef idx="0">
                <a:schemeClr val="accent4"/>
              </a:fillRef>
              <a:effectRef idx="0">
                <a:schemeClr val="accent4"/>
              </a:effectRef>
              <a:fontRef idx="minor">
                <a:schemeClr val="tx1"/>
              </a:fontRef>
            </p:style>
          </p:cxnSp>
          <p:sp>
            <p:nvSpPr>
              <p:cNvPr id="165" name="Arrow: Up-Down 33">
                <a:extLst>
                  <a:ext uri="{FF2B5EF4-FFF2-40B4-BE49-F238E27FC236}">
                    <a16:creationId xmlns:a16="http://schemas.microsoft.com/office/drawing/2014/main" id="{45397E51-6B25-8A16-0639-BE9AB1F8F8D7}"/>
                  </a:ext>
                </a:extLst>
              </p:cNvPr>
              <p:cNvSpPr/>
              <p:nvPr/>
            </p:nvSpPr>
            <p:spPr>
              <a:xfrm>
                <a:off x="1944790" y="5091301"/>
                <a:ext cx="123943" cy="763944"/>
              </a:xfrm>
              <a:prstGeom prst="upDownArrow">
                <a:avLst/>
              </a:prstGeom>
              <a:solidFill>
                <a:srgbClr val="F6F9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a typeface="微軟正黑體" panose="020B0604030504040204" pitchFamily="34" charset="-120"/>
                </a:endParaRPr>
              </a:p>
            </p:txBody>
          </p:sp>
        </p:grpSp>
        <p:sp>
          <p:nvSpPr>
            <p:cNvPr id="159" name="文字方塊 24">
              <a:extLst>
                <a:ext uri="{FF2B5EF4-FFF2-40B4-BE49-F238E27FC236}">
                  <a16:creationId xmlns:a16="http://schemas.microsoft.com/office/drawing/2014/main" id="{3ABB11A5-98D6-D483-8E52-CCABADB8D820}"/>
                </a:ext>
              </a:extLst>
            </p:cNvPr>
            <p:cNvSpPr txBox="1"/>
            <p:nvPr/>
          </p:nvSpPr>
          <p:spPr>
            <a:xfrm>
              <a:off x="1426570" y="5297820"/>
              <a:ext cx="1548642" cy="400110"/>
            </a:xfrm>
            <a:prstGeom prst="rect">
              <a:avLst/>
            </a:prstGeom>
            <a:noFill/>
          </p:spPr>
          <p:txBody>
            <a:bodyPr wrap="square" rtlCol="0">
              <a:spAutoFit/>
            </a:bodyPr>
            <a:lstStyle>
              <a:defPPr>
                <a:defRPr lang="zh-TW"/>
              </a:defPPr>
              <a:lvl1pPr algn="r">
                <a:defRPr sz="2000" b="1">
                  <a:solidFill>
                    <a:srgbClr val="0551A8"/>
                  </a:solidFill>
                  <a:ea typeface="微軟正黑體" panose="020B0604030504040204" pitchFamily="34" charset="-120"/>
                </a:defRPr>
              </a:lvl1pPr>
            </a:lstStyle>
            <a:p>
              <a:r>
                <a:rPr lang="en-US" altLang="zh-TW" dirty="0"/>
                <a:t>~4 ft height</a:t>
              </a:r>
              <a:endParaRPr lang="zh-TW" altLang="en-US" dirty="0"/>
            </a:p>
          </p:txBody>
        </p:sp>
      </p:grpSp>
      <p:grpSp>
        <p:nvGrpSpPr>
          <p:cNvPr id="190" name="Group 189">
            <a:extLst>
              <a:ext uri="{FF2B5EF4-FFF2-40B4-BE49-F238E27FC236}">
                <a16:creationId xmlns:a16="http://schemas.microsoft.com/office/drawing/2014/main" id="{3AA318AE-7B2B-655C-2413-99A81035C4A5}"/>
              </a:ext>
            </a:extLst>
          </p:cNvPr>
          <p:cNvGrpSpPr/>
          <p:nvPr/>
        </p:nvGrpSpPr>
        <p:grpSpPr>
          <a:xfrm>
            <a:off x="1043364" y="1490204"/>
            <a:ext cx="4463956" cy="1974575"/>
            <a:chOff x="998059" y="1491732"/>
            <a:chExt cx="4463956" cy="1974575"/>
          </a:xfrm>
        </p:grpSpPr>
        <p:sp>
          <p:nvSpPr>
            <p:cNvPr id="191" name="Title 8">
              <a:extLst>
                <a:ext uri="{FF2B5EF4-FFF2-40B4-BE49-F238E27FC236}">
                  <a16:creationId xmlns:a16="http://schemas.microsoft.com/office/drawing/2014/main" id="{D8B01C4F-240D-FB34-8E9E-5340DD374C9F}"/>
                </a:ext>
              </a:extLst>
            </p:cNvPr>
            <p:cNvSpPr txBox="1">
              <a:spLocks/>
            </p:cNvSpPr>
            <p:nvPr/>
          </p:nvSpPr>
          <p:spPr>
            <a:xfrm>
              <a:off x="3634958" y="1491732"/>
              <a:ext cx="1827057" cy="446640"/>
            </a:xfrm>
            <a:prstGeom prst="rect">
              <a:avLst/>
            </a:prstGeom>
            <a:gradFill flip="none" rotWithShape="1">
              <a:gsLst>
                <a:gs pos="0">
                  <a:srgbClr val="00529C">
                    <a:shade val="30000"/>
                    <a:satMod val="115000"/>
                  </a:srgbClr>
                </a:gs>
                <a:gs pos="50000">
                  <a:srgbClr val="00529C">
                    <a:shade val="67500"/>
                    <a:satMod val="115000"/>
                  </a:srgbClr>
                </a:gs>
                <a:gs pos="100000">
                  <a:srgbClr val="00529C">
                    <a:shade val="100000"/>
                    <a:satMod val="115000"/>
                  </a:srgbClr>
                </a:gs>
              </a:gsLst>
              <a:lin ang="5400000" scaled="1"/>
              <a:tileRect/>
            </a:gradFill>
          </p:spPr>
          <p:txBody>
            <a:bodyPr vert="horz" lIns="91440" tIns="45720" rIns="91440" bIns="45720" rtlCol="0" anchor="ctr">
              <a:normAutofit fontScale="92500"/>
            </a:bodyPr>
            <a:lstStyle>
              <a:defPPr>
                <a:defRPr lang="zh-TW"/>
              </a:defPPr>
              <a:lvl1pPr algn="ctr">
                <a:lnSpc>
                  <a:spcPct val="90000"/>
                </a:lnSpc>
                <a:spcBef>
                  <a:spcPct val="0"/>
                </a:spcBef>
                <a:buNone/>
                <a:defRPr sz="2000" b="1">
                  <a:solidFill>
                    <a:schemeClr val="bg1"/>
                  </a:solidFill>
                  <a:ea typeface="微軟正黑體" panose="020B0604030504040204" pitchFamily="34" charset="-120"/>
                  <a:cs typeface="+mj-cs"/>
                </a:defRPr>
              </a:lvl1pPr>
            </a:lstStyle>
            <a:p>
              <a:r>
                <a:rPr lang="en-US" altLang="zh-TW" dirty="0"/>
                <a:t>ARMED VEHICLE</a:t>
              </a:r>
              <a:endParaRPr lang="en-US" dirty="0"/>
            </a:p>
          </p:txBody>
        </p:sp>
        <p:grpSp>
          <p:nvGrpSpPr>
            <p:cNvPr id="192" name="Group 191">
              <a:extLst>
                <a:ext uri="{FF2B5EF4-FFF2-40B4-BE49-F238E27FC236}">
                  <a16:creationId xmlns:a16="http://schemas.microsoft.com/office/drawing/2014/main" id="{97D5EE3E-DCED-989D-04B3-0E52683D6007}"/>
                </a:ext>
              </a:extLst>
            </p:cNvPr>
            <p:cNvGrpSpPr/>
            <p:nvPr/>
          </p:nvGrpSpPr>
          <p:grpSpPr>
            <a:xfrm>
              <a:off x="998059" y="1512485"/>
              <a:ext cx="2639362" cy="1953822"/>
              <a:chOff x="1149343" y="1516287"/>
              <a:chExt cx="2639362" cy="1953822"/>
            </a:xfrm>
          </p:grpSpPr>
          <p:pic>
            <p:nvPicPr>
              <p:cNvPr id="194" name="Picture 6" descr="ç¸éåç">
                <a:extLst>
                  <a:ext uri="{FF2B5EF4-FFF2-40B4-BE49-F238E27FC236}">
                    <a16:creationId xmlns:a16="http://schemas.microsoft.com/office/drawing/2014/main" id="{20E229B8-129A-BF7D-C702-8C22C1BE2CE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149343" y="1516287"/>
                <a:ext cx="2401159" cy="1953822"/>
              </a:xfrm>
              <a:prstGeom prst="rect">
                <a:avLst/>
              </a:prstGeom>
              <a:solidFill>
                <a:schemeClr val="tx1"/>
              </a:solidFill>
              <a:effectLst>
                <a:outerShdw blurRad="254000" dist="38100" dir="8100000" algn="tr" rotWithShape="0">
                  <a:prstClr val="black">
                    <a:alpha val="20000"/>
                  </a:prstClr>
                </a:outerShdw>
                <a:reflection blurRad="6350" stA="50000" endA="300" endPos="38500" dist="50800" dir="5400000" sy="-100000" algn="bl" rotWithShape="0"/>
              </a:effectLst>
            </p:spPr>
          </p:pic>
          <p:sp>
            <p:nvSpPr>
              <p:cNvPr id="195" name="Arrow: Up-Down 3">
                <a:extLst>
                  <a:ext uri="{FF2B5EF4-FFF2-40B4-BE49-F238E27FC236}">
                    <a16:creationId xmlns:a16="http://schemas.microsoft.com/office/drawing/2014/main" id="{7CFA4C01-FB21-2937-1CEC-B7C6D91A0BE4}"/>
                  </a:ext>
                </a:extLst>
              </p:cNvPr>
              <p:cNvSpPr/>
              <p:nvPr/>
            </p:nvSpPr>
            <p:spPr>
              <a:xfrm>
                <a:off x="3664761" y="2132104"/>
                <a:ext cx="123944" cy="927765"/>
              </a:xfrm>
              <a:prstGeom prst="upDownArrow">
                <a:avLst/>
              </a:prstGeom>
              <a:solidFill>
                <a:srgbClr val="F6F9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cxnSp>
            <p:nvCxnSpPr>
              <p:cNvPr id="196" name="Straight Connector 5">
                <a:extLst>
                  <a:ext uri="{FF2B5EF4-FFF2-40B4-BE49-F238E27FC236}">
                    <a16:creationId xmlns:a16="http://schemas.microsoft.com/office/drawing/2014/main" id="{67D73648-B19D-0F1D-D778-5D5C8592E876}"/>
                  </a:ext>
                </a:extLst>
              </p:cNvPr>
              <p:cNvCxnSpPr>
                <a:cxnSpLocks/>
                <a:endCxn id="195" idx="0"/>
              </p:cNvCxnSpPr>
              <p:nvPr/>
            </p:nvCxnSpPr>
            <p:spPr>
              <a:xfrm flipV="1">
                <a:off x="2676492" y="2132104"/>
                <a:ext cx="1050241" cy="2"/>
              </a:xfrm>
              <a:prstGeom prst="line">
                <a:avLst/>
              </a:prstGeom>
              <a:solidFill>
                <a:schemeClr val="tx1"/>
              </a:solidFill>
              <a:ln>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97" name="Straight Connector 27">
                <a:extLst>
                  <a:ext uri="{FF2B5EF4-FFF2-40B4-BE49-F238E27FC236}">
                    <a16:creationId xmlns:a16="http://schemas.microsoft.com/office/drawing/2014/main" id="{22E9510F-A4AD-94E6-7FAF-9E9B6500F10C}"/>
                  </a:ext>
                </a:extLst>
              </p:cNvPr>
              <p:cNvCxnSpPr>
                <a:cxnSpLocks/>
              </p:cNvCxnSpPr>
              <p:nvPr/>
            </p:nvCxnSpPr>
            <p:spPr>
              <a:xfrm>
                <a:off x="2676492" y="3059870"/>
                <a:ext cx="1055749" cy="0"/>
              </a:xfrm>
              <a:prstGeom prst="line">
                <a:avLst/>
              </a:prstGeom>
              <a:solidFill>
                <a:schemeClr val="tx1"/>
              </a:solidFill>
              <a:ln>
                <a:solidFill>
                  <a:srgbClr val="FF0000"/>
                </a:solidFill>
              </a:ln>
            </p:spPr>
            <p:style>
              <a:lnRef idx="1">
                <a:schemeClr val="accent4"/>
              </a:lnRef>
              <a:fillRef idx="0">
                <a:schemeClr val="accent4"/>
              </a:fillRef>
              <a:effectRef idx="0">
                <a:schemeClr val="accent4"/>
              </a:effectRef>
              <a:fontRef idx="minor">
                <a:schemeClr val="tx1"/>
              </a:fontRef>
            </p:style>
          </p:cxnSp>
        </p:grpSp>
        <p:sp>
          <p:nvSpPr>
            <p:cNvPr id="193" name="文字方塊 24">
              <a:extLst>
                <a:ext uri="{FF2B5EF4-FFF2-40B4-BE49-F238E27FC236}">
                  <a16:creationId xmlns:a16="http://schemas.microsoft.com/office/drawing/2014/main" id="{8446DA33-7AB8-3029-6463-7DB5666256B9}"/>
                </a:ext>
              </a:extLst>
            </p:cNvPr>
            <p:cNvSpPr txBox="1"/>
            <p:nvPr/>
          </p:nvSpPr>
          <p:spPr>
            <a:xfrm>
              <a:off x="3460268" y="2243820"/>
              <a:ext cx="1861123" cy="400110"/>
            </a:xfrm>
            <a:prstGeom prst="rect">
              <a:avLst/>
            </a:prstGeom>
            <a:noFill/>
          </p:spPr>
          <p:txBody>
            <a:bodyPr wrap="square" rtlCol="0" anchor="ctr">
              <a:spAutoFit/>
            </a:bodyPr>
            <a:lstStyle/>
            <a:p>
              <a:pPr algn="ctr"/>
              <a:r>
                <a:rPr lang="en-US" altLang="zh-TW" sz="2000" b="1" dirty="0">
                  <a:solidFill>
                    <a:srgbClr val="00499D"/>
                  </a:solidFill>
                  <a:ea typeface="微軟正黑體" panose="020B0604030504040204" pitchFamily="34" charset="-120"/>
                </a:rPr>
                <a:t>~4.5 ft height</a:t>
              </a:r>
              <a:endParaRPr lang="zh-TW" altLang="en-US" sz="2000" b="1" dirty="0">
                <a:solidFill>
                  <a:srgbClr val="00499D"/>
                </a:solidFill>
                <a:ea typeface="微軟正黑體" panose="020B0604030504040204" pitchFamily="34" charset="-120"/>
              </a:endParaRPr>
            </a:p>
          </p:txBody>
        </p:sp>
      </p:grpSp>
      <p:grpSp>
        <p:nvGrpSpPr>
          <p:cNvPr id="198" name="Group 197">
            <a:extLst>
              <a:ext uri="{FF2B5EF4-FFF2-40B4-BE49-F238E27FC236}">
                <a16:creationId xmlns:a16="http://schemas.microsoft.com/office/drawing/2014/main" id="{8E63B5BB-A693-4877-E26C-DBA5EDD57744}"/>
              </a:ext>
            </a:extLst>
          </p:cNvPr>
          <p:cNvGrpSpPr/>
          <p:nvPr/>
        </p:nvGrpSpPr>
        <p:grpSpPr>
          <a:xfrm>
            <a:off x="4663675" y="2750988"/>
            <a:ext cx="3667212" cy="1993161"/>
            <a:chOff x="3221268" y="3323974"/>
            <a:chExt cx="3667212" cy="1993161"/>
          </a:xfrm>
        </p:grpSpPr>
        <p:sp>
          <p:nvSpPr>
            <p:cNvPr id="199" name="PA_矩形 2">
              <a:extLst>
                <a:ext uri="{FF2B5EF4-FFF2-40B4-BE49-F238E27FC236}">
                  <a16:creationId xmlns:a16="http://schemas.microsoft.com/office/drawing/2014/main" id="{933CC2C3-6A47-CA28-869C-407FF873BB21}"/>
                </a:ext>
              </a:extLst>
            </p:cNvPr>
            <p:cNvSpPr/>
            <p:nvPr>
              <p:custDataLst>
                <p:tags r:id="rId1"/>
              </p:custDataLst>
            </p:nvPr>
          </p:nvSpPr>
          <p:spPr bwMode="auto">
            <a:xfrm>
              <a:off x="3221268" y="3513138"/>
              <a:ext cx="3667212" cy="1803997"/>
            </a:xfrm>
            <a:prstGeom prst="rect">
              <a:avLst/>
            </a:prstGeom>
            <a:solidFill>
              <a:srgbClr val="EEECE1">
                <a:alpha val="56863"/>
              </a:srgbClr>
            </a:solidFill>
            <a:ln w="38100">
              <a:solidFill>
                <a:srgbClr val="2456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p>
          </p:txBody>
        </p:sp>
        <p:sp>
          <p:nvSpPr>
            <p:cNvPr id="200" name="PA_圆角矩形 6">
              <a:extLst>
                <a:ext uri="{FF2B5EF4-FFF2-40B4-BE49-F238E27FC236}">
                  <a16:creationId xmlns:a16="http://schemas.microsoft.com/office/drawing/2014/main" id="{A3440138-0140-302F-C2E6-DB7EDE90B87D}"/>
                </a:ext>
              </a:extLst>
            </p:cNvPr>
            <p:cNvSpPr/>
            <p:nvPr>
              <p:custDataLst>
                <p:tags r:id="rId2"/>
              </p:custDataLst>
            </p:nvPr>
          </p:nvSpPr>
          <p:spPr bwMode="auto">
            <a:xfrm>
              <a:off x="3790254" y="3323974"/>
              <a:ext cx="2539872" cy="357536"/>
            </a:xfrm>
            <a:prstGeom prst="roundRect">
              <a:avLst>
                <a:gd name="adj" fmla="val 194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AT" altLang="zh-CN" sz="1800" b="1">
                  <a:solidFill>
                    <a:srgbClr val="F2F2F2"/>
                  </a:solidFill>
                  <a:latin typeface="微软雅黑" panose="020B0503020204020204" pitchFamily="34" charset="-122"/>
                  <a:ea typeface="微软雅黑" panose="020B0503020204020204" pitchFamily="34" charset="-122"/>
                </a:rPr>
                <a:t>DURABOOK U11I</a:t>
              </a:r>
              <a:endParaRPr lang="de-AT" altLang="zh-CN" sz="1800" b="1" dirty="0">
                <a:solidFill>
                  <a:srgbClr val="F2F2F2"/>
                </a:solidFill>
                <a:latin typeface="微软雅黑" panose="020B0503020204020204" pitchFamily="34" charset="-122"/>
                <a:ea typeface="微软雅黑" panose="020B0503020204020204" pitchFamily="34" charset="-122"/>
              </a:endParaRPr>
            </a:p>
          </p:txBody>
        </p:sp>
        <p:sp>
          <p:nvSpPr>
            <p:cNvPr id="202" name="Rectangle 48">
              <a:extLst>
                <a:ext uri="{FF2B5EF4-FFF2-40B4-BE49-F238E27FC236}">
                  <a16:creationId xmlns:a16="http://schemas.microsoft.com/office/drawing/2014/main" id="{0DA589F3-8F9F-EE63-4545-A8B02593D4A5}"/>
                </a:ext>
              </a:extLst>
            </p:cNvPr>
            <p:cNvSpPr/>
            <p:nvPr/>
          </p:nvSpPr>
          <p:spPr>
            <a:xfrm>
              <a:off x="3445993" y="3823514"/>
              <a:ext cx="3086229" cy="1446550"/>
            </a:xfrm>
            <a:prstGeom prst="rect">
              <a:avLst/>
            </a:prstGeom>
            <a:no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a:spAutoFit/>
            </a:bodyPr>
            <a:lstStyle/>
            <a:p>
              <a:pPr marL="285750" indent="-285750">
                <a:buClr>
                  <a:srgbClr val="00499D"/>
                </a:buClr>
                <a:buFont typeface="Wingdings" panose="05000000000000000000" pitchFamily="2" charset="2"/>
                <a:buChar char="ü"/>
              </a:pPr>
              <a:r>
                <a:rPr lang="en-US" altLang="zh-TW" sz="2200" b="1" dirty="0">
                  <a:solidFill>
                    <a:schemeClr val="tx1">
                      <a:lumMod val="75000"/>
                      <a:lumOff val="25000"/>
                    </a:schemeClr>
                  </a:solidFill>
                  <a:ea typeface="微軟正黑體" panose="020B0604030504040204" pitchFamily="34" charset="-120"/>
                </a:rPr>
                <a:t>26 drops</a:t>
              </a:r>
            </a:p>
            <a:p>
              <a:pPr marL="285750" indent="-285750">
                <a:buClr>
                  <a:srgbClr val="00499D"/>
                </a:buClr>
                <a:buFont typeface="Wingdings" panose="05000000000000000000" pitchFamily="2" charset="2"/>
                <a:buChar char="ü"/>
              </a:pPr>
              <a:r>
                <a:rPr lang="en-US" altLang="zh-TW" sz="2200" b="1" dirty="0">
                  <a:solidFill>
                    <a:schemeClr val="tx1">
                      <a:lumMod val="75000"/>
                      <a:lumOff val="25000"/>
                    </a:schemeClr>
                  </a:solidFill>
                  <a:ea typeface="微軟正黑體" panose="020B0604030504040204" pitchFamily="34" charset="-120"/>
                </a:rPr>
                <a:t>6 ft (~183cm)</a:t>
              </a:r>
            </a:p>
            <a:p>
              <a:pPr marL="285750" indent="-285750">
                <a:buClr>
                  <a:srgbClr val="00499D"/>
                </a:buClr>
                <a:buFont typeface="Wingdings" panose="05000000000000000000" pitchFamily="2" charset="2"/>
                <a:buChar char="ü"/>
              </a:pPr>
              <a:r>
                <a:rPr lang="en-US" altLang="zh-TW" sz="2200" b="1" dirty="0">
                  <a:solidFill>
                    <a:schemeClr val="tx1">
                      <a:lumMod val="75000"/>
                      <a:lumOff val="25000"/>
                    </a:schemeClr>
                  </a:solidFill>
                  <a:ea typeface="微軟正黑體" panose="020B0604030504040204" pitchFamily="34" charset="-120"/>
                </a:rPr>
                <a:t>All drops performed on one unit, operating.</a:t>
              </a:r>
            </a:p>
          </p:txBody>
        </p:sp>
      </p:grpSp>
      <p:pic>
        <p:nvPicPr>
          <p:cNvPr id="3" name="Picture 9">
            <a:extLst>
              <a:ext uri="{FF2B5EF4-FFF2-40B4-BE49-F238E27FC236}">
                <a16:creationId xmlns:a16="http://schemas.microsoft.com/office/drawing/2014/main" id="{3B9EA9C0-17BB-6942-5DE4-9D5AE7797015}"/>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l="14060" t="9460" r="18057" b="10879"/>
          <a:stretch/>
        </p:blipFill>
        <p:spPr bwMode="auto">
          <a:xfrm>
            <a:off x="5626965" y="1248857"/>
            <a:ext cx="1410305" cy="1290599"/>
          </a:xfrm>
          <a:prstGeom prst="rect">
            <a:avLst/>
          </a:prstGeom>
          <a:noFill/>
          <a:ln>
            <a:noFill/>
          </a:ln>
          <a:effectLst>
            <a:outerShdw blurRad="254000" dist="35921" dir="2700000" sx="103000" sy="103000" algn="ctr" rotWithShape="0">
              <a:schemeClr val="bg1">
                <a:lumMod val="9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791003"/>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F4F6896-E9F9-166B-AEA2-981E60C9D69A}"/>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a:stretch/>
        </p:blipFill>
        <p:spPr>
          <a:xfrm>
            <a:off x="32411" y="1081678"/>
            <a:ext cx="4776754" cy="5212715"/>
          </a:xfrm>
          <a:prstGeom prst="rect">
            <a:avLst/>
          </a:prstGeom>
          <a:ln>
            <a:noFill/>
          </a:ln>
          <a:effectLst>
            <a:outerShdw blurRad="292100" dist="139700" dir="2700000" algn="tl" rotWithShape="0">
              <a:srgbClr val="333333">
                <a:alpha val="65000"/>
              </a:srgbClr>
            </a:outerShdw>
          </a:effectLst>
        </p:spPr>
      </p:pic>
      <p:sp>
        <p:nvSpPr>
          <p:cNvPr id="25" name="Rectangle 4">
            <a:extLst>
              <a:ext uri="{FF2B5EF4-FFF2-40B4-BE49-F238E27FC236}">
                <a16:creationId xmlns:a16="http://schemas.microsoft.com/office/drawing/2014/main" id="{DC708F71-E356-4A28-9C3B-DEA29480DAD5}"/>
              </a:ext>
            </a:extLst>
          </p:cNvPr>
          <p:cNvSpPr/>
          <p:nvPr/>
        </p:nvSpPr>
        <p:spPr>
          <a:xfrm>
            <a:off x="788283" y="1270630"/>
            <a:ext cx="7032944" cy="3170099"/>
          </a:xfrm>
          <a:prstGeom prst="rect">
            <a:avLst/>
          </a:prstGeom>
          <a:solidFill>
            <a:srgbClr val="DDDDDD">
              <a:alpha val="60000"/>
            </a:srgb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Zero Downtime</a:t>
            </a:r>
          </a:p>
          <a:p>
            <a:pPr marL="342900" marR="0" lvl="0" indent="-34290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Fan failure is one of most common reasons lead to system overheat, and therefore damaging other components. Especially in desert environment, the fan failure rate is becoming higher. </a:t>
            </a:r>
          </a:p>
          <a:p>
            <a:pPr marL="342900" marR="0" lvl="0" indent="-34290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00499D"/>
                </a:solidFill>
                <a:effectLst/>
                <a:uLnTx/>
                <a:uFillTx/>
                <a:ea typeface="微軟正黑體" panose="020B0604030504040204" pitchFamily="34" charset="-120"/>
              </a:rPr>
              <a:t>COOLFINITY</a:t>
            </a:r>
            <a:r>
              <a:rPr kumimoji="0" lang="en-US" altLang="zh-TW" sz="2000" b="1" i="0" u="none" strike="noStrike" kern="1200" cap="none" spc="0" normalizeH="0" baseline="0" noProof="0" dirty="0">
                <a:ln>
                  <a:noFill/>
                </a:ln>
                <a:solidFill>
                  <a:srgbClr val="00499D"/>
                </a:solidFill>
                <a:effectLst/>
                <a:uLnTx/>
                <a:uFillTx/>
                <a:ea typeface="微軟正黑體" panose="020B0604030504040204" pitchFamily="34" charset="-120"/>
                <a:cs typeface="Arial Unicode MS" panose="020B0604020202020204" pitchFamily="34" charset="-120"/>
              </a:rPr>
              <a:t>™</a:t>
            </a:r>
            <a:r>
              <a:rPr kumimoji="0" lang="en-US" altLang="zh-TW" sz="2000" b="0" i="0" u="none" strike="noStrike" kern="1200" cap="none" spc="0" normalizeH="0" baseline="0" noProof="0" dirty="0">
                <a:ln>
                  <a:noFill/>
                </a:ln>
                <a:solidFill>
                  <a:srgbClr val="00499D"/>
                </a:solidFill>
                <a:effectLst/>
                <a:uLnTx/>
                <a:uFillTx/>
                <a:ea typeface="微軟正黑體" panose="020B0604030504040204" pitchFamily="34" charset="-120"/>
              </a:rPr>
              <a:t> </a:t>
            </a:r>
            <a:r>
              <a:rPr kumimoji="0" lang="en-US" altLang="zh-TW" sz="2000" b="0" i="0" u="none" strike="noStrike" kern="1200" cap="none" spc="0" normalizeH="0" baseline="0" noProof="0" dirty="0" err="1">
                <a:ln>
                  <a:noFill/>
                </a:ln>
                <a:solidFill>
                  <a:prstClr val="black"/>
                </a:solidFill>
                <a:effectLst/>
                <a:uLnTx/>
                <a:uFillTx/>
                <a:ea typeface="微軟正黑體" panose="020B0604030504040204" pitchFamily="34" charset="-120"/>
              </a:rPr>
              <a:t>fanless</a:t>
            </a: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 design also means </a:t>
            </a:r>
            <a:r>
              <a:rPr kumimoji="0" lang="en-US" altLang="zh-TW" sz="2000" b="1" i="0" u="none" strike="noStrike" kern="1200" cap="none" spc="0" normalizeH="0" baseline="0" noProof="0" dirty="0">
                <a:ln>
                  <a:noFill/>
                </a:ln>
                <a:solidFill>
                  <a:prstClr val="black"/>
                </a:solidFill>
                <a:effectLst/>
                <a:uLnTx/>
                <a:uFillTx/>
                <a:ea typeface="微軟正黑體" panose="020B0604030504040204" pitchFamily="34" charset="-120"/>
              </a:rPr>
              <a:t>free-of-noise</a:t>
            </a: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 In some user scenarios, such as battlefield, hospital and stealth mode, every peace matters.</a:t>
            </a:r>
          </a:p>
          <a:p>
            <a:pPr marL="342900" marR="0" lvl="0" indent="-34290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U11I provides best performance with </a:t>
            </a:r>
            <a:b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br>
            <a:r>
              <a:rPr kumimoji="0" lang="en-US" altLang="zh-TW" sz="2000" b="0" i="0" u="none" strike="noStrike" kern="1200" cap="none" spc="0" normalizeH="0" baseline="0" noProof="0" dirty="0">
                <a:ln>
                  <a:noFill/>
                </a:ln>
                <a:solidFill>
                  <a:prstClr val="black"/>
                </a:solidFill>
                <a:effectLst/>
                <a:uLnTx/>
                <a:uFillTx/>
                <a:ea typeface="微軟正黑體" panose="020B0604030504040204" pitchFamily="34" charset="-120"/>
              </a:rPr>
              <a:t>better thermal in a compact design.   </a:t>
            </a:r>
          </a:p>
        </p:txBody>
      </p:sp>
      <p:grpSp>
        <p:nvGrpSpPr>
          <p:cNvPr id="3" name="Group 2">
            <a:extLst>
              <a:ext uri="{FF2B5EF4-FFF2-40B4-BE49-F238E27FC236}">
                <a16:creationId xmlns:a16="http://schemas.microsoft.com/office/drawing/2014/main" id="{10D1F6DD-C8D5-BE94-28CE-C567A02C15E0}"/>
              </a:ext>
            </a:extLst>
          </p:cNvPr>
          <p:cNvGrpSpPr/>
          <p:nvPr/>
        </p:nvGrpSpPr>
        <p:grpSpPr>
          <a:xfrm>
            <a:off x="8255788" y="1443478"/>
            <a:ext cx="3525031" cy="2275106"/>
            <a:chOff x="8255788" y="1443478"/>
            <a:chExt cx="3525031" cy="2275106"/>
          </a:xfrm>
        </p:grpSpPr>
        <p:pic>
          <p:nvPicPr>
            <p:cNvPr id="26" name="Picture 8" descr="ãtablet overheat damageãçåçæå°çµæ">
              <a:extLst>
                <a:ext uri="{FF2B5EF4-FFF2-40B4-BE49-F238E27FC236}">
                  <a16:creationId xmlns:a16="http://schemas.microsoft.com/office/drawing/2014/main" id="{CC0B518E-7740-489E-AEFB-4EA63F81732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447684" y="1563681"/>
              <a:ext cx="3014166" cy="193349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7">
              <a:extLst>
                <a:ext uri="{FF2B5EF4-FFF2-40B4-BE49-F238E27FC236}">
                  <a16:creationId xmlns:a16="http://schemas.microsoft.com/office/drawing/2014/main" id="{8E771BD7-0575-4BCC-B1A3-C500214A0FBD}"/>
                </a:ext>
              </a:extLst>
            </p:cNvPr>
            <p:cNvSpPr/>
            <p:nvPr/>
          </p:nvSpPr>
          <p:spPr>
            <a:xfrm>
              <a:off x="8255788" y="1443478"/>
              <a:ext cx="3333135" cy="2154903"/>
            </a:xfrm>
            <a:prstGeom prst="rect">
              <a:avLst/>
            </a:prstGeom>
            <a:noFill/>
            <a:ln w="28575">
              <a:solidFill>
                <a:srgbClr val="E6E6E6"/>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pic>
          <p:nvPicPr>
            <p:cNvPr id="28" name="Picture 4" descr="Related image">
              <a:extLst>
                <a:ext uri="{FF2B5EF4-FFF2-40B4-BE49-F238E27FC236}">
                  <a16:creationId xmlns:a16="http://schemas.microsoft.com/office/drawing/2014/main" id="{327E526D-6890-4DC5-A6A3-DDF134B2FB4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098540" y="3036305"/>
              <a:ext cx="682279" cy="682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aphicFrame>
        <p:nvGraphicFramePr>
          <p:cNvPr id="29" name="表格 6">
            <a:extLst>
              <a:ext uri="{FF2B5EF4-FFF2-40B4-BE49-F238E27FC236}">
                <a16:creationId xmlns:a16="http://schemas.microsoft.com/office/drawing/2014/main" id="{98A36E5B-D3E3-4A4C-946D-58E7C4F6BA67}"/>
              </a:ext>
            </a:extLst>
          </p:cNvPr>
          <p:cNvGraphicFramePr>
            <a:graphicFrameLocks noGrp="1"/>
          </p:cNvGraphicFramePr>
          <p:nvPr>
            <p:extLst>
              <p:ext uri="{D42A27DB-BD31-4B8C-83A1-F6EECF244321}">
                <p14:modId xmlns:p14="http://schemas.microsoft.com/office/powerpoint/2010/main" val="485407267"/>
              </p:ext>
            </p:extLst>
          </p:nvPr>
        </p:nvGraphicFramePr>
        <p:xfrm>
          <a:off x="3413174" y="4633747"/>
          <a:ext cx="2094270" cy="1520754"/>
        </p:xfrm>
        <a:graphic>
          <a:graphicData uri="http://schemas.openxmlformats.org/drawingml/2006/table">
            <a:tbl>
              <a:tblPr firstRow="1" bandRow="1">
                <a:tableStyleId>{5C22544A-7EE6-4342-B048-85BDC9FD1C3A}</a:tableStyleId>
              </a:tblPr>
              <a:tblGrid>
                <a:gridCol w="1047135">
                  <a:extLst>
                    <a:ext uri="{9D8B030D-6E8A-4147-A177-3AD203B41FA5}">
                      <a16:colId xmlns:a16="http://schemas.microsoft.com/office/drawing/2014/main" val="20000"/>
                    </a:ext>
                  </a:extLst>
                </a:gridCol>
                <a:gridCol w="1047135">
                  <a:extLst>
                    <a:ext uri="{9D8B030D-6E8A-4147-A177-3AD203B41FA5}">
                      <a16:colId xmlns:a16="http://schemas.microsoft.com/office/drawing/2014/main" val="20001"/>
                    </a:ext>
                  </a:extLst>
                </a:gridCol>
              </a:tblGrid>
              <a:tr h="362438">
                <a:tc gridSpan="2">
                  <a:txBody>
                    <a:bodyPr/>
                    <a:lstStyle/>
                    <a:p>
                      <a:pPr algn="ctr"/>
                      <a:r>
                        <a:rPr lang="en-US" altLang="zh-TW" sz="1600" dirty="0">
                          <a:solidFill>
                            <a:schemeClr val="bg1"/>
                          </a:solidFill>
                          <a:latin typeface="Century Gothic" panose="020B0502020202020204" pitchFamily="34" charset="0"/>
                        </a:rPr>
                        <a:t>Acoustic Test</a:t>
                      </a:r>
                      <a:r>
                        <a:rPr lang="en-US" altLang="zh-TW" sz="1600" baseline="0" dirty="0">
                          <a:solidFill>
                            <a:schemeClr val="bg1"/>
                          </a:solidFill>
                          <a:latin typeface="Century Gothic" panose="020B0502020202020204" pitchFamily="34" charset="0"/>
                        </a:rPr>
                        <a:t> </a:t>
                      </a:r>
                      <a:endParaRPr lang="zh-TW" altLang="en-US" sz="1600" dirty="0">
                        <a:solidFill>
                          <a:schemeClr val="bg1"/>
                        </a:solidFill>
                        <a:latin typeface="Century Gothic" panose="020B050202020202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10117">
                <a:tc>
                  <a:txBody>
                    <a:bodyPr/>
                    <a:lstStyle/>
                    <a:p>
                      <a:pPr marL="0" algn="ctr" defTabSz="685594" rtl="0" eaLnBrk="1" latinLnBrk="0" hangingPunct="1"/>
                      <a:r>
                        <a:rPr lang="en-US" altLang="zh-TW" sz="1400" b="1" kern="1200" dirty="0">
                          <a:solidFill>
                            <a:schemeClr val="lt1"/>
                          </a:solidFill>
                          <a:latin typeface="Century Gothic" panose="020B0502020202020204" pitchFamily="34" charset="0"/>
                          <a:ea typeface="+mn-ea"/>
                          <a:cs typeface="+mn-cs"/>
                        </a:rPr>
                        <a:t>Durabook U11I</a:t>
                      </a:r>
                      <a:endParaRPr lang="zh-TW" altLang="en-US" sz="1400" b="1" kern="1200" dirty="0">
                        <a:solidFill>
                          <a:schemeClr val="lt1"/>
                        </a:solidFill>
                        <a:latin typeface="Century Gothic" panose="020B0502020202020204" pitchFamily="34" charset="0"/>
                        <a:ea typeface="+mn-ea"/>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29C"/>
                    </a:solidFill>
                  </a:tcPr>
                </a:tc>
                <a:tc>
                  <a:txBody>
                    <a:bodyPr/>
                    <a:lstStyle/>
                    <a:p>
                      <a:pPr algn="ctr"/>
                      <a:r>
                        <a:rPr lang="en-US" altLang="zh-TW" sz="1200" b="1" dirty="0">
                          <a:solidFill>
                            <a:srgbClr val="FF0000"/>
                          </a:solidFill>
                          <a:latin typeface="Century Gothic" panose="020B0502020202020204" pitchFamily="34" charset="0"/>
                        </a:rPr>
                        <a:t>0 </a:t>
                      </a:r>
                      <a:r>
                        <a:rPr lang="en-US" altLang="zh-TW" sz="1200" b="1" dirty="0" err="1">
                          <a:solidFill>
                            <a:srgbClr val="FF0000"/>
                          </a:solidFill>
                          <a:latin typeface="Century Gothic" panose="020B0502020202020204" pitchFamily="34" charset="0"/>
                        </a:rPr>
                        <a:t>dBA</a:t>
                      </a:r>
                      <a:endParaRPr lang="zh-TW" altLang="en-US" sz="1200" b="1" dirty="0">
                        <a:solidFill>
                          <a:srgbClr val="FF0000"/>
                        </a:solidFill>
                        <a:latin typeface="Century Gothic" panose="020B050202020202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0117">
                <a:tc>
                  <a:txBody>
                    <a:bodyPr/>
                    <a:lstStyle/>
                    <a:p>
                      <a:pPr algn="ctr"/>
                      <a:r>
                        <a:rPr lang="en-US" altLang="zh-TW" sz="1200" b="1" dirty="0">
                          <a:solidFill>
                            <a:schemeClr val="bg1"/>
                          </a:solidFill>
                          <a:latin typeface="Century Gothic" panose="020B0502020202020204" pitchFamily="34" charset="0"/>
                        </a:rPr>
                        <a:t>Market Solution A/B/C</a:t>
                      </a:r>
                      <a:endParaRPr lang="zh-TW" altLang="en-US" sz="1200" b="1" dirty="0">
                        <a:solidFill>
                          <a:schemeClr val="bg1"/>
                        </a:solidFill>
                        <a:latin typeface="Century Gothic" panose="020B0502020202020204" pitchFamily="34" charset="0"/>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algn="ctr"/>
                      <a:r>
                        <a:rPr kumimoji="1" lang="en-US" altLang="zh-TW" sz="1200" b="1" kern="1200" dirty="0">
                          <a:solidFill>
                            <a:srgbClr val="141212"/>
                          </a:solidFill>
                          <a:latin typeface="Century Gothic" panose="020B0502020202020204" pitchFamily="34" charset="0"/>
                          <a:ea typeface="新細明體" pitchFamily="18" charset="-120"/>
                          <a:cs typeface="+mn-cs"/>
                        </a:rPr>
                        <a:t>37-40 dBA</a:t>
                      </a:r>
                      <a:endParaRPr kumimoji="1" lang="zh-TW" altLang="en-US" sz="1200" b="1" kern="1200" dirty="0">
                        <a:solidFill>
                          <a:srgbClr val="141212"/>
                        </a:solidFill>
                        <a:latin typeface="Century Gothic" panose="020B0502020202020204" pitchFamily="34" charset="0"/>
                        <a:ea typeface="新細明體" pitchFamily="18" charset="-120"/>
                        <a:cs typeface="+mn-cs"/>
                      </a:endParaRPr>
                    </a:p>
                  </a:txBody>
                  <a:tcPr marL="91437" marR="91437" marT="45739" marB="4573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38" name="Picture 2" descr="Image result for win icon">
            <a:extLst>
              <a:ext uri="{FF2B5EF4-FFF2-40B4-BE49-F238E27FC236}">
                <a16:creationId xmlns:a16="http://schemas.microsoft.com/office/drawing/2014/main" id="{6E4859CC-1570-469B-A481-2A437B59113B}"/>
              </a:ext>
            </a:extLst>
          </p:cNvPr>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10000" b="90000" l="10000" r="90000">
                        <a14:foregroundMark x1="39667" y1="34000" x2="39667" y2="34000"/>
                        <a14:foregroundMark x1="60000" y1="33500" x2="60000" y2="33500"/>
                        <a14:foregroundMark x1="39667" y1="69000" x2="39667" y2="69000"/>
                        <a14:foregroundMark x1="52333" y1="68500" x2="52333" y2="68500"/>
                        <a14:foregroundMark x1="58667" y1="69000" x2="58667" y2="69000"/>
                      </a14:backgroundRemoval>
                    </a14:imgEffect>
                  </a14:imgLayer>
                </a14:imgProps>
              </a:ext>
              <a:ext uri="{28A0092B-C50C-407E-A947-70E740481C1C}">
                <a14:useLocalDpi xmlns:a14="http://schemas.microsoft.com/office/drawing/2010/main"/>
              </a:ext>
            </a:extLst>
          </a:blip>
          <a:srcRect/>
          <a:stretch>
            <a:fillRect/>
          </a:stretch>
        </p:blipFill>
        <p:spPr bwMode="auto">
          <a:xfrm rot="19940700">
            <a:off x="2770160" y="4573483"/>
            <a:ext cx="1074942" cy="716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60B20E7-EE15-509B-5552-9DA96E46118A}"/>
              </a:ext>
            </a:extLst>
          </p:cNvPr>
          <p:cNvGrpSpPr/>
          <p:nvPr/>
        </p:nvGrpSpPr>
        <p:grpSpPr>
          <a:xfrm>
            <a:off x="5739106" y="3709897"/>
            <a:ext cx="5911146" cy="2626423"/>
            <a:chOff x="5739106" y="3709897"/>
            <a:chExt cx="5911146" cy="2626423"/>
          </a:xfrm>
        </p:grpSpPr>
        <p:pic>
          <p:nvPicPr>
            <p:cNvPr id="2050" name="Picture 2" descr="Amazon.com: Dell Latitude 12 7212 RUGGED 11.6 inches Gorilla Glass Glove  Capable TouchScreen FHD (1920x1080) Outdoor Business Tablet: Intel Core  i5-7300U, 128GB SSD, 8GB RAM, GPS, Windows 10 Pro (Renewed) : Electronics">
              <a:extLst>
                <a:ext uri="{FF2B5EF4-FFF2-40B4-BE49-F238E27FC236}">
                  <a16:creationId xmlns:a16="http://schemas.microsoft.com/office/drawing/2014/main" id="{B46D6A1F-FB3B-CFE7-2180-EC68A8C66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5011" y="4623375"/>
              <a:ext cx="1860089" cy="12164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4">
              <a:extLst>
                <a:ext uri="{FF2B5EF4-FFF2-40B4-BE49-F238E27FC236}">
                  <a16:creationId xmlns:a16="http://schemas.microsoft.com/office/drawing/2014/main" id="{381705C4-A09C-43D1-9778-FA8C34545E09}"/>
                </a:ext>
              </a:extLst>
            </p:cNvPr>
            <p:cNvSpPr/>
            <p:nvPr/>
          </p:nvSpPr>
          <p:spPr>
            <a:xfrm>
              <a:off x="5976742" y="4004533"/>
              <a:ext cx="5604897" cy="2127440"/>
            </a:xfrm>
            <a:prstGeom prst="rect">
              <a:avLst/>
            </a:prstGeom>
            <a:noFill/>
            <a:ln w="28575">
              <a:solidFill>
                <a:srgbClr val="E6E6E6"/>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pic>
          <p:nvPicPr>
            <p:cNvPr id="30" name="Picture 4" descr="https://cdn.barcodesinc.com/images/models/lg/Panasonic/toughpad-g1-back.jpg">
              <a:extLst>
                <a:ext uri="{FF2B5EF4-FFF2-40B4-BE49-F238E27FC236}">
                  <a16:creationId xmlns:a16="http://schemas.microsoft.com/office/drawing/2014/main" id="{D58A343B-BF62-4F4C-92B3-00EE37C3373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39106" y="4262593"/>
              <a:ext cx="2457565" cy="184317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5">
              <a:extLst>
                <a:ext uri="{FF2B5EF4-FFF2-40B4-BE49-F238E27FC236}">
                  <a16:creationId xmlns:a16="http://schemas.microsoft.com/office/drawing/2014/main" id="{DE8863F0-963D-4B89-8662-08AF4D040730}"/>
                </a:ext>
              </a:extLst>
            </p:cNvPr>
            <p:cNvSpPr/>
            <p:nvPr/>
          </p:nvSpPr>
          <p:spPr>
            <a:xfrm>
              <a:off x="6112136" y="4623375"/>
              <a:ext cx="734726" cy="5377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pic>
          <p:nvPicPr>
            <p:cNvPr id="33" name="Picture 2" descr="Getac F110 : Back">
              <a:extLst>
                <a:ext uri="{FF2B5EF4-FFF2-40B4-BE49-F238E27FC236}">
                  <a16:creationId xmlns:a16="http://schemas.microsoft.com/office/drawing/2014/main" id="{F8ACB6EE-DD2F-43EF-8C4A-1DA52470BDA1}"/>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76980" y="4066203"/>
              <a:ext cx="2423667" cy="20314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0">
              <a:extLst>
                <a:ext uri="{FF2B5EF4-FFF2-40B4-BE49-F238E27FC236}">
                  <a16:creationId xmlns:a16="http://schemas.microsoft.com/office/drawing/2014/main" id="{C7237213-D9F2-4A0F-8820-013AD8C9530D}"/>
                </a:ext>
              </a:extLst>
            </p:cNvPr>
            <p:cNvSpPr/>
            <p:nvPr/>
          </p:nvSpPr>
          <p:spPr>
            <a:xfrm>
              <a:off x="9436495" y="4476253"/>
              <a:ext cx="671969" cy="4814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微軟正黑體" panose="020B0604030504040204" pitchFamily="34" charset="-120"/>
              </a:endParaRPr>
            </a:p>
          </p:txBody>
        </p:sp>
        <p:sp>
          <p:nvSpPr>
            <p:cNvPr id="35" name="TextBox 32">
              <a:extLst>
                <a:ext uri="{FF2B5EF4-FFF2-40B4-BE49-F238E27FC236}">
                  <a16:creationId xmlns:a16="http://schemas.microsoft.com/office/drawing/2014/main" id="{8EF370F1-9107-403C-9012-424CC2D6295C}"/>
                </a:ext>
              </a:extLst>
            </p:cNvPr>
            <p:cNvSpPr txBox="1"/>
            <p:nvPr/>
          </p:nvSpPr>
          <p:spPr>
            <a:xfrm>
              <a:off x="6021894" y="3709897"/>
              <a:ext cx="1728487"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white"/>
                  </a:solidFill>
                  <a:effectLst/>
                  <a:uLnTx/>
                  <a:uFillTx/>
                  <a:ea typeface="微軟正黑體" panose="020B0604030504040204" pitchFamily="34" charset="-120"/>
                </a:rPr>
                <a:t>Market Solution</a:t>
              </a:r>
              <a:endParaRPr kumimoji="0" lang="en-US" sz="1800" b="1" i="0" u="none" strike="noStrike" kern="1200" cap="none" spc="0" normalizeH="0" baseline="0" noProof="0" dirty="0">
                <a:ln>
                  <a:noFill/>
                </a:ln>
                <a:solidFill>
                  <a:prstClr val="white"/>
                </a:solidFill>
                <a:effectLst/>
                <a:uLnTx/>
                <a:uFillTx/>
                <a:ea typeface="微軟正黑體" panose="020B0604030504040204" pitchFamily="34" charset="-120"/>
              </a:endParaRPr>
            </a:p>
          </p:txBody>
        </p:sp>
        <p:sp>
          <p:nvSpPr>
            <p:cNvPr id="37" name="Arrow: Left-Right 9">
              <a:extLst>
                <a:ext uri="{FF2B5EF4-FFF2-40B4-BE49-F238E27FC236}">
                  <a16:creationId xmlns:a16="http://schemas.microsoft.com/office/drawing/2014/main" id="{F96AC3FD-6FFB-4AD2-A306-8C81CF8B5CA8}"/>
                </a:ext>
              </a:extLst>
            </p:cNvPr>
            <p:cNvSpPr/>
            <p:nvPr/>
          </p:nvSpPr>
          <p:spPr>
            <a:xfrm>
              <a:off x="6030081" y="4033637"/>
              <a:ext cx="5620171" cy="493345"/>
            </a:xfrm>
            <a:prstGeom prst="leftRightArrow">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微軟正黑體" panose="020B0604030504040204" pitchFamily="34" charset="-120"/>
                </a:rPr>
                <a:t>Potential Failure</a:t>
              </a:r>
            </a:p>
          </p:txBody>
        </p:sp>
        <p:sp>
          <p:nvSpPr>
            <p:cNvPr id="5" name="Rectangle: Rounded Corners 30">
              <a:extLst>
                <a:ext uri="{FF2B5EF4-FFF2-40B4-BE49-F238E27FC236}">
                  <a16:creationId xmlns:a16="http://schemas.microsoft.com/office/drawing/2014/main" id="{EC87DE1F-C19B-3F53-C2EC-66A41000CB99}"/>
                </a:ext>
              </a:extLst>
            </p:cNvPr>
            <p:cNvSpPr/>
            <p:nvPr/>
          </p:nvSpPr>
          <p:spPr>
            <a:xfrm>
              <a:off x="10762555" y="4995756"/>
              <a:ext cx="671969" cy="4814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pic>
          <p:nvPicPr>
            <p:cNvPr id="2052" name="Picture 4" descr="M101BT -10.1&quot; Windows Rugged Tablet | Winmate">
              <a:extLst>
                <a:ext uri="{FF2B5EF4-FFF2-40B4-BE49-F238E27FC236}">
                  <a16:creationId xmlns:a16="http://schemas.microsoft.com/office/drawing/2014/main" id="{69061129-FDAB-D631-FD9D-533C5898B6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441"/>
            <a:stretch/>
          </p:blipFill>
          <p:spPr bwMode="auto">
            <a:xfrm>
              <a:off x="7227324" y="4632318"/>
              <a:ext cx="1968605" cy="1704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30">
              <a:extLst>
                <a:ext uri="{FF2B5EF4-FFF2-40B4-BE49-F238E27FC236}">
                  <a16:creationId xmlns:a16="http://schemas.microsoft.com/office/drawing/2014/main" id="{E4EFAFBD-5ECE-1FA7-C313-6301D2B009D0}"/>
                </a:ext>
              </a:extLst>
            </p:cNvPr>
            <p:cNvSpPr/>
            <p:nvPr/>
          </p:nvSpPr>
          <p:spPr>
            <a:xfrm>
              <a:off x="7440995" y="5482999"/>
              <a:ext cx="671969" cy="4814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軟正黑體" panose="020B0604030504040204" pitchFamily="34" charset="-120"/>
              </a:endParaRPr>
            </a:p>
          </p:txBody>
        </p:sp>
      </p:grpSp>
      <p:pic>
        <p:nvPicPr>
          <p:cNvPr id="9" name="Picture 8" descr="Logo, company name&#10;&#10;Description automatically generated">
            <a:extLst>
              <a:ext uri="{FF2B5EF4-FFF2-40B4-BE49-F238E27FC236}">
                <a16:creationId xmlns:a16="http://schemas.microsoft.com/office/drawing/2014/main" id="{7CC4ACA2-8C66-F411-AD11-C23F0A24BF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2316" y="4816263"/>
            <a:ext cx="1229866" cy="1229866"/>
          </a:xfrm>
          <a:prstGeom prst="rect">
            <a:avLst/>
          </a:prstGeom>
          <a:effectLst>
            <a:outerShdw blurRad="50800" dist="38100" algn="l" rotWithShape="0">
              <a:prstClr val="black">
                <a:alpha val="40000"/>
              </a:prstClr>
            </a:outerShdw>
          </a:effectLst>
        </p:spPr>
      </p:pic>
      <p:sp>
        <p:nvSpPr>
          <p:cNvPr id="10" name="Content Placeholder 1">
            <a:extLst>
              <a:ext uri="{FF2B5EF4-FFF2-40B4-BE49-F238E27FC236}">
                <a16:creationId xmlns:a16="http://schemas.microsoft.com/office/drawing/2014/main" id="{AB6AB2F4-7AF3-0818-10A9-3F8B655D7A12}"/>
              </a:ext>
            </a:extLst>
          </p:cNvPr>
          <p:cNvSpPr txBox="1">
            <a:spLocks/>
          </p:cNvSpPr>
          <p:nvPr/>
        </p:nvSpPr>
        <p:spPr>
          <a:xfrm>
            <a:off x="998059" y="224569"/>
            <a:ext cx="10898019"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TW" sz="4400" b="1" i="0" u="none" strike="noStrike" kern="1200" cap="none" spc="0" normalizeH="0" baseline="0" noProof="0" dirty="0">
                <a:ln>
                  <a:noFill/>
                </a:ln>
                <a:solidFill>
                  <a:srgbClr val="00499D"/>
                </a:solidFill>
                <a:effectLst/>
                <a:uLnTx/>
                <a:uFillTx/>
                <a:ea typeface="微軟正黑體" panose="020B0604030504040204" pitchFamily="34" charset="-120"/>
              </a:rPr>
              <a:t>COOL</a:t>
            </a:r>
            <a:r>
              <a:rPr kumimoji="0" lang="en-US" altLang="zh-TW" sz="4400" b="1" i="0" u="none" strike="noStrike" kern="1200" cap="none" spc="0" normalizeH="0" baseline="0" noProof="0" dirty="0">
                <a:ln>
                  <a:noFill/>
                </a:ln>
                <a:effectLst/>
                <a:uLnTx/>
                <a:uFillTx/>
                <a:ea typeface="微軟正黑體" panose="020B0604030504040204" pitchFamily="34" charset="-120"/>
              </a:rPr>
              <a:t>FINI</a:t>
            </a:r>
            <a:r>
              <a:rPr kumimoji="0" lang="en-US" altLang="zh-TW" sz="4400" b="1" i="0" u="none" strike="noStrike" kern="1200" cap="none" spc="0" normalizeH="0" baseline="0" noProof="0" dirty="0">
                <a:ln>
                  <a:noFill/>
                </a:ln>
                <a:solidFill>
                  <a:srgbClr val="00499D"/>
                </a:solidFill>
                <a:effectLst/>
                <a:uLnTx/>
                <a:uFillTx/>
                <a:ea typeface="微軟正黑體" panose="020B0604030504040204" pitchFamily="34" charset="-120"/>
              </a:rPr>
              <a:t>TY</a:t>
            </a:r>
            <a:r>
              <a:rPr lang="en-US" altLang="zh-TW" sz="4000" b="1" dirty="0">
                <a:latin typeface="Calibri   "/>
                <a:ea typeface="Arial Unicode MS" panose="020B0604020202020204" pitchFamily="34" charset="-120"/>
                <a:cs typeface="Arial Unicode MS" panose="020B0604020202020204" pitchFamily="34" charset="-120"/>
              </a:rPr>
              <a:t>™</a:t>
            </a:r>
            <a:r>
              <a:rPr lang="en-US" altLang="zh-TW" sz="4400" b="1" dirty="0">
                <a:latin typeface="Calibri   "/>
                <a:ea typeface="Arial Unicode MS" panose="020B0604020202020204" pitchFamily="34" charset="-120"/>
                <a:cs typeface="Arial Unicode MS" panose="020B0604020202020204" pitchFamily="34" charset="-120"/>
              </a:rPr>
              <a:t> </a:t>
            </a:r>
            <a:r>
              <a:rPr kumimoji="0" lang="en-US" altLang="zh-TW" sz="4400" b="1" i="0" u="none" strike="noStrike" kern="1200" cap="none" spc="0" normalizeH="0" baseline="0" noProof="0" dirty="0">
                <a:ln>
                  <a:noFill/>
                </a:ln>
                <a:solidFill>
                  <a:prstClr val="black"/>
                </a:solidFill>
                <a:effectLst/>
                <a:uLnTx/>
                <a:uFillTx/>
                <a:ea typeface="微軟正黑體" panose="020B0604030504040204" pitchFamily="34" charset="-120"/>
              </a:rPr>
              <a:t>FANLESS DESIGN</a:t>
            </a:r>
            <a:endParaRPr kumimoji="0" lang="zh-TW" altLang="en-US" sz="4400" b="1" i="0" u="none" strike="noStrike" kern="1200" cap="none" spc="0" normalizeH="0" baseline="0" noProof="0" dirty="0">
              <a:ln>
                <a:noFill/>
              </a:ln>
              <a:solidFill>
                <a:prstClr val="black"/>
              </a:solidFill>
              <a:effectLst/>
              <a:uLnTx/>
              <a:uFillTx/>
              <a:ea typeface="微軟正黑體" panose="020B0604030504040204" pitchFamily="34" charset="-120"/>
            </a:endParaRPr>
          </a:p>
        </p:txBody>
      </p:sp>
      <p:sp>
        <p:nvSpPr>
          <p:cNvPr id="11" name="Rectangle 18">
            <a:extLst>
              <a:ext uri="{FF2B5EF4-FFF2-40B4-BE49-F238E27FC236}">
                <a16:creationId xmlns:a16="http://schemas.microsoft.com/office/drawing/2014/main" id="{F461CC46-0B6B-58DB-A07C-50C11BCB3D1E}"/>
              </a:ext>
            </a:extLst>
          </p:cNvPr>
          <p:cNvSpPr/>
          <p:nvPr/>
        </p:nvSpPr>
        <p:spPr>
          <a:xfrm>
            <a:off x="998059" y="754821"/>
            <a:ext cx="70329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all" spc="0" normalizeH="0" baseline="0" noProof="0" dirty="0">
                <a:ln>
                  <a:noFill/>
                </a:ln>
                <a:solidFill>
                  <a:srgbClr val="00529C"/>
                </a:solidFill>
                <a:effectLst/>
                <a:uLnTx/>
                <a:uFillTx/>
                <a:ea typeface="微軟正黑體" panose="020B0604030504040204" pitchFamily="34" charset="-120"/>
                <a:cs typeface="Arial Unicode MS" panose="020B0604020202020204" pitchFamily="34" charset="-128"/>
              </a:rPr>
              <a:t>FOR THE MOST CHALLENGING ENVIRONMENTS</a:t>
            </a:r>
          </a:p>
        </p:txBody>
      </p:sp>
    </p:spTree>
    <p:extLst>
      <p:ext uri="{BB962C8B-B14F-4D97-AF65-F5344CB8AC3E}">
        <p14:creationId xmlns:p14="http://schemas.microsoft.com/office/powerpoint/2010/main" val="2711518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4000" dirty="0">
                <a:solidFill>
                  <a:schemeClr val="tx1"/>
                </a:solidFill>
              </a:rPr>
              <a:t>ELEVATE PROTECTION WITH </a:t>
            </a:r>
            <a:r>
              <a:rPr lang="en-US" altLang="zh-TW" sz="4000" dirty="0"/>
              <a:t>SECURED-CORE PC</a:t>
            </a:r>
            <a:endParaRPr lang="en-US" altLang="zh-TW" sz="4000" dirty="0">
              <a:solidFill>
                <a:schemeClr val="tx1"/>
              </a:solidFill>
            </a:endParaRPr>
          </a:p>
        </p:txBody>
      </p:sp>
      <p:sp>
        <p:nvSpPr>
          <p:cNvPr id="3" name="矩形 2">
            <a:extLst>
              <a:ext uri="{FF2B5EF4-FFF2-40B4-BE49-F238E27FC236}">
                <a16:creationId xmlns:a16="http://schemas.microsoft.com/office/drawing/2014/main" id="{FFE948FA-469B-75BF-ACBC-C1E3E9DE344B}"/>
              </a:ext>
            </a:extLst>
          </p:cNvPr>
          <p:cNvSpPr/>
          <p:nvPr/>
        </p:nvSpPr>
        <p:spPr>
          <a:xfrm>
            <a:off x="1047650" y="936526"/>
            <a:ext cx="3134448" cy="369332"/>
          </a:xfrm>
          <a:prstGeom prst="rect">
            <a:avLst/>
          </a:prstGeom>
        </p:spPr>
        <p:txBody>
          <a:bodyPr wrap="none">
            <a:spAutoFit/>
          </a:bodyPr>
          <a:lstStyle/>
          <a:p>
            <a:r>
              <a:rPr lang="en-US" altLang="zh-TW" cap="all" dirty="0" err="1">
                <a:solidFill>
                  <a:srgbClr val="00529C"/>
                </a:solidFill>
                <a:ea typeface="Arial Unicode MS" panose="020B0604020202020204" pitchFamily="34" charset="-128"/>
              </a:rPr>
              <a:t>SupportING</a:t>
            </a:r>
            <a:r>
              <a:rPr lang="en-US" altLang="zh-TW" cap="all" dirty="0">
                <a:solidFill>
                  <a:srgbClr val="00529C"/>
                </a:solidFill>
                <a:ea typeface="Arial Unicode MS" panose="020B0604020202020204" pitchFamily="34" charset="-128"/>
              </a:rPr>
              <a:t> WINDOWS HELLO</a:t>
            </a:r>
          </a:p>
        </p:txBody>
      </p:sp>
      <p:sp>
        <p:nvSpPr>
          <p:cNvPr id="4" name="內容版面配置區 2">
            <a:extLst>
              <a:ext uri="{FF2B5EF4-FFF2-40B4-BE49-F238E27FC236}">
                <a16:creationId xmlns:a16="http://schemas.microsoft.com/office/drawing/2014/main" id="{64FA0E57-147A-05F6-1F5C-4A9C0A97207C}"/>
              </a:ext>
            </a:extLst>
          </p:cNvPr>
          <p:cNvSpPr txBox="1">
            <a:spLocks/>
          </p:cNvSpPr>
          <p:nvPr/>
        </p:nvSpPr>
        <p:spPr>
          <a:xfrm>
            <a:off x="998539" y="1464816"/>
            <a:ext cx="4811952" cy="4681342"/>
          </a:xfrm>
          <a:prstGeom prst="rect">
            <a:avLst/>
          </a:prstGeom>
        </p:spPr>
        <p:txBody>
          <a:bodyPr/>
          <a:lstStyle>
            <a:defPPr>
              <a:defRPr lang="zh-TW"/>
            </a:defPPr>
            <a:lvl1pPr marL="342900" indent="-342900">
              <a:lnSpc>
                <a:spcPts val="3800"/>
              </a:lnSpc>
              <a:spcBef>
                <a:spcPct val="20000"/>
              </a:spcBef>
              <a:buClr>
                <a:srgbClr val="00499D"/>
              </a:buClr>
              <a:buFont typeface="Arial" panose="020B0604020202020204" pitchFamily="34" charset="0"/>
              <a:buChar char="•"/>
              <a:defRPr sz="2400">
                <a:solidFill>
                  <a:schemeClr val="tx1">
                    <a:lumMod val="75000"/>
                    <a:lumOff val="25000"/>
                  </a:schemeClr>
                </a:solidFill>
                <a:ea typeface="微軟正黑體" panose="020B0604030504040204" pitchFamily="34" charset="-120"/>
              </a:defRPr>
            </a:lvl1pPr>
            <a:lvl2pPr indent="0">
              <a:spcBef>
                <a:spcPct val="20000"/>
              </a:spcBef>
              <a:buFontTx/>
              <a:buNone/>
              <a:defRPr sz="2000">
                <a:solidFill>
                  <a:schemeClr val="tx1">
                    <a:lumMod val="75000"/>
                    <a:lumOff val="25000"/>
                  </a:schemeClr>
                </a:solidFill>
              </a:defRPr>
            </a:lvl2pPr>
            <a:lvl3pPr indent="0">
              <a:spcBef>
                <a:spcPct val="20000"/>
              </a:spcBef>
              <a:buFontTx/>
              <a:buNone/>
              <a:defRPr>
                <a:solidFill>
                  <a:schemeClr val="tx1">
                    <a:lumMod val="75000"/>
                    <a:lumOff val="25000"/>
                  </a:schemeClr>
                </a:solidFill>
              </a:defRPr>
            </a:lvl3pPr>
            <a:lvl4pPr indent="0">
              <a:spcBef>
                <a:spcPct val="20000"/>
              </a:spcBef>
              <a:buFontTx/>
              <a:buNone/>
              <a:defRPr sz="1600">
                <a:solidFill>
                  <a:schemeClr val="tx1">
                    <a:lumMod val="75000"/>
                    <a:lumOff val="25000"/>
                  </a:schemeClr>
                </a:solidFill>
              </a:defRPr>
            </a:lvl4pPr>
            <a:lvl5pPr indent="0">
              <a:spcBef>
                <a:spcPct val="20000"/>
              </a:spcBef>
              <a:buFontTx/>
              <a:buNone/>
              <a:defRPr sz="16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zh-TW" b="1" dirty="0"/>
              <a:t>Multifactor Authentication (MFA) </a:t>
            </a:r>
          </a:p>
          <a:p>
            <a:pPr lvl="2" indent="-342900">
              <a:buFontTx/>
              <a:buChar char="-"/>
            </a:pPr>
            <a:r>
              <a:rPr lang="en-US" altLang="zh-TW" sz="2400" dirty="0"/>
              <a:t>Capacitive Fingerprint Reader</a:t>
            </a:r>
          </a:p>
          <a:p>
            <a:pPr lvl="2" indent="-342900">
              <a:buFontTx/>
              <a:buChar char="-"/>
            </a:pPr>
            <a:r>
              <a:rPr lang="en-US" altLang="zh-TW" sz="2400" dirty="0"/>
              <a:t>Camera for Windows Hello facial recognition</a:t>
            </a:r>
          </a:p>
          <a:p>
            <a:pPr lvl="2" indent="-342900">
              <a:buFontTx/>
              <a:buChar char="-"/>
            </a:pPr>
            <a:r>
              <a:rPr lang="en-US" altLang="zh-TW" sz="2400" dirty="0"/>
              <a:t>Smart Card reader</a:t>
            </a:r>
          </a:p>
          <a:p>
            <a:pPr lvl="2" indent="-342900">
              <a:buFontTx/>
              <a:buChar char="-"/>
            </a:pPr>
            <a:r>
              <a:rPr lang="en-US" altLang="zh-TW" sz="2400" dirty="0"/>
              <a:t>LF/HF-RFID reader</a:t>
            </a:r>
          </a:p>
          <a:p>
            <a:r>
              <a:rPr lang="en-US" altLang="zh-TW" b="1" dirty="0"/>
              <a:t>Sniff out any tampering bootups</a:t>
            </a:r>
          </a:p>
          <a:p>
            <a:pPr lvl="2" indent="-342900">
              <a:buFontTx/>
              <a:buChar char="-"/>
            </a:pPr>
            <a:r>
              <a:rPr lang="en-US" altLang="zh-TW" sz="2400" dirty="0"/>
              <a:t>TPM2.0 prevents tampering or malicious attacks. </a:t>
            </a:r>
            <a:endParaRPr lang="zh-TW" altLang="en-US" sz="2400" dirty="0"/>
          </a:p>
        </p:txBody>
      </p:sp>
      <p:pic>
        <p:nvPicPr>
          <p:cNvPr id="5" name="Picture 2" descr="影像預覽">
            <a:extLst>
              <a:ext uri="{FF2B5EF4-FFF2-40B4-BE49-F238E27FC236}">
                <a16:creationId xmlns:a16="http://schemas.microsoft.com/office/drawing/2014/main" id="{08C97A46-4557-FED9-3C18-8C42EF381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685" b="6829"/>
          <a:stretch/>
        </p:blipFill>
        <p:spPr bwMode="auto">
          <a:xfrm>
            <a:off x="6030530" y="1213525"/>
            <a:ext cx="5915159" cy="5182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4">
            <a:extLst>
              <a:ext uri="{FF2B5EF4-FFF2-40B4-BE49-F238E27FC236}">
                <a16:creationId xmlns:a16="http://schemas.microsoft.com/office/drawing/2014/main" id="{57115419-1987-7FB3-DC83-96C721725F45}"/>
              </a:ext>
            </a:extLst>
          </p:cNvPr>
          <p:cNvSpPr/>
          <p:nvPr/>
        </p:nvSpPr>
        <p:spPr>
          <a:xfrm>
            <a:off x="8391647" y="2277379"/>
            <a:ext cx="3619840" cy="12735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5">
            <a:extLst>
              <a:ext uri="{FF2B5EF4-FFF2-40B4-BE49-F238E27FC236}">
                <a16:creationId xmlns:a16="http://schemas.microsoft.com/office/drawing/2014/main" id="{7C85BF67-8ECB-133E-3966-8765A18AE672}"/>
              </a:ext>
            </a:extLst>
          </p:cNvPr>
          <p:cNvSpPr txBox="1"/>
          <p:nvPr/>
        </p:nvSpPr>
        <p:spPr>
          <a:xfrm>
            <a:off x="9797739" y="971251"/>
            <a:ext cx="2217402" cy="276999"/>
          </a:xfrm>
          <a:prstGeom prst="rect">
            <a:avLst/>
          </a:prstGeom>
          <a:noFill/>
        </p:spPr>
        <p:txBody>
          <a:bodyPr wrap="none" rtlCol="0">
            <a:spAutoFit/>
          </a:bodyPr>
          <a:lstStyle/>
          <a:p>
            <a:r>
              <a:rPr lang="en-US" altLang="zh-TW" sz="1200" dirty="0">
                <a:solidFill>
                  <a:schemeClr val="bg1">
                    <a:lumMod val="50000"/>
                  </a:schemeClr>
                </a:solidFill>
              </a:rPr>
              <a:t>*Secured-core PC is project base</a:t>
            </a:r>
            <a:endParaRPr lang="zh-TW" altLang="en-US" sz="1200" dirty="0">
              <a:solidFill>
                <a:schemeClr val="bg1">
                  <a:lumMod val="50000"/>
                </a:schemeClr>
              </a:solidFill>
            </a:endParaRPr>
          </a:p>
        </p:txBody>
      </p:sp>
    </p:spTree>
    <p:extLst>
      <p:ext uri="{BB962C8B-B14F-4D97-AF65-F5344CB8AC3E}">
        <p14:creationId xmlns:p14="http://schemas.microsoft.com/office/powerpoint/2010/main" val="793938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465826"/>
            <a:ext cx="10195883" cy="571500"/>
          </a:xfrm>
        </p:spPr>
        <p:txBody>
          <a:bodyPr/>
          <a:lstStyle/>
          <a:p>
            <a:r>
              <a:rPr lang="en-US" dirty="0">
                <a:ea typeface="微軟正黑體" panose="020B0604030504040204" pitchFamily="34" charset="-120"/>
              </a:rPr>
              <a:t>TARGETS </a:t>
            </a:r>
            <a:r>
              <a:rPr lang="en-US" dirty="0">
                <a:solidFill>
                  <a:schemeClr val="tx1"/>
                </a:solidFill>
                <a:ea typeface="微軟正黑體" panose="020B0604030504040204" pitchFamily="34" charset="-120"/>
              </a:rPr>
              <a:t>&amp;</a:t>
            </a:r>
            <a:r>
              <a:rPr lang="en-US" dirty="0">
                <a:ea typeface="微軟正黑體" panose="020B0604030504040204" pitchFamily="34" charset="-120"/>
              </a:rPr>
              <a:t> APPLICATIONS</a:t>
            </a:r>
          </a:p>
        </p:txBody>
      </p:sp>
      <p:sp>
        <p:nvSpPr>
          <p:cNvPr id="3" name="Content Placeholder 2"/>
          <p:cNvSpPr>
            <a:spLocks noGrp="1"/>
          </p:cNvSpPr>
          <p:nvPr>
            <p:ph sz="quarter" idx="11"/>
          </p:nvPr>
        </p:nvSpPr>
        <p:spPr>
          <a:xfrm>
            <a:off x="998059" y="1232538"/>
            <a:ext cx="4178017" cy="4286430"/>
          </a:xfrm>
        </p:spPr>
        <p:txBody>
          <a:bodyPr/>
          <a:lstStyle/>
          <a:p>
            <a:r>
              <a:rPr lang="en-US" sz="2800" b="1" dirty="0">
                <a:solidFill>
                  <a:srgbClr val="00499D"/>
                </a:solidFill>
                <a:ea typeface="微軟正黑體" panose="020B0604030504040204" pitchFamily="34" charset="-120"/>
              </a:rPr>
              <a:t>Applications</a:t>
            </a:r>
          </a:p>
          <a:p>
            <a:pPr marL="342900" indent="-342900">
              <a:buClr>
                <a:srgbClr val="005ABC"/>
              </a:buClr>
              <a:buFont typeface="Arial" panose="020B0604020202020204" pitchFamily="34" charset="0"/>
              <a:buChar char="•"/>
            </a:pPr>
            <a:r>
              <a:rPr lang="en-US" dirty="0">
                <a:ea typeface="微軟正黑體" panose="020B0604030504040204" pitchFamily="34" charset="-120"/>
              </a:rPr>
              <a:t>Assets Management</a:t>
            </a:r>
          </a:p>
          <a:p>
            <a:pPr marL="342900" indent="-342900">
              <a:buClr>
                <a:srgbClr val="00499D"/>
              </a:buClr>
              <a:buFont typeface="Arial" panose="020B0604020202020204" pitchFamily="34" charset="0"/>
              <a:buChar char="•"/>
            </a:pPr>
            <a:r>
              <a:rPr lang="en-US" dirty="0">
                <a:ea typeface="微軟正黑體" panose="020B0604030504040204" pitchFamily="34" charset="-120"/>
              </a:rPr>
              <a:t>Diagnostic and Maintenance</a:t>
            </a:r>
          </a:p>
          <a:p>
            <a:pPr marL="342900" indent="-342900">
              <a:buClr>
                <a:srgbClr val="00499D"/>
              </a:buClr>
              <a:buFont typeface="Arial" panose="020B0604020202020204" pitchFamily="34" charset="0"/>
              <a:buChar char="•"/>
            </a:pPr>
            <a:r>
              <a:rPr lang="en-US" dirty="0">
                <a:ea typeface="微軟正黑體" panose="020B0604030504040204" pitchFamily="34" charset="-120"/>
              </a:rPr>
              <a:t>Working Manual Viewing</a:t>
            </a:r>
          </a:p>
          <a:p>
            <a:pPr marL="342900" indent="-342900">
              <a:buClr>
                <a:srgbClr val="00499D"/>
              </a:buClr>
              <a:buFont typeface="Arial" panose="020B0604020202020204" pitchFamily="34" charset="0"/>
              <a:buChar char="•"/>
            </a:pPr>
            <a:r>
              <a:rPr lang="en-US" dirty="0">
                <a:ea typeface="微軟正黑體" panose="020B0604030504040204" pitchFamily="34" charset="-120"/>
              </a:rPr>
              <a:t>Ticketing</a:t>
            </a:r>
          </a:p>
          <a:p>
            <a:pPr marL="342900" indent="-342900">
              <a:buClr>
                <a:srgbClr val="00499D"/>
              </a:buClr>
              <a:buFont typeface="Arial" panose="020B0604020202020204" pitchFamily="34" charset="0"/>
              <a:buChar char="•"/>
            </a:pPr>
            <a:r>
              <a:rPr lang="en-US" dirty="0">
                <a:ea typeface="微軟正黑體" panose="020B0604030504040204" pitchFamily="34" charset="-120"/>
              </a:rPr>
              <a:t>Field Services</a:t>
            </a:r>
          </a:p>
        </p:txBody>
      </p:sp>
      <p:grpSp>
        <p:nvGrpSpPr>
          <p:cNvPr id="22" name="Group 21">
            <a:extLst>
              <a:ext uri="{FF2B5EF4-FFF2-40B4-BE49-F238E27FC236}">
                <a16:creationId xmlns:a16="http://schemas.microsoft.com/office/drawing/2014/main" id="{A5C34301-BC64-0123-ECFD-E2373D037C32}"/>
              </a:ext>
            </a:extLst>
          </p:cNvPr>
          <p:cNvGrpSpPr/>
          <p:nvPr/>
        </p:nvGrpSpPr>
        <p:grpSpPr>
          <a:xfrm>
            <a:off x="5176076" y="1232538"/>
            <a:ext cx="6744414" cy="4867959"/>
            <a:chOff x="5182185" y="1339032"/>
            <a:chExt cx="6744414" cy="4867959"/>
          </a:xfrm>
        </p:grpSpPr>
        <p:sp>
          <p:nvSpPr>
            <p:cNvPr id="4" name="Freeform 4">
              <a:extLst>
                <a:ext uri="{FF2B5EF4-FFF2-40B4-BE49-F238E27FC236}">
                  <a16:creationId xmlns:a16="http://schemas.microsoft.com/office/drawing/2014/main" id="{DCFA88D7-2BDA-4A07-9DC6-8FD23544587C}"/>
                </a:ext>
              </a:extLst>
            </p:cNvPr>
            <p:cNvSpPr/>
            <p:nvPr/>
          </p:nvSpPr>
          <p:spPr>
            <a:xfrm>
              <a:off x="5182443" y="1339032"/>
              <a:ext cx="3273169"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微軟正黑體" panose="020B0604030504040204" pitchFamily="34" charset="-120"/>
                  <a:cs typeface="Arial Unicode MS" panose="020B0604020202020204" pitchFamily="34" charset="-128"/>
                </a:rPr>
                <a:t>MILITARY</a:t>
              </a:r>
              <a:endParaRPr lang="zh-TW" altLang="en-US" sz="2400" b="1" dirty="0">
                <a:solidFill>
                  <a:schemeClr val="bg1"/>
                </a:solidFill>
                <a:ea typeface="微軟正黑體" panose="020B0604030504040204" pitchFamily="34" charset="-120"/>
                <a:cs typeface="Arial Unicode MS" panose="020B0604020202020204" pitchFamily="34" charset="-128"/>
              </a:endParaRPr>
            </a:p>
          </p:txBody>
        </p:sp>
        <p:sp>
          <p:nvSpPr>
            <p:cNvPr id="6" name="Freeform 4">
              <a:extLst>
                <a:ext uri="{FF2B5EF4-FFF2-40B4-BE49-F238E27FC236}">
                  <a16:creationId xmlns:a16="http://schemas.microsoft.com/office/drawing/2014/main" id="{DCFA88D7-2BDA-4A07-9DC6-8FD23544587C}"/>
                </a:ext>
              </a:extLst>
            </p:cNvPr>
            <p:cNvSpPr/>
            <p:nvPr/>
          </p:nvSpPr>
          <p:spPr>
            <a:xfrm>
              <a:off x="5182442" y="3827459"/>
              <a:ext cx="3273169"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微軟正黑體" panose="020B0604030504040204" pitchFamily="34" charset="-120"/>
                  <a:cs typeface="Arial Unicode MS" panose="020B0604020202020204" pitchFamily="34" charset="-128"/>
                </a:rPr>
                <a:t>PROFESSIONAL SERVICE</a:t>
              </a:r>
              <a:endParaRPr lang="zh-TW" altLang="en-US" sz="2400" b="1" dirty="0">
                <a:solidFill>
                  <a:schemeClr val="bg1"/>
                </a:solidFill>
                <a:ea typeface="微軟正黑體" panose="020B0604030504040204" pitchFamily="34" charset="-120"/>
                <a:cs typeface="Arial Unicode MS" panose="020B0604020202020204" pitchFamily="34" charset="-128"/>
              </a:endParaRPr>
            </a:p>
          </p:txBody>
        </p:sp>
        <p:sp>
          <p:nvSpPr>
            <p:cNvPr id="8" name="Freeform 4">
              <a:extLst>
                <a:ext uri="{FF2B5EF4-FFF2-40B4-BE49-F238E27FC236}">
                  <a16:creationId xmlns:a16="http://schemas.microsoft.com/office/drawing/2014/main" id="{DCFA88D7-2BDA-4A07-9DC6-8FD23544587C}"/>
                </a:ext>
              </a:extLst>
            </p:cNvPr>
            <p:cNvSpPr/>
            <p:nvPr/>
          </p:nvSpPr>
          <p:spPr>
            <a:xfrm>
              <a:off x="8653430" y="1353950"/>
              <a:ext cx="3273169"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微軟正黑體" panose="020B0604030504040204" pitchFamily="34" charset="-120"/>
                  <a:cs typeface="Arial Unicode MS" panose="020B0604020202020204" pitchFamily="34" charset="-128"/>
                </a:rPr>
                <a:t>PUBLIC SAFETY</a:t>
              </a:r>
              <a:endParaRPr lang="zh-TW" altLang="en-US" sz="2400" b="1" dirty="0">
                <a:solidFill>
                  <a:schemeClr val="bg1"/>
                </a:solidFill>
                <a:ea typeface="微軟正黑體" panose="020B0604030504040204" pitchFamily="34" charset="-120"/>
                <a:cs typeface="Arial Unicode MS" panose="020B0604020202020204" pitchFamily="34" charset="-128"/>
              </a:endParaRPr>
            </a:p>
          </p:txBody>
        </p:sp>
        <p:pic>
          <p:nvPicPr>
            <p:cNvPr id="9" name="Picture 22">
              <a:extLst>
                <a:ext uri="{FF2B5EF4-FFF2-40B4-BE49-F238E27FC236}">
                  <a16:creationId xmlns:a16="http://schemas.microsoft.com/office/drawing/2014/main" id="{E26A71E3-84F4-40AF-8D26-47733B7463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82185" y="1767882"/>
              <a:ext cx="3273425" cy="1976671"/>
            </a:xfrm>
            <a:prstGeom prst="rect">
              <a:avLst/>
            </a:prstGeom>
            <a:ln>
              <a:noFill/>
            </a:ln>
            <a:effectLst>
              <a:outerShdw blurRad="190500" dist="38100" dir="2700000" algn="tl" rotWithShape="0">
                <a:prstClr val="black">
                  <a:alpha val="20000"/>
                </a:prstClr>
              </a:outerShdw>
            </a:effectLst>
          </p:spPr>
        </p:pic>
        <p:sp>
          <p:nvSpPr>
            <p:cNvPr id="10" name="Freeform 4">
              <a:extLst>
                <a:ext uri="{FF2B5EF4-FFF2-40B4-BE49-F238E27FC236}">
                  <a16:creationId xmlns:a16="http://schemas.microsoft.com/office/drawing/2014/main" id="{DCFA88D7-2BDA-4A07-9DC6-8FD23544587C}"/>
                </a:ext>
              </a:extLst>
            </p:cNvPr>
            <p:cNvSpPr/>
            <p:nvPr/>
          </p:nvSpPr>
          <p:spPr>
            <a:xfrm>
              <a:off x="8653429" y="3818992"/>
              <a:ext cx="3273169"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微軟正黑體" panose="020B0604030504040204" pitchFamily="34" charset="-120"/>
                  <a:cs typeface="Arial Unicode MS" panose="020B0604020202020204" pitchFamily="34" charset="-128"/>
                </a:rPr>
                <a:t>UTILITIES</a:t>
              </a:r>
              <a:endParaRPr lang="zh-TW" altLang="en-US" sz="2400" b="1" dirty="0">
                <a:solidFill>
                  <a:schemeClr val="bg1"/>
                </a:solidFill>
                <a:ea typeface="微軟正黑體" panose="020B0604030504040204" pitchFamily="34" charset="-120"/>
                <a:cs typeface="Arial Unicode MS" panose="020B0604020202020204" pitchFamily="34" charset="-128"/>
              </a:endParaRPr>
            </a:p>
          </p:txBody>
        </p:sp>
        <p:pic>
          <p:nvPicPr>
            <p:cNvPr id="1026" name="Picture 2" descr="\\fileserver\TH\MKT Div\Company Profile\pics\P8_0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748" t="5352" b="7969"/>
            <a:stretch/>
          </p:blipFill>
          <p:spPr bwMode="auto">
            <a:xfrm>
              <a:off x="8654199" y="1778592"/>
              <a:ext cx="3272400" cy="1965961"/>
            </a:xfrm>
            <a:prstGeom prst="rect">
              <a:avLst/>
            </a:prstGeom>
            <a:ln>
              <a:noFill/>
            </a:ln>
            <a:effectLst>
              <a:outerShdw blurRad="1905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2" descr="ãutilitiesãçåçæå°çµæ"/>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48279" y="4241391"/>
              <a:ext cx="3278319" cy="1963737"/>
            </a:xfrm>
            <a:prstGeom prst="rect">
              <a:avLst/>
            </a:prstGeom>
            <a:ln>
              <a:noFill/>
            </a:ln>
            <a:effectLst>
              <a:outerShdw blurRad="1905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2" descr="\\fileserver\TH\MKT Div\shutterstock\R11_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441" r="12305"/>
            <a:stretch/>
          </p:blipFill>
          <p:spPr bwMode="auto">
            <a:xfrm>
              <a:off x="5182443" y="4241391"/>
              <a:ext cx="3278319" cy="1965600"/>
            </a:xfrm>
            <a:prstGeom prst="rect">
              <a:avLst/>
            </a:prstGeom>
            <a:ln>
              <a:noFill/>
            </a:ln>
            <a:effectLst>
              <a:outerShdw blurRad="1905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pic>
        <p:nvPicPr>
          <p:cNvPr id="21" name="Picture 20" descr="A close-up of a tablet&#10;&#10;Description automatically generated with medium confidence">
            <a:extLst>
              <a:ext uri="{FF2B5EF4-FFF2-40B4-BE49-F238E27FC236}">
                <a16:creationId xmlns:a16="http://schemas.microsoft.com/office/drawing/2014/main" id="{052BC954-B8D6-4E37-07D9-55B46EA8753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766" b="77588" l="22266" r="94434">
                        <a14:foregroundMark x1="39502" y1="10400" x2="90527" y2="26660"/>
                        <a14:foregroundMark x1="90527" y1="26660" x2="85645" y2="51758"/>
                        <a14:foregroundMark x1="85645" y1="51758" x2="80566" y2="61865"/>
                        <a14:foregroundMark x1="80566" y1="61865" x2="68408" y2="70605"/>
                        <a14:foregroundMark x1="68408" y1="70605" x2="35578" y2="59899"/>
                        <a14:foregroundMark x1="34365" y1="59403" x2="23926" y2="50928"/>
                        <a14:foregroundMark x1="23926" y1="50928" x2="35889" y2="10059"/>
                        <a14:foregroundMark x1="35889" y1="10059" x2="35889" y2="9912"/>
                        <a14:foregroundMark x1="56396" y1="14697" x2="81299" y2="19727"/>
                        <a14:foregroundMark x1="81299" y1="19727" x2="90674" y2="28076"/>
                        <a14:foregroundMark x1="90674" y1="28076" x2="75684" y2="72803"/>
                        <a14:foregroundMark x1="75684" y1="72803" x2="55882" y2="68191"/>
                        <a14:foregroundMark x1="27930" y1="57422" x2="22412" y2="49707"/>
                        <a14:foregroundMark x1="26855" y1="54004" x2="65723" y2="60791"/>
                        <a14:foregroundMark x1="65723" y1="60791" x2="40674" y2="57861"/>
                        <a14:foregroundMark x1="40674" y1="57861" x2="39844" y2="57080"/>
                        <a14:foregroundMark x1="39990" y1="58936" x2="68701" y2="69727"/>
                        <a14:foregroundMark x1="84766" y1="22217" x2="89990" y2="33496"/>
                        <a14:foregroundMark x1="89990" y1="33496" x2="87012" y2="35693"/>
                        <a14:foregroundMark x1="86816" y1="32275" x2="83252" y2="37402"/>
                        <a14:foregroundMark x1="85303" y1="20996" x2="94531" y2="28271"/>
                        <a14:foregroundMark x1="94531" y1="28271" x2="92139" y2="35547"/>
                        <a14:foregroundMark x1="82910" y1="60303" x2="77688" y2="75209"/>
                        <a14:foregroundMark x1="77123" y1="75430" x2="70410" y2="72119"/>
                        <a14:foregroundMark x1="75879" y1="75195" x2="26318" y2="55176"/>
                        <a14:foregroundMark x1="59814" y1="67822" x2="71484" y2="71094"/>
                        <a14:foregroundMark x1="71484" y1="71094" x2="71973" y2="72607"/>
                        <a14:foregroundMark x1="56250" y1="67188" x2="72461" y2="73242"/>
                        <a14:foregroundMark x1="72461" y1="73242" x2="68021" y2="72481"/>
                        <a14:foregroundMark x1="62695" y1="70459" x2="77742" y2="75188"/>
                        <a14:foregroundMark x1="82275" y1="69971" x2="82193" y2="73358"/>
                        <a14:foregroundMark x1="83496" y1="68262" x2="74121" y2="74902"/>
                        <a14:foregroundMark x1="66484" y1="72060" x2="55566" y2="68066"/>
                        <a14:foregroundMark x1="74121" y1="74854" x2="69856" y2="73294"/>
                        <a14:foregroundMark x1="66674" y1="71841" x2="77485" y2="75288"/>
                        <a14:foregroundMark x1="58216" y1="69144" x2="66329" y2="71731"/>
                        <a14:foregroundMark x1="77877" y1="75135" x2="70990" y2="73796"/>
                        <a14:foregroundMark x1="74103" y1="75589" x2="77402" y2="76693"/>
                        <a14:foregroundMark x1="46680" y1="63965" x2="66424" y2="72129"/>
                        <a14:foregroundMark x1="71624" y1="74077" x2="82324" y2="72852"/>
                        <a14:foregroundMark x1="82324" y1="72852" x2="78174" y2="75098"/>
                        <a14:foregroundMark x1="82666" y1="69141" x2="77828" y2="75154"/>
                        <a14:foregroundMark x1="77866" y1="75139" x2="82715" y2="69482"/>
                        <a14:foregroundMark x1="82715" y1="69482" x2="79886" y2="74350"/>
                        <a14:foregroundMark x1="80336" y1="74175" x2="83057" y2="69238"/>
                        <a14:foregroundMark x1="83057" y1="69238" x2="80574" y2="74082"/>
                        <a14:foregroundMark x1="79867" y1="74358" x2="81982" y2="67188"/>
                        <a14:foregroundMark x1="82568" y1="67334" x2="81847" y2="73584"/>
                        <a14:foregroundMark x1="80354" y1="74168" x2="81836" y2="72705"/>
                        <a14:foregroundMark x1="82813" y1="68896" x2="83545" y2="74023"/>
                        <a14:foregroundMark x1="83185" y1="73062" x2="82959" y2="70117"/>
                        <a14:foregroundMark x1="68762" y1="72809" x2="75439" y2="75391"/>
                        <a14:foregroundMark x1="24805" y1="55811" x2="66570" y2="71961"/>
                        <a14:foregroundMark x1="64355" y1="70752" x2="76614" y2="75628"/>
                        <a14:foregroundMark x1="66702" y1="71808" x2="65820" y2="71436"/>
                        <a14:foregroundMark x1="76166" y1="75803" x2="62489" y2="70030"/>
                        <a14:foregroundMark x1="65820" y1="71436" x2="65771" y2="71338"/>
                        <a14:foregroundMark x1="76322" y1="75742" x2="65186" y2="70996"/>
                        <a14:foregroundMark x1="65186" y1="70996" x2="75684" y2="75635"/>
                        <a14:foregroundMark x1="75732" y1="75977" x2="74338" y2="75317"/>
                        <a14:foregroundMark x1="74463" y1="55322" x2="69727" y2="53174"/>
                        <a14:foregroundMark x1="75911" y1="75903" x2="74387" y2="75261"/>
                        <a14:foregroundMark x1="68311" y1="72705" x2="76261" y2="75766"/>
                        <a14:foregroundMark x1="76130" y1="75817" x2="68164" y2="73535"/>
                        <a14:foregroundMark x1="72269" y1="74363" x2="76025" y2="75586"/>
                        <a14:foregroundMark x1="76006" y1="75866" x2="66602" y2="72607"/>
                        <a14:foregroundMark x1="71153" y1="73868" x2="76410" y2="75708"/>
                        <a14:foregroundMark x1="83350" y1="70117" x2="74219" y2="75830"/>
                        <a14:foregroundMark x1="74219" y1="75830" x2="65332" y2="71680"/>
                        <a14:foregroundMark x1="65625" y1="71777" x2="78076" y2="76221"/>
                        <a14:foregroundMark x1="78076" y1="76221" x2="83008" y2="70947"/>
                        <a14:foregroundMark x1="83008" y1="70947" x2="78320" y2="75732"/>
                        <a14:foregroundMark x1="78369" y1="75684" x2="83203" y2="73633"/>
                        <a14:foregroundMark x1="82617" y1="69678" x2="76611" y2="75879"/>
                        <a14:foregroundMark x1="76465" y1="76416" x2="82568" y2="69678"/>
                        <a14:foregroundMark x1="82568" y1="69678" x2="83691" y2="72949"/>
                        <a14:foregroundMark x1="82520" y1="73730" x2="77295" y2="76221"/>
                        <a14:foregroundMark x1="77246" y1="76318" x2="80664" y2="76074"/>
                        <a14:backgroundMark x1="33038" y1="60049" x2="43799" y2="68164"/>
                        <a14:backgroundMark x1="43799" y1="68164" x2="75684" y2="78613"/>
                        <a14:backgroundMark x1="38232" y1="63965" x2="49707" y2="67578"/>
                        <a14:backgroundMark x1="38669" y1="62227" x2="76758" y2="77783"/>
                        <a14:backgroundMark x1="84373" y1="72482" x2="85596" y2="71631"/>
                        <a14:backgroundMark x1="76758" y1="77783" x2="77472" y2="77286"/>
                        <a14:backgroundMark x1="85596" y1="71631" x2="85693" y2="68848"/>
                        <a14:backgroundMark x1="78785" y1="77841" x2="77100" y2="78857"/>
                        <a14:backgroundMark x1="79749" y1="77260" x2="78792" y2="77837"/>
                        <a14:backgroundMark x1="81484" y1="76214" x2="80261" y2="76951"/>
                        <a14:backgroundMark x1="83740" y1="74854" x2="82671" y2="75498"/>
                        <a14:backgroundMark x1="84180" y1="73730" x2="82901" y2="74229"/>
                        <a14:backgroundMark x1="79154" y1="77030" x2="76904" y2="77930"/>
                        <a14:backgroundMark x1="82520" y1="75684" x2="80381" y2="76540"/>
                      </a14:backgroundRemoval>
                    </a14:imgEffect>
                  </a14:imgLayer>
                </a14:imgProps>
              </a:ext>
              <a:ext uri="{28A0092B-C50C-407E-A947-70E740481C1C}">
                <a14:useLocalDpi xmlns:a14="http://schemas.microsoft.com/office/drawing/2010/main"/>
              </a:ext>
            </a:extLst>
          </a:blip>
          <a:srcRect l="19674" t="6887" r="3082" b="23287"/>
          <a:stretch/>
        </p:blipFill>
        <p:spPr>
          <a:xfrm>
            <a:off x="1383017" y="3972093"/>
            <a:ext cx="2677206" cy="2420081"/>
          </a:xfrm>
          <a:prstGeom prst="rect">
            <a:avLst/>
          </a:prstGeom>
          <a:effectLst>
            <a:outerShdw blurRad="50800" dist="50800" dir="2700000" sx="102000" sy="102000" algn="tl" rotWithShape="0">
              <a:prstClr val="black">
                <a:alpha val="40000"/>
              </a:prstClr>
            </a:outerShdw>
          </a:effectLst>
          <a:scene3d>
            <a:camera prst="orthographicFront">
              <a:rot lat="0" lon="0" rev="600000"/>
            </a:camera>
            <a:lightRig rig="threePt" dir="t"/>
          </a:scene3d>
        </p:spPr>
      </p:pic>
    </p:spTree>
    <p:extLst>
      <p:ext uri="{BB962C8B-B14F-4D97-AF65-F5344CB8AC3E}">
        <p14:creationId xmlns:p14="http://schemas.microsoft.com/office/powerpoint/2010/main" val="2470367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black case&#10;&#10;Description automatically generated with low confidence">
            <a:extLst>
              <a:ext uri="{FF2B5EF4-FFF2-40B4-BE49-F238E27FC236}">
                <a16:creationId xmlns:a16="http://schemas.microsoft.com/office/drawing/2014/main" id="{5B168000-0AD8-7D7E-9290-9FDCF4B243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02597" y="1690594"/>
            <a:ext cx="6047185" cy="4323593"/>
          </a:xfrm>
          <a:prstGeom prst="rect">
            <a:avLst/>
          </a:prstGeom>
        </p:spPr>
      </p:pic>
      <p:sp>
        <p:nvSpPr>
          <p:cNvPr id="2" name="內容版面配置區 1"/>
          <p:cNvSpPr>
            <a:spLocks noGrp="1"/>
          </p:cNvSpPr>
          <p:nvPr>
            <p:ph sz="quarter" idx="10"/>
          </p:nvPr>
        </p:nvSpPr>
        <p:spPr/>
        <p:txBody>
          <a:bodyPr/>
          <a:lstStyle/>
          <a:p>
            <a:r>
              <a:rPr lang="en-US" altLang="zh-TW" dirty="0"/>
              <a:t>U11I </a:t>
            </a:r>
            <a:r>
              <a:rPr lang="en-US" altLang="zh-TW" dirty="0">
                <a:solidFill>
                  <a:schemeClr val="tx1"/>
                </a:solidFill>
              </a:rPr>
              <a:t>ANATOMY</a:t>
            </a:r>
            <a:endParaRPr lang="zh-TW" altLang="en-US" dirty="0">
              <a:solidFill>
                <a:schemeClr val="tx1"/>
              </a:solidFill>
            </a:endParaRPr>
          </a:p>
        </p:txBody>
      </p:sp>
      <p:grpSp>
        <p:nvGrpSpPr>
          <p:cNvPr id="4" name="Group 14">
            <a:extLst>
              <a:ext uri="{FF2B5EF4-FFF2-40B4-BE49-F238E27FC236}">
                <a16:creationId xmlns:a16="http://schemas.microsoft.com/office/drawing/2014/main" id="{6C215BC6-50C7-4269-9888-FDACB8D892BE}"/>
              </a:ext>
            </a:extLst>
          </p:cNvPr>
          <p:cNvGrpSpPr/>
          <p:nvPr/>
        </p:nvGrpSpPr>
        <p:grpSpPr>
          <a:xfrm>
            <a:off x="4965137" y="1272639"/>
            <a:ext cx="891591" cy="400110"/>
            <a:chOff x="5829993" y="1369511"/>
            <a:chExt cx="891591" cy="400110"/>
          </a:xfrm>
        </p:grpSpPr>
        <p:sp>
          <p:nvSpPr>
            <p:cNvPr id="5" name="Rectangle 9">
              <a:extLst>
                <a:ext uri="{FF2B5EF4-FFF2-40B4-BE49-F238E27FC236}">
                  <a16:creationId xmlns:a16="http://schemas.microsoft.com/office/drawing/2014/main" id="{CAF4593A-6B4D-4660-88CD-247F2C7282AD}"/>
                </a:ext>
              </a:extLst>
            </p:cNvPr>
            <p:cNvSpPr/>
            <p:nvPr/>
          </p:nvSpPr>
          <p:spPr>
            <a:xfrm>
              <a:off x="5829993" y="1369511"/>
              <a:ext cx="756233" cy="400110"/>
            </a:xfrm>
            <a:prstGeom prst="rect">
              <a:avLst/>
            </a:prstGeom>
          </p:spPr>
          <p:txBody>
            <a:bodyPr wrap="none">
              <a:spAutoFit/>
            </a:bodyPr>
            <a:lstStyle/>
            <a:p>
              <a:r>
                <a:rPr lang="en-US" altLang="zh-TW" sz="2000" b="1" dirty="0">
                  <a:solidFill>
                    <a:srgbClr val="141212"/>
                  </a:solidFill>
                </a:rPr>
                <a:t>BACK</a:t>
              </a:r>
              <a:endParaRPr lang="en-US" sz="2000" b="1" dirty="0"/>
            </a:p>
          </p:txBody>
        </p:sp>
        <p:sp>
          <p:nvSpPr>
            <p:cNvPr id="6" name="Isosceles Triangle 11">
              <a:extLst>
                <a:ext uri="{FF2B5EF4-FFF2-40B4-BE49-F238E27FC236}">
                  <a16:creationId xmlns:a16="http://schemas.microsoft.com/office/drawing/2014/main" id="{5BD6BE5E-226E-4616-9A92-3D156B9ED17B}"/>
                </a:ext>
              </a:extLst>
            </p:cNvPr>
            <p:cNvSpPr/>
            <p:nvPr/>
          </p:nvSpPr>
          <p:spPr>
            <a:xfrm rot="5400000">
              <a:off x="6547475" y="1491839"/>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 name="Group 13">
            <a:extLst>
              <a:ext uri="{FF2B5EF4-FFF2-40B4-BE49-F238E27FC236}">
                <a16:creationId xmlns:a16="http://schemas.microsoft.com/office/drawing/2014/main" id="{5ECA4B59-8AFD-4B2A-9129-8CF77F53C0F6}"/>
              </a:ext>
            </a:extLst>
          </p:cNvPr>
          <p:cNvGrpSpPr/>
          <p:nvPr/>
        </p:nvGrpSpPr>
        <p:grpSpPr>
          <a:xfrm>
            <a:off x="3704345" y="1277693"/>
            <a:ext cx="1033177" cy="400110"/>
            <a:chOff x="4816757" y="1369511"/>
            <a:chExt cx="1033177" cy="400110"/>
          </a:xfrm>
        </p:grpSpPr>
        <p:sp>
          <p:nvSpPr>
            <p:cNvPr id="8" name="Rectangle 8">
              <a:extLst>
                <a:ext uri="{FF2B5EF4-FFF2-40B4-BE49-F238E27FC236}">
                  <a16:creationId xmlns:a16="http://schemas.microsoft.com/office/drawing/2014/main" id="{88AC483C-A30B-47EE-9438-2553EF68B12D}"/>
                </a:ext>
              </a:extLst>
            </p:cNvPr>
            <p:cNvSpPr/>
            <p:nvPr/>
          </p:nvSpPr>
          <p:spPr>
            <a:xfrm>
              <a:off x="4938402" y="1369511"/>
              <a:ext cx="911532" cy="400110"/>
            </a:xfrm>
            <a:prstGeom prst="rect">
              <a:avLst/>
            </a:prstGeom>
          </p:spPr>
          <p:txBody>
            <a:bodyPr wrap="none">
              <a:spAutoFit/>
            </a:bodyPr>
            <a:lstStyle/>
            <a:p>
              <a:r>
                <a:rPr lang="en-US" altLang="zh-TW" sz="2000" b="1" dirty="0">
                  <a:solidFill>
                    <a:srgbClr val="141212"/>
                  </a:solidFill>
                </a:rPr>
                <a:t>FRONT</a:t>
              </a:r>
              <a:endParaRPr lang="en-US" sz="2000" b="1" dirty="0"/>
            </a:p>
          </p:txBody>
        </p:sp>
        <p:sp>
          <p:nvSpPr>
            <p:cNvPr id="9" name="Isosceles Triangle 12">
              <a:extLst>
                <a:ext uri="{FF2B5EF4-FFF2-40B4-BE49-F238E27FC236}">
                  <a16:creationId xmlns:a16="http://schemas.microsoft.com/office/drawing/2014/main" id="{575D6299-8A79-4141-8038-DF085D1E757C}"/>
                </a:ext>
              </a:extLst>
            </p:cNvPr>
            <p:cNvSpPr/>
            <p:nvPr/>
          </p:nvSpPr>
          <p:spPr>
            <a:xfrm rot="16200000">
              <a:off x="4798841" y="1486784"/>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0" name="Picture 9" descr="A picture containing electronic device, multimedia, electronics, gadget&#10;&#10;Description automatically generated">
            <a:extLst>
              <a:ext uri="{FF2B5EF4-FFF2-40B4-BE49-F238E27FC236}">
                <a16:creationId xmlns:a16="http://schemas.microsoft.com/office/drawing/2014/main" id="{62637556-62E7-B212-EB15-E2E376ADA79A}"/>
              </a:ext>
            </a:extLst>
          </p:cNvPr>
          <p:cNvPicPr>
            <a:picLocks noChangeAspect="1"/>
          </p:cNvPicPr>
          <p:nvPr/>
        </p:nvPicPr>
        <p:blipFill rotWithShape="1">
          <a:blip r:embed="rId3">
            <a:extLst>
              <a:ext uri="{28A0092B-C50C-407E-A947-70E740481C1C}">
                <a14:useLocalDpi xmlns:a14="http://schemas.microsoft.com/office/drawing/2010/main" val="0"/>
              </a:ext>
            </a:extLst>
          </a:blip>
          <a:srcRect l="37330"/>
          <a:stretch/>
        </p:blipFill>
        <p:spPr>
          <a:xfrm>
            <a:off x="-3749" y="1706031"/>
            <a:ext cx="4026392" cy="4376438"/>
          </a:xfrm>
          <a:prstGeom prst="rect">
            <a:avLst/>
          </a:prstGeom>
        </p:spPr>
      </p:pic>
      <p:sp>
        <p:nvSpPr>
          <p:cNvPr id="13" name="文字方塊 39">
            <a:extLst>
              <a:ext uri="{FF2B5EF4-FFF2-40B4-BE49-F238E27FC236}">
                <a16:creationId xmlns:a16="http://schemas.microsoft.com/office/drawing/2014/main" id="{1B7A831D-5EBD-769A-679C-727D914C2D60}"/>
              </a:ext>
            </a:extLst>
          </p:cNvPr>
          <p:cNvSpPr txBox="1"/>
          <p:nvPr/>
        </p:nvSpPr>
        <p:spPr>
          <a:xfrm>
            <a:off x="3736311" y="2804051"/>
            <a:ext cx="762569" cy="276999"/>
          </a:xfrm>
          <a:prstGeom prst="rect">
            <a:avLst/>
          </a:prstGeom>
          <a:noFill/>
        </p:spPr>
        <p:txBody>
          <a:bodyPr wrap="square" rtlCol="0">
            <a:spAutoFit/>
          </a:bodyPr>
          <a:lstStyle/>
          <a:p>
            <a:r>
              <a:rPr lang="en-US" altLang="zh-TW" sz="1200" dirty="0">
                <a:solidFill>
                  <a:schemeClr val="tx1">
                    <a:lumMod val="75000"/>
                    <a:lumOff val="25000"/>
                  </a:schemeClr>
                </a:solidFill>
              </a:rPr>
              <a:t>POWER</a:t>
            </a:r>
            <a:endParaRPr lang="zh-TW" altLang="en-US" sz="1200" dirty="0">
              <a:solidFill>
                <a:schemeClr val="tx1">
                  <a:lumMod val="75000"/>
                  <a:lumOff val="25000"/>
                </a:schemeClr>
              </a:solidFill>
            </a:endParaRPr>
          </a:p>
        </p:txBody>
      </p:sp>
      <p:sp>
        <p:nvSpPr>
          <p:cNvPr id="15" name="文字方塊 39">
            <a:extLst>
              <a:ext uri="{FF2B5EF4-FFF2-40B4-BE49-F238E27FC236}">
                <a16:creationId xmlns:a16="http://schemas.microsoft.com/office/drawing/2014/main" id="{06ECC703-C1C4-D32D-38A5-BD2B7801A688}"/>
              </a:ext>
            </a:extLst>
          </p:cNvPr>
          <p:cNvSpPr txBox="1"/>
          <p:nvPr/>
        </p:nvSpPr>
        <p:spPr>
          <a:xfrm>
            <a:off x="3783872" y="3232798"/>
            <a:ext cx="1370318" cy="646331"/>
          </a:xfrm>
          <a:prstGeom prst="rect">
            <a:avLst/>
          </a:prstGeom>
          <a:noFill/>
        </p:spPr>
        <p:txBody>
          <a:bodyPr wrap="square" rtlCol="0">
            <a:spAutoFit/>
          </a:bodyPr>
          <a:lstStyle/>
          <a:p>
            <a:r>
              <a:rPr lang="en-US" altLang="zh-TW" sz="1200" dirty="0">
                <a:solidFill>
                  <a:schemeClr val="tx1">
                    <a:lumMod val="75000"/>
                    <a:lumOff val="25000"/>
                  </a:schemeClr>
                </a:solidFill>
              </a:rPr>
              <a:t>2x </a:t>
            </a:r>
          </a:p>
          <a:p>
            <a:r>
              <a:rPr lang="en-US" altLang="zh-TW" sz="1200" dirty="0">
                <a:solidFill>
                  <a:schemeClr val="tx1">
                    <a:lumMod val="75000"/>
                    <a:lumOff val="25000"/>
                  </a:schemeClr>
                </a:solidFill>
              </a:rPr>
              <a:t>PROGRAMMABLE KEYS</a:t>
            </a:r>
            <a:endParaRPr lang="zh-TW" altLang="en-US" sz="1200" dirty="0">
              <a:solidFill>
                <a:schemeClr val="tx1">
                  <a:lumMod val="75000"/>
                  <a:lumOff val="25000"/>
                </a:schemeClr>
              </a:solidFill>
            </a:endParaRPr>
          </a:p>
        </p:txBody>
      </p:sp>
      <p:sp>
        <p:nvSpPr>
          <p:cNvPr id="17" name="文字方塊 24">
            <a:extLst>
              <a:ext uri="{FF2B5EF4-FFF2-40B4-BE49-F238E27FC236}">
                <a16:creationId xmlns:a16="http://schemas.microsoft.com/office/drawing/2014/main" id="{336E48BC-B861-36B1-9DE1-E88BADBE9554}"/>
              </a:ext>
            </a:extLst>
          </p:cNvPr>
          <p:cNvSpPr txBox="1"/>
          <p:nvPr/>
        </p:nvSpPr>
        <p:spPr>
          <a:xfrm>
            <a:off x="196930" y="1321223"/>
            <a:ext cx="3528280" cy="461665"/>
          </a:xfrm>
          <a:prstGeom prst="rect">
            <a:avLst/>
          </a:prstGeom>
          <a:noFill/>
        </p:spPr>
        <p:txBody>
          <a:bodyPr wrap="square" rtlCol="0">
            <a:spAutoFit/>
          </a:bodyPr>
          <a:lstStyle/>
          <a:p>
            <a:r>
              <a:rPr lang="en-US" altLang="zh-TW" sz="1200" dirty="0">
                <a:solidFill>
                  <a:schemeClr val="tx1">
                    <a:lumMod val="75000"/>
                    <a:lumOff val="25000"/>
                  </a:schemeClr>
                </a:solidFill>
              </a:rPr>
              <a:t>2MP CAMERA</a:t>
            </a:r>
          </a:p>
          <a:p>
            <a:r>
              <a:rPr lang="en-US" altLang="zh-TW" sz="1200" dirty="0">
                <a:solidFill>
                  <a:schemeClr val="tx1">
                    <a:lumMod val="75000"/>
                    <a:lumOff val="25000"/>
                  </a:schemeClr>
                </a:solidFill>
              </a:rPr>
              <a:t>OPTIONAL IR CAMERA FOR WINDOWS HELLO</a:t>
            </a:r>
            <a:endParaRPr lang="zh-TW" altLang="en-US" sz="1200" dirty="0">
              <a:solidFill>
                <a:schemeClr val="tx1">
                  <a:lumMod val="75000"/>
                  <a:lumOff val="25000"/>
                </a:schemeClr>
              </a:solidFill>
            </a:endParaRPr>
          </a:p>
        </p:txBody>
      </p:sp>
      <p:cxnSp>
        <p:nvCxnSpPr>
          <p:cNvPr id="18" name="直線接點 14">
            <a:extLst>
              <a:ext uri="{FF2B5EF4-FFF2-40B4-BE49-F238E27FC236}">
                <a16:creationId xmlns:a16="http://schemas.microsoft.com/office/drawing/2014/main" id="{E7C4B6E6-8E1D-C4A8-8847-AD9233A28F45}"/>
              </a:ext>
            </a:extLst>
          </p:cNvPr>
          <p:cNvCxnSpPr>
            <a:cxnSpLocks/>
            <a:endCxn id="21" idx="0"/>
          </p:cNvCxnSpPr>
          <p:nvPr/>
        </p:nvCxnSpPr>
        <p:spPr>
          <a:xfrm flipH="1">
            <a:off x="833963" y="1783054"/>
            <a:ext cx="274" cy="32368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橢圓 16">
            <a:extLst>
              <a:ext uri="{FF2B5EF4-FFF2-40B4-BE49-F238E27FC236}">
                <a16:creationId xmlns:a16="http://schemas.microsoft.com/office/drawing/2014/main" id="{63C44FBD-BDA9-EFAA-6518-75EA345BE99E}"/>
              </a:ext>
            </a:extLst>
          </p:cNvPr>
          <p:cNvSpPr/>
          <p:nvPr/>
        </p:nvSpPr>
        <p:spPr>
          <a:xfrm>
            <a:off x="761686" y="2106736"/>
            <a:ext cx="144553" cy="15735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p>
        </p:txBody>
      </p:sp>
      <p:sp>
        <p:nvSpPr>
          <p:cNvPr id="22" name="文字方塊 39">
            <a:extLst>
              <a:ext uri="{FF2B5EF4-FFF2-40B4-BE49-F238E27FC236}">
                <a16:creationId xmlns:a16="http://schemas.microsoft.com/office/drawing/2014/main" id="{B403A87D-0046-2106-F131-91F947C8184D}"/>
              </a:ext>
            </a:extLst>
          </p:cNvPr>
          <p:cNvSpPr txBox="1"/>
          <p:nvPr/>
        </p:nvSpPr>
        <p:spPr>
          <a:xfrm>
            <a:off x="3754601" y="4082471"/>
            <a:ext cx="1136964" cy="646331"/>
          </a:xfrm>
          <a:prstGeom prst="rect">
            <a:avLst/>
          </a:prstGeom>
          <a:noFill/>
        </p:spPr>
        <p:txBody>
          <a:bodyPr wrap="square" rtlCol="0">
            <a:spAutoFit/>
          </a:bodyPr>
          <a:lstStyle/>
          <a:p>
            <a:r>
              <a:rPr lang="en-US" altLang="zh-TW" sz="1200" dirty="0">
                <a:solidFill>
                  <a:schemeClr val="tx1">
                    <a:lumMod val="75000"/>
                    <a:lumOff val="25000"/>
                  </a:schemeClr>
                </a:solidFill>
              </a:rPr>
              <a:t>BRIGHTNESS</a:t>
            </a:r>
          </a:p>
          <a:p>
            <a:r>
              <a:rPr lang="en-US" altLang="zh-TW" sz="1200" dirty="0">
                <a:solidFill>
                  <a:schemeClr val="tx1">
                    <a:lumMod val="75000"/>
                    <a:lumOff val="25000"/>
                  </a:schemeClr>
                </a:solidFill>
              </a:rPr>
              <a:t>VOLUME</a:t>
            </a:r>
          </a:p>
          <a:p>
            <a:r>
              <a:rPr lang="en-US" altLang="zh-TW" sz="1200" dirty="0">
                <a:solidFill>
                  <a:schemeClr val="tx1">
                    <a:lumMod val="75000"/>
                    <a:lumOff val="25000"/>
                  </a:schemeClr>
                </a:solidFill>
              </a:rPr>
              <a:t>ADJUSTMENT</a:t>
            </a:r>
            <a:endParaRPr lang="zh-TW" altLang="en-US" sz="1200" dirty="0">
              <a:solidFill>
                <a:schemeClr val="tx1">
                  <a:lumMod val="75000"/>
                  <a:lumOff val="25000"/>
                </a:schemeClr>
              </a:solidFill>
            </a:endParaRPr>
          </a:p>
        </p:txBody>
      </p:sp>
      <p:cxnSp>
        <p:nvCxnSpPr>
          <p:cNvPr id="23" name="直線接點 42">
            <a:extLst>
              <a:ext uri="{FF2B5EF4-FFF2-40B4-BE49-F238E27FC236}">
                <a16:creationId xmlns:a16="http://schemas.microsoft.com/office/drawing/2014/main" id="{7E2FF3ED-E2FF-9B55-C57C-6F920B035598}"/>
              </a:ext>
            </a:extLst>
          </p:cNvPr>
          <p:cNvCxnSpPr>
            <a:cxnSpLocks/>
            <a:stCxn id="24" idx="6"/>
            <a:endCxn id="22" idx="1"/>
          </p:cNvCxnSpPr>
          <p:nvPr/>
        </p:nvCxnSpPr>
        <p:spPr>
          <a:xfrm>
            <a:off x="3448990" y="4404221"/>
            <a:ext cx="305611" cy="14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橢圓 41">
            <a:extLst>
              <a:ext uri="{FF2B5EF4-FFF2-40B4-BE49-F238E27FC236}">
                <a16:creationId xmlns:a16="http://schemas.microsoft.com/office/drawing/2014/main" id="{3B8DEB00-259C-F84A-D22A-D1A4D57E5D96}"/>
              </a:ext>
            </a:extLst>
          </p:cNvPr>
          <p:cNvSpPr/>
          <p:nvPr/>
        </p:nvSpPr>
        <p:spPr>
          <a:xfrm>
            <a:off x="3305267" y="4325993"/>
            <a:ext cx="143723" cy="15645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25" name="直線接點 42">
            <a:extLst>
              <a:ext uri="{FF2B5EF4-FFF2-40B4-BE49-F238E27FC236}">
                <a16:creationId xmlns:a16="http://schemas.microsoft.com/office/drawing/2014/main" id="{57F387F6-14D8-FF3B-822D-9842A7E552D8}"/>
              </a:ext>
            </a:extLst>
          </p:cNvPr>
          <p:cNvCxnSpPr>
            <a:cxnSpLocks/>
            <a:stCxn id="26" idx="6"/>
            <a:endCxn id="15" idx="1"/>
          </p:cNvCxnSpPr>
          <p:nvPr/>
        </p:nvCxnSpPr>
        <p:spPr>
          <a:xfrm>
            <a:off x="3458642" y="3553999"/>
            <a:ext cx="325230" cy="19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橢圓 41">
            <a:extLst>
              <a:ext uri="{FF2B5EF4-FFF2-40B4-BE49-F238E27FC236}">
                <a16:creationId xmlns:a16="http://schemas.microsoft.com/office/drawing/2014/main" id="{E36B32F3-4379-2965-4639-768480816754}"/>
              </a:ext>
            </a:extLst>
          </p:cNvPr>
          <p:cNvSpPr/>
          <p:nvPr/>
        </p:nvSpPr>
        <p:spPr>
          <a:xfrm>
            <a:off x="3314919" y="3475771"/>
            <a:ext cx="143723" cy="15645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27" name="直線接點 42">
            <a:extLst>
              <a:ext uri="{FF2B5EF4-FFF2-40B4-BE49-F238E27FC236}">
                <a16:creationId xmlns:a16="http://schemas.microsoft.com/office/drawing/2014/main" id="{F17A04F6-4063-043C-7587-FF38BE43112E}"/>
              </a:ext>
            </a:extLst>
          </p:cNvPr>
          <p:cNvCxnSpPr>
            <a:cxnSpLocks/>
            <a:stCxn id="28" idx="6"/>
            <a:endCxn id="13" idx="1"/>
          </p:cNvCxnSpPr>
          <p:nvPr/>
        </p:nvCxnSpPr>
        <p:spPr>
          <a:xfrm>
            <a:off x="3488106" y="2941998"/>
            <a:ext cx="248205" cy="5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橢圓 41">
            <a:extLst>
              <a:ext uri="{FF2B5EF4-FFF2-40B4-BE49-F238E27FC236}">
                <a16:creationId xmlns:a16="http://schemas.microsoft.com/office/drawing/2014/main" id="{BDEF89DA-D09C-EC6C-1B8C-1EECC4343581}"/>
              </a:ext>
            </a:extLst>
          </p:cNvPr>
          <p:cNvSpPr/>
          <p:nvPr/>
        </p:nvSpPr>
        <p:spPr>
          <a:xfrm>
            <a:off x="3344383" y="2863770"/>
            <a:ext cx="143723" cy="15645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grpSp>
        <p:nvGrpSpPr>
          <p:cNvPr id="59" name="Group 58">
            <a:extLst>
              <a:ext uri="{FF2B5EF4-FFF2-40B4-BE49-F238E27FC236}">
                <a16:creationId xmlns:a16="http://schemas.microsoft.com/office/drawing/2014/main" id="{0DC68A24-2F3D-1639-2C80-1A5DDDD25E94}"/>
              </a:ext>
            </a:extLst>
          </p:cNvPr>
          <p:cNvGrpSpPr/>
          <p:nvPr/>
        </p:nvGrpSpPr>
        <p:grpSpPr>
          <a:xfrm>
            <a:off x="4892645" y="1207168"/>
            <a:ext cx="7197459" cy="4978970"/>
            <a:chOff x="1583469" y="577873"/>
            <a:chExt cx="8638788" cy="5976035"/>
          </a:xfrm>
        </p:grpSpPr>
        <p:sp>
          <p:nvSpPr>
            <p:cNvPr id="32" name="文字方塊 2">
              <a:extLst>
                <a:ext uri="{FF2B5EF4-FFF2-40B4-BE49-F238E27FC236}">
                  <a16:creationId xmlns:a16="http://schemas.microsoft.com/office/drawing/2014/main" id="{80933AB3-2BE6-5A6A-4342-39614429FDB4}"/>
                </a:ext>
              </a:extLst>
            </p:cNvPr>
            <p:cNvSpPr txBox="1"/>
            <p:nvPr/>
          </p:nvSpPr>
          <p:spPr>
            <a:xfrm>
              <a:off x="6315523" y="796141"/>
              <a:ext cx="1309422" cy="554116"/>
            </a:xfrm>
            <a:prstGeom prst="rect">
              <a:avLst/>
            </a:prstGeom>
            <a:noFill/>
          </p:spPr>
          <p:txBody>
            <a:bodyPr wrap="square" rtlCol="0">
              <a:spAutoFit/>
            </a:bodyPr>
            <a:lstStyle/>
            <a:p>
              <a:pPr algn="ctr"/>
              <a:r>
                <a:rPr lang="en-US" altLang="zh-TW" sz="1200" dirty="0">
                  <a:solidFill>
                    <a:schemeClr val="tx1">
                      <a:lumMod val="75000"/>
                      <a:lumOff val="25000"/>
                    </a:schemeClr>
                  </a:solidFill>
                </a:rPr>
                <a:t>OPTIONAL</a:t>
              </a:r>
              <a:br>
                <a:rPr lang="en-US" altLang="zh-TW" sz="1200" dirty="0">
                  <a:solidFill>
                    <a:schemeClr val="tx1">
                      <a:lumMod val="75000"/>
                      <a:lumOff val="25000"/>
                    </a:schemeClr>
                  </a:solidFill>
                </a:rPr>
              </a:br>
              <a:r>
                <a:rPr lang="en-US" altLang="zh-TW" sz="1200" dirty="0">
                  <a:solidFill>
                    <a:schemeClr val="tx1">
                      <a:lumMod val="75000"/>
                      <a:lumOff val="25000"/>
                    </a:schemeClr>
                  </a:solidFill>
                </a:rPr>
                <a:t>8MP CAMERA</a:t>
              </a:r>
              <a:endParaRPr lang="zh-TW" altLang="en-US" sz="1200" dirty="0">
                <a:solidFill>
                  <a:schemeClr val="tx1">
                    <a:lumMod val="75000"/>
                    <a:lumOff val="25000"/>
                  </a:schemeClr>
                </a:solidFill>
              </a:endParaRPr>
            </a:p>
          </p:txBody>
        </p:sp>
        <p:sp>
          <p:nvSpPr>
            <p:cNvPr id="33" name="文字方塊 2">
              <a:extLst>
                <a:ext uri="{FF2B5EF4-FFF2-40B4-BE49-F238E27FC236}">
                  <a16:creationId xmlns:a16="http://schemas.microsoft.com/office/drawing/2014/main" id="{7D648156-6786-C0D5-6DAA-55528E90A61F}"/>
                </a:ext>
              </a:extLst>
            </p:cNvPr>
            <p:cNvSpPr txBox="1"/>
            <p:nvPr/>
          </p:nvSpPr>
          <p:spPr>
            <a:xfrm>
              <a:off x="5131239" y="6010977"/>
              <a:ext cx="2582705" cy="332469"/>
            </a:xfrm>
            <a:prstGeom prst="rect">
              <a:avLst/>
            </a:prstGeom>
            <a:noFill/>
          </p:spPr>
          <p:txBody>
            <a:bodyPr wrap="square" rtlCol="0">
              <a:spAutoFit/>
            </a:bodyPr>
            <a:lstStyle/>
            <a:p>
              <a:r>
                <a:rPr lang="en-US" altLang="zh-TW" sz="1200" dirty="0">
                  <a:solidFill>
                    <a:schemeClr val="tx1">
                      <a:lumMod val="75000"/>
                      <a:lumOff val="25000"/>
                    </a:schemeClr>
                  </a:solidFill>
                </a:rPr>
                <a:t>DOCKING CONNECTOR</a:t>
              </a:r>
              <a:endParaRPr lang="zh-TW" altLang="en-US" sz="1200" dirty="0">
                <a:solidFill>
                  <a:schemeClr val="tx1">
                    <a:lumMod val="75000"/>
                    <a:lumOff val="25000"/>
                  </a:schemeClr>
                </a:solidFill>
              </a:endParaRPr>
            </a:p>
          </p:txBody>
        </p:sp>
        <p:sp>
          <p:nvSpPr>
            <p:cNvPr id="34" name="文字方塊 2">
              <a:extLst>
                <a:ext uri="{FF2B5EF4-FFF2-40B4-BE49-F238E27FC236}">
                  <a16:creationId xmlns:a16="http://schemas.microsoft.com/office/drawing/2014/main" id="{15B251F0-B257-A92D-5DED-3299DF503206}"/>
                </a:ext>
              </a:extLst>
            </p:cNvPr>
            <p:cNvSpPr txBox="1"/>
            <p:nvPr/>
          </p:nvSpPr>
          <p:spPr>
            <a:xfrm>
              <a:off x="1583469" y="3871945"/>
              <a:ext cx="982378" cy="751768"/>
            </a:xfrm>
            <a:prstGeom prst="rect">
              <a:avLst/>
            </a:prstGeom>
            <a:noFill/>
          </p:spPr>
          <p:txBody>
            <a:bodyPr wrap="square" rtlCol="0">
              <a:spAutoFit/>
            </a:bodyPr>
            <a:lstStyle/>
            <a:p>
              <a:pPr algn="r"/>
              <a:r>
                <a:rPr lang="en-US" altLang="zh-TW" sz="1200" dirty="0">
                  <a:solidFill>
                    <a:schemeClr val="tx1">
                      <a:lumMod val="75000"/>
                      <a:lumOff val="25000"/>
                    </a:schemeClr>
                  </a:solidFill>
                </a:rPr>
                <a:t>QUICK</a:t>
              </a:r>
              <a:br>
                <a:rPr lang="en-US" altLang="zh-TW" sz="1200" dirty="0">
                  <a:solidFill>
                    <a:schemeClr val="tx1">
                      <a:lumMod val="75000"/>
                      <a:lumOff val="25000"/>
                    </a:schemeClr>
                  </a:solidFill>
                </a:rPr>
              </a:br>
              <a:r>
                <a:rPr lang="en-US" altLang="zh-TW" sz="1200" dirty="0">
                  <a:solidFill>
                    <a:schemeClr val="tx1">
                      <a:lumMod val="75000"/>
                      <a:lumOff val="25000"/>
                    </a:schemeClr>
                  </a:solidFill>
                </a:rPr>
                <a:t>RELEASE</a:t>
              </a:r>
            </a:p>
            <a:p>
              <a:pPr algn="r"/>
              <a:r>
                <a:rPr lang="en-US" altLang="zh-TW" sz="1200" dirty="0">
                  <a:solidFill>
                    <a:schemeClr val="tx1">
                      <a:lumMod val="75000"/>
                      <a:lumOff val="25000"/>
                    </a:schemeClr>
                  </a:solidFill>
                </a:rPr>
                <a:t>SSD</a:t>
              </a:r>
              <a:endParaRPr lang="zh-TW" altLang="en-US" sz="1200" dirty="0">
                <a:solidFill>
                  <a:schemeClr val="tx1">
                    <a:lumMod val="75000"/>
                    <a:lumOff val="25000"/>
                  </a:schemeClr>
                </a:solidFill>
              </a:endParaRPr>
            </a:p>
          </p:txBody>
        </p:sp>
        <p:sp>
          <p:nvSpPr>
            <p:cNvPr id="35" name="文字方塊 2">
              <a:extLst>
                <a:ext uri="{FF2B5EF4-FFF2-40B4-BE49-F238E27FC236}">
                  <a16:creationId xmlns:a16="http://schemas.microsoft.com/office/drawing/2014/main" id="{6A6CDEE8-524B-5DCA-25E0-3B58D986E428}"/>
                </a:ext>
              </a:extLst>
            </p:cNvPr>
            <p:cNvSpPr txBox="1"/>
            <p:nvPr/>
          </p:nvSpPr>
          <p:spPr>
            <a:xfrm>
              <a:off x="7234356" y="5999792"/>
              <a:ext cx="1918667" cy="554116"/>
            </a:xfrm>
            <a:prstGeom prst="rect">
              <a:avLst/>
            </a:prstGeom>
            <a:noFill/>
          </p:spPr>
          <p:txBody>
            <a:bodyPr wrap="square" rtlCol="0">
              <a:spAutoFit/>
            </a:bodyPr>
            <a:lstStyle/>
            <a:p>
              <a:r>
                <a:rPr lang="en-US" altLang="zh-TW" sz="1200" dirty="0">
                  <a:solidFill>
                    <a:schemeClr val="tx1">
                      <a:lumMod val="75000"/>
                      <a:lumOff val="25000"/>
                    </a:schemeClr>
                  </a:solidFill>
                </a:rPr>
                <a:t>HOT-SWAPPABLE</a:t>
              </a:r>
              <a:br>
                <a:rPr lang="en-US" altLang="zh-TW" sz="1200" dirty="0">
                  <a:solidFill>
                    <a:schemeClr val="tx1">
                      <a:lumMod val="75000"/>
                      <a:lumOff val="25000"/>
                    </a:schemeClr>
                  </a:solidFill>
                </a:rPr>
              </a:br>
              <a:r>
                <a:rPr lang="en-US" altLang="zh-TW" sz="1200" dirty="0">
                  <a:solidFill>
                    <a:schemeClr val="tx1">
                      <a:lumMod val="75000"/>
                      <a:lumOff val="25000"/>
                    </a:schemeClr>
                  </a:solidFill>
                </a:rPr>
                <a:t>BATTERY PACK</a:t>
              </a:r>
              <a:endParaRPr lang="zh-TW" altLang="en-US" sz="1200" dirty="0">
                <a:solidFill>
                  <a:schemeClr val="tx1">
                    <a:lumMod val="75000"/>
                    <a:lumOff val="25000"/>
                  </a:schemeClr>
                </a:solidFill>
              </a:endParaRPr>
            </a:p>
          </p:txBody>
        </p:sp>
        <p:cxnSp>
          <p:nvCxnSpPr>
            <p:cNvPr id="36" name="直線接點 22">
              <a:extLst>
                <a:ext uri="{FF2B5EF4-FFF2-40B4-BE49-F238E27FC236}">
                  <a16:creationId xmlns:a16="http://schemas.microsoft.com/office/drawing/2014/main" id="{05511191-BF54-4875-1E1A-0B20FFE3C55C}"/>
                </a:ext>
              </a:extLst>
            </p:cNvPr>
            <p:cNvCxnSpPr>
              <a:cxnSpLocks/>
            </p:cNvCxnSpPr>
            <p:nvPr/>
          </p:nvCxnSpPr>
          <p:spPr>
            <a:xfrm flipH="1">
              <a:off x="5865996" y="1310640"/>
              <a:ext cx="5214" cy="4393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橢圓 23">
              <a:extLst>
                <a:ext uri="{FF2B5EF4-FFF2-40B4-BE49-F238E27FC236}">
                  <a16:creationId xmlns:a16="http://schemas.microsoft.com/office/drawing/2014/main" id="{87B2564F-CBE7-50FC-ABAB-175CA11379F2}"/>
                </a:ext>
              </a:extLst>
            </p:cNvPr>
            <p:cNvSpPr/>
            <p:nvPr/>
          </p:nvSpPr>
          <p:spPr>
            <a:xfrm>
              <a:off x="5790338" y="158569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38" name="直線接點 42">
              <a:extLst>
                <a:ext uri="{FF2B5EF4-FFF2-40B4-BE49-F238E27FC236}">
                  <a16:creationId xmlns:a16="http://schemas.microsoft.com/office/drawing/2014/main" id="{AF65A24E-6E29-0FAF-63DF-9D2546E87030}"/>
                </a:ext>
              </a:extLst>
            </p:cNvPr>
            <p:cNvCxnSpPr>
              <a:cxnSpLocks/>
            </p:cNvCxnSpPr>
            <p:nvPr/>
          </p:nvCxnSpPr>
          <p:spPr>
            <a:xfrm>
              <a:off x="7621425" y="5127655"/>
              <a:ext cx="0" cy="8996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橢圓 41">
              <a:extLst>
                <a:ext uri="{FF2B5EF4-FFF2-40B4-BE49-F238E27FC236}">
                  <a16:creationId xmlns:a16="http://schemas.microsoft.com/office/drawing/2014/main" id="{7626074F-6E31-E5D4-0BCF-692C6247A70B}"/>
                </a:ext>
              </a:extLst>
            </p:cNvPr>
            <p:cNvSpPr/>
            <p:nvPr/>
          </p:nvSpPr>
          <p:spPr>
            <a:xfrm>
              <a:off x="7545478" y="4956338"/>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40" name="直線接點 42">
              <a:extLst>
                <a:ext uri="{FF2B5EF4-FFF2-40B4-BE49-F238E27FC236}">
                  <a16:creationId xmlns:a16="http://schemas.microsoft.com/office/drawing/2014/main" id="{AEC2D274-17EE-71E0-2EEB-0721613F0A2A}"/>
                </a:ext>
              </a:extLst>
            </p:cNvPr>
            <p:cNvCxnSpPr>
              <a:cxnSpLocks/>
            </p:cNvCxnSpPr>
            <p:nvPr/>
          </p:nvCxnSpPr>
          <p:spPr>
            <a:xfrm>
              <a:off x="6013055" y="5848376"/>
              <a:ext cx="0" cy="16260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橢圓 41">
              <a:extLst>
                <a:ext uri="{FF2B5EF4-FFF2-40B4-BE49-F238E27FC236}">
                  <a16:creationId xmlns:a16="http://schemas.microsoft.com/office/drawing/2014/main" id="{AFC39CD6-CC24-8928-EA8A-3A42430DA081}"/>
                </a:ext>
              </a:extLst>
            </p:cNvPr>
            <p:cNvSpPr/>
            <p:nvPr/>
          </p:nvSpPr>
          <p:spPr>
            <a:xfrm>
              <a:off x="5937065" y="5683091"/>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2" name="文字方塊 2">
              <a:extLst>
                <a:ext uri="{FF2B5EF4-FFF2-40B4-BE49-F238E27FC236}">
                  <a16:creationId xmlns:a16="http://schemas.microsoft.com/office/drawing/2014/main" id="{3E785BC2-447E-4499-FD5D-D7A28AA441A1}"/>
                </a:ext>
              </a:extLst>
            </p:cNvPr>
            <p:cNvSpPr txBox="1"/>
            <p:nvPr/>
          </p:nvSpPr>
          <p:spPr>
            <a:xfrm>
              <a:off x="3691046" y="577873"/>
              <a:ext cx="2484226" cy="775762"/>
            </a:xfrm>
            <a:prstGeom prst="rect">
              <a:avLst/>
            </a:prstGeom>
            <a:noFill/>
          </p:spPr>
          <p:txBody>
            <a:bodyPr wrap="square" rtlCol="0">
              <a:spAutoFit/>
            </a:bodyPr>
            <a:lstStyle/>
            <a:p>
              <a:pPr algn="r"/>
              <a:r>
                <a:rPr lang="en-US" altLang="zh-TW" sz="1200" dirty="0">
                  <a:solidFill>
                    <a:schemeClr val="tx1">
                      <a:lumMod val="75000"/>
                      <a:lumOff val="25000"/>
                    </a:schemeClr>
                  </a:solidFill>
                </a:rPr>
                <a:t>OPTIONAL BARCODE READER, USB 3.2 TYPE C/TYPE A,</a:t>
              </a:r>
            </a:p>
            <a:p>
              <a:pPr algn="r"/>
              <a:r>
                <a:rPr lang="en-US" altLang="zh-TW" sz="1200" dirty="0">
                  <a:solidFill>
                    <a:schemeClr val="tx1">
                      <a:lumMod val="75000"/>
                      <a:lumOff val="25000"/>
                    </a:schemeClr>
                  </a:solidFill>
                </a:rPr>
                <a:t>USB 2.0 OR RS-232</a:t>
              </a:r>
              <a:endParaRPr lang="zh-TW" altLang="en-US" sz="1200" dirty="0">
                <a:solidFill>
                  <a:schemeClr val="tx1">
                    <a:lumMod val="75000"/>
                    <a:lumOff val="25000"/>
                  </a:schemeClr>
                </a:solidFill>
              </a:endParaRPr>
            </a:p>
          </p:txBody>
        </p:sp>
        <p:sp>
          <p:nvSpPr>
            <p:cNvPr id="43" name="文字方塊 2">
              <a:extLst>
                <a:ext uri="{FF2B5EF4-FFF2-40B4-BE49-F238E27FC236}">
                  <a16:creationId xmlns:a16="http://schemas.microsoft.com/office/drawing/2014/main" id="{E96B8CB4-D104-6EBD-7BD0-F04E9A4EEB48}"/>
                </a:ext>
              </a:extLst>
            </p:cNvPr>
            <p:cNvSpPr txBox="1"/>
            <p:nvPr/>
          </p:nvSpPr>
          <p:spPr>
            <a:xfrm>
              <a:off x="9241695" y="3070896"/>
              <a:ext cx="975989" cy="554116"/>
            </a:xfrm>
            <a:prstGeom prst="rect">
              <a:avLst/>
            </a:prstGeom>
            <a:noFill/>
          </p:spPr>
          <p:txBody>
            <a:bodyPr wrap="square" rtlCol="0">
              <a:spAutoFit/>
            </a:bodyPr>
            <a:lstStyle/>
            <a:p>
              <a:r>
                <a:rPr lang="en-US" altLang="zh-TW" sz="1200" dirty="0">
                  <a:solidFill>
                    <a:schemeClr val="tx1">
                      <a:lumMod val="75000"/>
                      <a:lumOff val="25000"/>
                    </a:schemeClr>
                  </a:solidFill>
                </a:rPr>
                <a:t>STYLUS PEN SLOT</a:t>
              </a:r>
              <a:endParaRPr lang="zh-TW" altLang="en-US" sz="1200" dirty="0">
                <a:solidFill>
                  <a:schemeClr val="tx1">
                    <a:lumMod val="75000"/>
                    <a:lumOff val="25000"/>
                  </a:schemeClr>
                </a:solidFill>
              </a:endParaRPr>
            </a:p>
          </p:txBody>
        </p:sp>
        <p:cxnSp>
          <p:nvCxnSpPr>
            <p:cNvPr id="44" name="直線接點 42">
              <a:extLst>
                <a:ext uri="{FF2B5EF4-FFF2-40B4-BE49-F238E27FC236}">
                  <a16:creationId xmlns:a16="http://schemas.microsoft.com/office/drawing/2014/main" id="{E9E6B866-1FC0-91CD-6B87-EC1A2FFC34E1}"/>
                </a:ext>
              </a:extLst>
            </p:cNvPr>
            <p:cNvCxnSpPr>
              <a:cxnSpLocks/>
              <a:stCxn id="45" idx="6"/>
            </p:cNvCxnSpPr>
            <p:nvPr/>
          </p:nvCxnSpPr>
          <p:spPr>
            <a:xfrm flipV="1">
              <a:off x="8873330" y="3343720"/>
              <a:ext cx="377982" cy="14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橢圓 41">
              <a:extLst>
                <a:ext uri="{FF2B5EF4-FFF2-40B4-BE49-F238E27FC236}">
                  <a16:creationId xmlns:a16="http://schemas.microsoft.com/office/drawing/2014/main" id="{425D2DB8-E702-6ABC-8E3F-C9B36ABC886E}"/>
                </a:ext>
              </a:extLst>
            </p:cNvPr>
            <p:cNvSpPr/>
            <p:nvPr/>
          </p:nvSpPr>
          <p:spPr>
            <a:xfrm>
              <a:off x="8714394" y="3259504"/>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6" name="文字方塊 2">
              <a:extLst>
                <a:ext uri="{FF2B5EF4-FFF2-40B4-BE49-F238E27FC236}">
                  <a16:creationId xmlns:a16="http://schemas.microsoft.com/office/drawing/2014/main" id="{59071935-07AA-00A3-3F2B-FF86F32AF1AB}"/>
                </a:ext>
              </a:extLst>
            </p:cNvPr>
            <p:cNvSpPr txBox="1"/>
            <p:nvPr/>
          </p:nvSpPr>
          <p:spPr>
            <a:xfrm>
              <a:off x="9239879" y="2269082"/>
              <a:ext cx="982378" cy="276998"/>
            </a:xfrm>
            <a:prstGeom prst="rect">
              <a:avLst/>
            </a:prstGeom>
            <a:noFill/>
          </p:spPr>
          <p:txBody>
            <a:bodyPr wrap="square" rtlCol="0">
              <a:spAutoFit/>
            </a:bodyPr>
            <a:lstStyle/>
            <a:p>
              <a:r>
                <a:rPr lang="en-US" altLang="zh-TW" sz="1200" dirty="0">
                  <a:solidFill>
                    <a:schemeClr val="tx1">
                      <a:lumMod val="75000"/>
                      <a:lumOff val="25000"/>
                    </a:schemeClr>
                  </a:solidFill>
                </a:rPr>
                <a:t>SPEAKER</a:t>
              </a:r>
              <a:endParaRPr lang="zh-TW" altLang="en-US" sz="1200" dirty="0">
                <a:solidFill>
                  <a:schemeClr val="tx1">
                    <a:lumMod val="75000"/>
                    <a:lumOff val="25000"/>
                  </a:schemeClr>
                </a:solidFill>
              </a:endParaRPr>
            </a:p>
          </p:txBody>
        </p:sp>
        <p:cxnSp>
          <p:nvCxnSpPr>
            <p:cNvPr id="47" name="直線接點 42">
              <a:extLst>
                <a:ext uri="{FF2B5EF4-FFF2-40B4-BE49-F238E27FC236}">
                  <a16:creationId xmlns:a16="http://schemas.microsoft.com/office/drawing/2014/main" id="{2E2EEE6E-6AB2-E33F-0C5B-36F10FE0AA3E}"/>
                </a:ext>
              </a:extLst>
            </p:cNvPr>
            <p:cNvCxnSpPr>
              <a:cxnSpLocks/>
              <a:stCxn id="48" idx="6"/>
            </p:cNvCxnSpPr>
            <p:nvPr/>
          </p:nvCxnSpPr>
          <p:spPr>
            <a:xfrm>
              <a:off x="8636602" y="2431335"/>
              <a:ext cx="621569" cy="160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橢圓 41">
              <a:extLst>
                <a:ext uri="{FF2B5EF4-FFF2-40B4-BE49-F238E27FC236}">
                  <a16:creationId xmlns:a16="http://schemas.microsoft.com/office/drawing/2014/main" id="{F757A190-F8F9-1C4A-951C-B0369F71BB01}"/>
                </a:ext>
              </a:extLst>
            </p:cNvPr>
            <p:cNvSpPr/>
            <p:nvPr/>
          </p:nvSpPr>
          <p:spPr>
            <a:xfrm>
              <a:off x="8477666" y="234567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9" name="文字方塊 2">
              <a:extLst>
                <a:ext uri="{FF2B5EF4-FFF2-40B4-BE49-F238E27FC236}">
                  <a16:creationId xmlns:a16="http://schemas.microsoft.com/office/drawing/2014/main" id="{DB0CDDBB-9BB6-109B-A85E-85E5EA1A862E}"/>
                </a:ext>
              </a:extLst>
            </p:cNvPr>
            <p:cNvSpPr txBox="1"/>
            <p:nvPr/>
          </p:nvSpPr>
          <p:spPr>
            <a:xfrm>
              <a:off x="1592005" y="2270586"/>
              <a:ext cx="982378" cy="276998"/>
            </a:xfrm>
            <a:prstGeom prst="rect">
              <a:avLst/>
            </a:prstGeom>
            <a:noFill/>
          </p:spPr>
          <p:txBody>
            <a:bodyPr wrap="square" rtlCol="0">
              <a:spAutoFit/>
            </a:bodyPr>
            <a:lstStyle/>
            <a:p>
              <a:pPr algn="r"/>
              <a:r>
                <a:rPr lang="en-US" altLang="zh-TW" sz="1200" dirty="0">
                  <a:solidFill>
                    <a:schemeClr val="tx1">
                      <a:lumMod val="75000"/>
                      <a:lumOff val="25000"/>
                    </a:schemeClr>
                  </a:solidFill>
                </a:rPr>
                <a:t>SPEAKER</a:t>
              </a:r>
              <a:endParaRPr lang="zh-TW" altLang="en-US" sz="1200" dirty="0">
                <a:solidFill>
                  <a:schemeClr val="tx1">
                    <a:lumMod val="75000"/>
                    <a:lumOff val="25000"/>
                  </a:schemeClr>
                </a:solidFill>
              </a:endParaRPr>
            </a:p>
          </p:txBody>
        </p:sp>
        <p:cxnSp>
          <p:nvCxnSpPr>
            <p:cNvPr id="50" name="直線接點 42">
              <a:extLst>
                <a:ext uri="{FF2B5EF4-FFF2-40B4-BE49-F238E27FC236}">
                  <a16:creationId xmlns:a16="http://schemas.microsoft.com/office/drawing/2014/main" id="{17837B90-C068-E3CA-B7AE-E5A10949010B}"/>
                </a:ext>
              </a:extLst>
            </p:cNvPr>
            <p:cNvCxnSpPr>
              <a:cxnSpLocks/>
            </p:cNvCxnSpPr>
            <p:nvPr/>
          </p:nvCxnSpPr>
          <p:spPr>
            <a:xfrm>
              <a:off x="2537797" y="2434590"/>
              <a:ext cx="6018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橢圓 41">
              <a:extLst>
                <a:ext uri="{FF2B5EF4-FFF2-40B4-BE49-F238E27FC236}">
                  <a16:creationId xmlns:a16="http://schemas.microsoft.com/office/drawing/2014/main" id="{0A58FB23-D807-FCB9-5FA9-A6BAC3FDEFAF}"/>
                </a:ext>
              </a:extLst>
            </p:cNvPr>
            <p:cNvSpPr/>
            <p:nvPr/>
          </p:nvSpPr>
          <p:spPr>
            <a:xfrm>
              <a:off x="3088381" y="234567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52" name="直線接點 42">
              <a:extLst>
                <a:ext uri="{FF2B5EF4-FFF2-40B4-BE49-F238E27FC236}">
                  <a16:creationId xmlns:a16="http://schemas.microsoft.com/office/drawing/2014/main" id="{5CA8736E-5C7D-24A0-A999-ACDDBCD028F4}"/>
                </a:ext>
              </a:extLst>
            </p:cNvPr>
            <p:cNvCxnSpPr>
              <a:cxnSpLocks/>
            </p:cNvCxnSpPr>
            <p:nvPr/>
          </p:nvCxnSpPr>
          <p:spPr>
            <a:xfrm>
              <a:off x="2529537" y="4258042"/>
              <a:ext cx="16867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橢圓 41">
              <a:extLst>
                <a:ext uri="{FF2B5EF4-FFF2-40B4-BE49-F238E27FC236}">
                  <a16:creationId xmlns:a16="http://schemas.microsoft.com/office/drawing/2014/main" id="{272CD2F7-715C-54C6-5943-C199BE2A0FEF}"/>
                </a:ext>
              </a:extLst>
            </p:cNvPr>
            <p:cNvSpPr/>
            <p:nvPr/>
          </p:nvSpPr>
          <p:spPr>
            <a:xfrm>
              <a:off x="4157705" y="4172383"/>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54" name="直線接點 22">
              <a:extLst>
                <a:ext uri="{FF2B5EF4-FFF2-40B4-BE49-F238E27FC236}">
                  <a16:creationId xmlns:a16="http://schemas.microsoft.com/office/drawing/2014/main" id="{549DBDAB-9D6B-2E91-291B-F0F0F9EEE7F1}"/>
                </a:ext>
              </a:extLst>
            </p:cNvPr>
            <p:cNvCxnSpPr>
              <a:cxnSpLocks/>
              <a:endCxn id="55" idx="0"/>
            </p:cNvCxnSpPr>
            <p:nvPr/>
          </p:nvCxnSpPr>
          <p:spPr>
            <a:xfrm>
              <a:off x="6943760" y="1325111"/>
              <a:ext cx="1700" cy="8496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橢圓 23">
              <a:extLst>
                <a:ext uri="{FF2B5EF4-FFF2-40B4-BE49-F238E27FC236}">
                  <a16:creationId xmlns:a16="http://schemas.microsoft.com/office/drawing/2014/main" id="{FAAB0C6C-6FA8-F3F1-329D-D95DFA4D0E29}"/>
                </a:ext>
              </a:extLst>
            </p:cNvPr>
            <p:cNvSpPr/>
            <p:nvPr/>
          </p:nvSpPr>
          <p:spPr>
            <a:xfrm>
              <a:off x="6865992" y="2174799"/>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56" name="直線接點 22">
              <a:extLst>
                <a:ext uri="{FF2B5EF4-FFF2-40B4-BE49-F238E27FC236}">
                  <a16:creationId xmlns:a16="http://schemas.microsoft.com/office/drawing/2014/main" id="{CB57EED6-5C51-CA46-1B12-3CBDC4B75227}"/>
                </a:ext>
              </a:extLst>
            </p:cNvPr>
            <p:cNvCxnSpPr>
              <a:cxnSpLocks/>
              <a:endCxn id="57" idx="0"/>
            </p:cNvCxnSpPr>
            <p:nvPr/>
          </p:nvCxnSpPr>
          <p:spPr>
            <a:xfrm flipH="1">
              <a:off x="7972445" y="1359408"/>
              <a:ext cx="7219" cy="7407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橢圓 23">
              <a:extLst>
                <a:ext uri="{FF2B5EF4-FFF2-40B4-BE49-F238E27FC236}">
                  <a16:creationId xmlns:a16="http://schemas.microsoft.com/office/drawing/2014/main" id="{24E5B532-5C21-BA9B-FC27-AF5C123D28AA}"/>
                </a:ext>
              </a:extLst>
            </p:cNvPr>
            <p:cNvSpPr/>
            <p:nvPr/>
          </p:nvSpPr>
          <p:spPr>
            <a:xfrm>
              <a:off x="7892977" y="2100151"/>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58" name="文字方塊 2">
              <a:extLst>
                <a:ext uri="{FF2B5EF4-FFF2-40B4-BE49-F238E27FC236}">
                  <a16:creationId xmlns:a16="http://schemas.microsoft.com/office/drawing/2014/main" id="{027DAB5A-A67B-5833-4124-B86F7FED8A37}"/>
                </a:ext>
              </a:extLst>
            </p:cNvPr>
            <p:cNvSpPr txBox="1"/>
            <p:nvPr/>
          </p:nvSpPr>
          <p:spPr>
            <a:xfrm>
              <a:off x="7704798" y="798427"/>
              <a:ext cx="2290271" cy="554116"/>
            </a:xfrm>
            <a:prstGeom prst="rect">
              <a:avLst/>
            </a:prstGeom>
            <a:noFill/>
          </p:spPr>
          <p:txBody>
            <a:bodyPr wrap="square" rtlCol="0">
              <a:spAutoFit/>
            </a:bodyPr>
            <a:lstStyle/>
            <a:p>
              <a:r>
                <a:rPr lang="en-US" altLang="zh-TW" sz="1200" dirty="0">
                  <a:solidFill>
                    <a:schemeClr val="tx1">
                      <a:lumMod val="75000"/>
                      <a:lumOff val="25000"/>
                    </a:schemeClr>
                  </a:solidFill>
                </a:rPr>
                <a:t>OPTIONAL</a:t>
              </a:r>
              <a:br>
                <a:rPr lang="en-US" altLang="zh-TW" sz="1200" dirty="0">
                  <a:solidFill>
                    <a:schemeClr val="tx1">
                      <a:lumMod val="75000"/>
                      <a:lumOff val="25000"/>
                    </a:schemeClr>
                  </a:solidFill>
                </a:rPr>
              </a:br>
              <a:r>
                <a:rPr lang="en-US" altLang="zh-TW" sz="1200" dirty="0">
                  <a:solidFill>
                    <a:schemeClr val="tx1">
                      <a:lumMod val="75000"/>
                      <a:lumOff val="25000"/>
                    </a:schemeClr>
                  </a:solidFill>
                </a:rPr>
                <a:t>FINGERPRINT SCANNER</a:t>
              </a:r>
              <a:endParaRPr lang="zh-TW" altLang="en-US" sz="1200" dirty="0">
                <a:solidFill>
                  <a:schemeClr val="tx1">
                    <a:lumMod val="75000"/>
                    <a:lumOff val="25000"/>
                  </a:schemeClr>
                </a:solidFill>
              </a:endParaRPr>
            </a:p>
          </p:txBody>
        </p:sp>
      </p:grpSp>
    </p:spTree>
    <p:extLst>
      <p:ext uri="{BB962C8B-B14F-4D97-AF65-F5344CB8AC3E}">
        <p14:creationId xmlns:p14="http://schemas.microsoft.com/office/powerpoint/2010/main" val="104703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t>U11I </a:t>
            </a:r>
            <a:r>
              <a:rPr lang="en-US" altLang="zh-TW" dirty="0">
                <a:solidFill>
                  <a:schemeClr val="tx1"/>
                </a:solidFill>
              </a:rPr>
              <a:t>ANATOMY</a:t>
            </a:r>
            <a:endParaRPr lang="zh-TW" altLang="en-US" dirty="0">
              <a:solidFill>
                <a:schemeClr val="tx1"/>
              </a:solidFill>
            </a:endParaRPr>
          </a:p>
        </p:txBody>
      </p:sp>
      <p:grpSp>
        <p:nvGrpSpPr>
          <p:cNvPr id="5" name="Group 14">
            <a:extLst>
              <a:ext uri="{FF2B5EF4-FFF2-40B4-BE49-F238E27FC236}">
                <a16:creationId xmlns:a16="http://schemas.microsoft.com/office/drawing/2014/main" id="{6C215BC6-50C7-4269-9888-FDACB8D892BE}"/>
              </a:ext>
            </a:extLst>
          </p:cNvPr>
          <p:cNvGrpSpPr/>
          <p:nvPr/>
        </p:nvGrpSpPr>
        <p:grpSpPr>
          <a:xfrm>
            <a:off x="5920109" y="1715232"/>
            <a:ext cx="961022" cy="400110"/>
            <a:chOff x="5783712" y="1369511"/>
            <a:chExt cx="961022" cy="400110"/>
          </a:xfrm>
        </p:grpSpPr>
        <p:sp>
          <p:nvSpPr>
            <p:cNvPr id="6" name="Rectangle 9">
              <a:extLst>
                <a:ext uri="{FF2B5EF4-FFF2-40B4-BE49-F238E27FC236}">
                  <a16:creationId xmlns:a16="http://schemas.microsoft.com/office/drawing/2014/main" id="{CAF4593A-6B4D-4660-88CD-247F2C7282AD}"/>
                </a:ext>
              </a:extLst>
            </p:cNvPr>
            <p:cNvSpPr/>
            <p:nvPr/>
          </p:nvSpPr>
          <p:spPr>
            <a:xfrm>
              <a:off x="5783712" y="1369511"/>
              <a:ext cx="849913" cy="400110"/>
            </a:xfrm>
            <a:prstGeom prst="rect">
              <a:avLst/>
            </a:prstGeom>
          </p:spPr>
          <p:txBody>
            <a:bodyPr wrap="none">
              <a:spAutoFit/>
            </a:bodyPr>
            <a:lstStyle/>
            <a:p>
              <a:r>
                <a:rPr lang="en-US" altLang="zh-TW" sz="2000" b="1" dirty="0">
                  <a:solidFill>
                    <a:srgbClr val="141212"/>
                  </a:solidFill>
                </a:rPr>
                <a:t>RIGHT</a:t>
              </a:r>
              <a:endParaRPr lang="en-US" sz="2000" b="1" dirty="0"/>
            </a:p>
          </p:txBody>
        </p:sp>
        <p:sp>
          <p:nvSpPr>
            <p:cNvPr id="7" name="Isosceles Triangle 11">
              <a:extLst>
                <a:ext uri="{FF2B5EF4-FFF2-40B4-BE49-F238E27FC236}">
                  <a16:creationId xmlns:a16="http://schemas.microsoft.com/office/drawing/2014/main" id="{5BD6BE5E-226E-4616-9A92-3D156B9ED17B}"/>
                </a:ext>
              </a:extLst>
            </p:cNvPr>
            <p:cNvSpPr/>
            <p:nvPr/>
          </p:nvSpPr>
          <p:spPr>
            <a:xfrm rot="5400000">
              <a:off x="6570625" y="1491839"/>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 name="Group 13">
            <a:extLst>
              <a:ext uri="{FF2B5EF4-FFF2-40B4-BE49-F238E27FC236}">
                <a16:creationId xmlns:a16="http://schemas.microsoft.com/office/drawing/2014/main" id="{5ECA4B59-8AFD-4B2A-9129-8CF77F53C0F6}"/>
              </a:ext>
            </a:extLst>
          </p:cNvPr>
          <p:cNvGrpSpPr/>
          <p:nvPr/>
        </p:nvGrpSpPr>
        <p:grpSpPr>
          <a:xfrm>
            <a:off x="4940045" y="1715232"/>
            <a:ext cx="795512" cy="400110"/>
            <a:chOff x="4803648" y="1369511"/>
            <a:chExt cx="795512" cy="400110"/>
          </a:xfrm>
        </p:grpSpPr>
        <p:sp>
          <p:nvSpPr>
            <p:cNvPr id="9" name="Rectangle 8">
              <a:extLst>
                <a:ext uri="{FF2B5EF4-FFF2-40B4-BE49-F238E27FC236}">
                  <a16:creationId xmlns:a16="http://schemas.microsoft.com/office/drawing/2014/main" id="{88AC483C-A30B-47EE-9438-2553EF68B12D}"/>
                </a:ext>
              </a:extLst>
            </p:cNvPr>
            <p:cNvSpPr/>
            <p:nvPr/>
          </p:nvSpPr>
          <p:spPr>
            <a:xfrm>
              <a:off x="4938402" y="1369511"/>
              <a:ext cx="660758" cy="400110"/>
            </a:xfrm>
            <a:prstGeom prst="rect">
              <a:avLst/>
            </a:prstGeom>
          </p:spPr>
          <p:txBody>
            <a:bodyPr wrap="none">
              <a:spAutoFit/>
            </a:bodyPr>
            <a:lstStyle/>
            <a:p>
              <a:r>
                <a:rPr lang="en-US" altLang="zh-TW" sz="2000" b="1" dirty="0">
                  <a:solidFill>
                    <a:srgbClr val="141212"/>
                  </a:solidFill>
                </a:rPr>
                <a:t>LEFT</a:t>
              </a:r>
              <a:endParaRPr lang="en-US" sz="2000" b="1" dirty="0"/>
            </a:p>
          </p:txBody>
        </p:sp>
        <p:sp>
          <p:nvSpPr>
            <p:cNvPr id="10" name="Isosceles Triangle 12">
              <a:extLst>
                <a:ext uri="{FF2B5EF4-FFF2-40B4-BE49-F238E27FC236}">
                  <a16:creationId xmlns:a16="http://schemas.microsoft.com/office/drawing/2014/main" id="{575D6299-8A79-4141-8038-DF085D1E757C}"/>
                </a:ext>
              </a:extLst>
            </p:cNvPr>
            <p:cNvSpPr/>
            <p:nvPr/>
          </p:nvSpPr>
          <p:spPr>
            <a:xfrm rot="16200000">
              <a:off x="4785732" y="1496409"/>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79D6421A-88CE-E864-A215-00BA04A13ACF}"/>
              </a:ext>
            </a:extLst>
          </p:cNvPr>
          <p:cNvGrpSpPr/>
          <p:nvPr/>
        </p:nvGrpSpPr>
        <p:grpSpPr>
          <a:xfrm rot="1660040">
            <a:off x="279699" y="2894806"/>
            <a:ext cx="5246538" cy="2110789"/>
            <a:chOff x="604692" y="3129622"/>
            <a:chExt cx="6593027" cy="2567686"/>
          </a:xfrm>
        </p:grpSpPr>
        <p:sp>
          <p:nvSpPr>
            <p:cNvPr id="58" name="文字方塊 2">
              <a:extLst>
                <a:ext uri="{FF2B5EF4-FFF2-40B4-BE49-F238E27FC236}">
                  <a16:creationId xmlns:a16="http://schemas.microsoft.com/office/drawing/2014/main" id="{F1599E95-5159-DCB2-7211-EAB60B617371}"/>
                </a:ext>
              </a:extLst>
            </p:cNvPr>
            <p:cNvSpPr txBox="1"/>
            <p:nvPr/>
          </p:nvSpPr>
          <p:spPr>
            <a:xfrm rot="19939960">
              <a:off x="1179719" y="5178411"/>
              <a:ext cx="1824909" cy="344199"/>
            </a:xfrm>
            <a:prstGeom prst="rect">
              <a:avLst/>
            </a:prstGeom>
            <a:noFill/>
          </p:spPr>
          <p:txBody>
            <a:bodyPr wrap="square" rtlCol="0">
              <a:spAutoFit/>
            </a:bodyPr>
            <a:lstStyle/>
            <a:p>
              <a:r>
                <a:rPr lang="en-US" altLang="zh-TW" sz="1200" dirty="0">
                  <a:solidFill>
                    <a:schemeClr val="tx1">
                      <a:lumMod val="75000"/>
                      <a:lumOff val="25000"/>
                    </a:schemeClr>
                  </a:solidFill>
                </a:rPr>
                <a:t>KENSINGTON LOCK</a:t>
              </a:r>
              <a:endParaRPr lang="zh-TW" altLang="en-US" sz="1200" dirty="0">
                <a:solidFill>
                  <a:schemeClr val="tx1">
                    <a:lumMod val="75000"/>
                    <a:lumOff val="25000"/>
                  </a:schemeClr>
                </a:solidFill>
              </a:endParaRPr>
            </a:p>
          </p:txBody>
        </p:sp>
        <p:pic>
          <p:nvPicPr>
            <p:cNvPr id="59" name="Picture 58">
              <a:extLst>
                <a:ext uri="{FF2B5EF4-FFF2-40B4-BE49-F238E27FC236}">
                  <a16:creationId xmlns:a16="http://schemas.microsoft.com/office/drawing/2014/main" id="{28525D22-02E8-AD67-0BB2-7F678A7153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4692" y="3129622"/>
              <a:ext cx="6593027" cy="1676270"/>
            </a:xfrm>
            <a:prstGeom prst="rect">
              <a:avLst/>
            </a:prstGeom>
          </p:spPr>
        </p:pic>
        <p:cxnSp>
          <p:nvCxnSpPr>
            <p:cNvPr id="62" name="直線接點 42">
              <a:extLst>
                <a:ext uri="{FF2B5EF4-FFF2-40B4-BE49-F238E27FC236}">
                  <a16:creationId xmlns:a16="http://schemas.microsoft.com/office/drawing/2014/main" id="{7A4D9918-BF9A-6663-DFD3-635CCC94AFA1}"/>
                </a:ext>
              </a:extLst>
            </p:cNvPr>
            <p:cNvCxnSpPr>
              <a:cxnSpLocks/>
            </p:cNvCxnSpPr>
            <p:nvPr/>
          </p:nvCxnSpPr>
          <p:spPr>
            <a:xfrm rot="20037850" flipH="1">
              <a:off x="3954926" y="4458076"/>
              <a:ext cx="4608" cy="5489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橢圓 41">
              <a:extLst>
                <a:ext uri="{FF2B5EF4-FFF2-40B4-BE49-F238E27FC236}">
                  <a16:creationId xmlns:a16="http://schemas.microsoft.com/office/drawing/2014/main" id="{28B9A03D-7569-D648-08D9-1132EA5AE9FB}"/>
                </a:ext>
              </a:extLst>
            </p:cNvPr>
            <p:cNvSpPr/>
            <p:nvPr/>
          </p:nvSpPr>
          <p:spPr>
            <a:xfrm>
              <a:off x="3737910" y="4351573"/>
              <a:ext cx="158935" cy="17131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64" name="文字方塊 2">
              <a:extLst>
                <a:ext uri="{FF2B5EF4-FFF2-40B4-BE49-F238E27FC236}">
                  <a16:creationId xmlns:a16="http://schemas.microsoft.com/office/drawing/2014/main" id="{C14E92CA-903C-0BED-4FE7-0499892CF10C}"/>
                </a:ext>
              </a:extLst>
            </p:cNvPr>
            <p:cNvSpPr txBox="1"/>
            <p:nvPr/>
          </p:nvSpPr>
          <p:spPr>
            <a:xfrm rot="19939960">
              <a:off x="2674361" y="5132604"/>
              <a:ext cx="2231231" cy="564704"/>
            </a:xfrm>
            <a:prstGeom prst="rect">
              <a:avLst/>
            </a:prstGeom>
            <a:noFill/>
          </p:spPr>
          <p:txBody>
            <a:bodyPr wrap="square" rtlCol="0">
              <a:spAutoFit/>
            </a:bodyPr>
            <a:lstStyle/>
            <a:p>
              <a:r>
                <a:rPr lang="en-US" altLang="zh-TW" sz="1200" dirty="0">
                  <a:solidFill>
                    <a:schemeClr val="tx1">
                      <a:lumMod val="75000"/>
                      <a:lumOff val="25000"/>
                    </a:schemeClr>
                  </a:solidFill>
                </a:rPr>
                <a:t>OPTIONAL SMARTCARD / CAC READER</a:t>
              </a:r>
              <a:endParaRPr lang="zh-TW" altLang="en-US" sz="1200" dirty="0">
                <a:solidFill>
                  <a:schemeClr val="tx1">
                    <a:lumMod val="75000"/>
                    <a:lumOff val="25000"/>
                  </a:schemeClr>
                </a:solidFill>
              </a:endParaRPr>
            </a:p>
          </p:txBody>
        </p:sp>
        <p:cxnSp>
          <p:nvCxnSpPr>
            <p:cNvPr id="72" name="直線接點 42">
              <a:extLst>
                <a:ext uri="{FF2B5EF4-FFF2-40B4-BE49-F238E27FC236}">
                  <a16:creationId xmlns:a16="http://schemas.microsoft.com/office/drawing/2014/main" id="{39E5BF8C-9014-FA90-8507-5B48B9B9A069}"/>
                </a:ext>
              </a:extLst>
            </p:cNvPr>
            <p:cNvCxnSpPr>
              <a:cxnSpLocks/>
            </p:cNvCxnSpPr>
            <p:nvPr/>
          </p:nvCxnSpPr>
          <p:spPr>
            <a:xfrm rot="20037850" flipH="1">
              <a:off x="2148588" y="4523653"/>
              <a:ext cx="4608" cy="5489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橢圓 41">
              <a:extLst>
                <a:ext uri="{FF2B5EF4-FFF2-40B4-BE49-F238E27FC236}">
                  <a16:creationId xmlns:a16="http://schemas.microsoft.com/office/drawing/2014/main" id="{0343A3D5-2CD2-B095-BE54-9A60401F1810}"/>
                </a:ext>
              </a:extLst>
            </p:cNvPr>
            <p:cNvSpPr/>
            <p:nvPr/>
          </p:nvSpPr>
          <p:spPr>
            <a:xfrm>
              <a:off x="1931572" y="4417149"/>
              <a:ext cx="158935" cy="17131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grpSp>
      <p:pic>
        <p:nvPicPr>
          <p:cNvPr id="75" name="Picture 74" descr="A close-up of a device&#10;&#10;Description automatically generated with low confidence">
            <a:extLst>
              <a:ext uri="{FF2B5EF4-FFF2-40B4-BE49-F238E27FC236}">
                <a16:creationId xmlns:a16="http://schemas.microsoft.com/office/drawing/2014/main" id="{B39AA670-E152-1972-C70B-8314B37354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9837594">
            <a:off x="5928293" y="2859505"/>
            <a:ext cx="5790780" cy="1614715"/>
          </a:xfrm>
          <a:prstGeom prst="rect">
            <a:avLst/>
          </a:prstGeom>
        </p:spPr>
      </p:pic>
      <p:sp>
        <p:nvSpPr>
          <p:cNvPr id="76" name="文字方塊 2">
            <a:extLst>
              <a:ext uri="{FF2B5EF4-FFF2-40B4-BE49-F238E27FC236}">
                <a16:creationId xmlns:a16="http://schemas.microsoft.com/office/drawing/2014/main" id="{E6B8A942-21A0-032F-9FA6-9B383717B85B}"/>
              </a:ext>
            </a:extLst>
          </p:cNvPr>
          <p:cNvSpPr txBox="1"/>
          <p:nvPr/>
        </p:nvSpPr>
        <p:spPr>
          <a:xfrm>
            <a:off x="8399250" y="4710846"/>
            <a:ext cx="1479427" cy="307777"/>
          </a:xfrm>
          <a:prstGeom prst="rect">
            <a:avLst/>
          </a:prstGeom>
          <a:noFill/>
        </p:spPr>
        <p:txBody>
          <a:bodyPr wrap="square" rtlCol="0">
            <a:spAutoFit/>
          </a:bodyPr>
          <a:lstStyle/>
          <a:p>
            <a:pPr algn="ctr"/>
            <a:r>
              <a:rPr lang="en-US" altLang="zh-TW" sz="1400" dirty="0">
                <a:solidFill>
                  <a:schemeClr val="tx1">
                    <a:lumMod val="75000"/>
                    <a:lumOff val="25000"/>
                  </a:schemeClr>
                </a:solidFill>
              </a:rPr>
              <a:t>THUNDERBOLT 4</a:t>
            </a:r>
            <a:endParaRPr lang="zh-TW" altLang="en-US" sz="1400" dirty="0">
              <a:solidFill>
                <a:schemeClr val="tx1">
                  <a:lumMod val="75000"/>
                  <a:lumOff val="25000"/>
                </a:schemeClr>
              </a:solidFill>
            </a:endParaRPr>
          </a:p>
        </p:txBody>
      </p:sp>
      <p:sp>
        <p:nvSpPr>
          <p:cNvPr id="77" name="文字方塊 2">
            <a:extLst>
              <a:ext uri="{FF2B5EF4-FFF2-40B4-BE49-F238E27FC236}">
                <a16:creationId xmlns:a16="http://schemas.microsoft.com/office/drawing/2014/main" id="{25A06D94-A8EB-850A-B76F-CFC873797033}"/>
              </a:ext>
            </a:extLst>
          </p:cNvPr>
          <p:cNvSpPr txBox="1"/>
          <p:nvPr/>
        </p:nvSpPr>
        <p:spPr>
          <a:xfrm>
            <a:off x="9006162" y="4448884"/>
            <a:ext cx="2022708" cy="307777"/>
          </a:xfrm>
          <a:prstGeom prst="rect">
            <a:avLst/>
          </a:prstGeom>
          <a:noFill/>
        </p:spPr>
        <p:txBody>
          <a:bodyPr wrap="square" rtlCol="0">
            <a:spAutoFit/>
          </a:bodyPr>
          <a:lstStyle/>
          <a:p>
            <a:r>
              <a:rPr lang="en-US" altLang="zh-TW" sz="1400" dirty="0">
                <a:solidFill>
                  <a:schemeClr val="tx1">
                    <a:lumMod val="75000"/>
                    <a:lumOff val="25000"/>
                  </a:schemeClr>
                </a:solidFill>
              </a:rPr>
              <a:t>USB 3.2 GEN 1 TYPE A</a:t>
            </a:r>
            <a:endParaRPr lang="zh-TW" altLang="en-US" sz="1400" dirty="0">
              <a:solidFill>
                <a:schemeClr val="tx1">
                  <a:lumMod val="75000"/>
                  <a:lumOff val="25000"/>
                </a:schemeClr>
              </a:solidFill>
            </a:endParaRPr>
          </a:p>
        </p:txBody>
      </p:sp>
      <p:sp>
        <p:nvSpPr>
          <p:cNvPr id="78" name="文字方塊 2">
            <a:extLst>
              <a:ext uri="{FF2B5EF4-FFF2-40B4-BE49-F238E27FC236}">
                <a16:creationId xmlns:a16="http://schemas.microsoft.com/office/drawing/2014/main" id="{CAE9153D-7E00-B931-B42D-315C6D0612F6}"/>
              </a:ext>
            </a:extLst>
          </p:cNvPr>
          <p:cNvSpPr txBox="1"/>
          <p:nvPr/>
        </p:nvSpPr>
        <p:spPr>
          <a:xfrm>
            <a:off x="9619039" y="1786256"/>
            <a:ext cx="961303" cy="307777"/>
          </a:xfrm>
          <a:prstGeom prst="rect">
            <a:avLst/>
          </a:prstGeom>
          <a:noFill/>
        </p:spPr>
        <p:txBody>
          <a:bodyPr wrap="square" rtlCol="0">
            <a:spAutoFit/>
          </a:bodyPr>
          <a:lstStyle/>
          <a:p>
            <a:pPr algn="ctr"/>
            <a:r>
              <a:rPr lang="en-US" altLang="zh-TW" sz="1400" dirty="0">
                <a:solidFill>
                  <a:schemeClr val="tx1">
                    <a:lumMod val="75000"/>
                    <a:lumOff val="25000"/>
                  </a:schemeClr>
                </a:solidFill>
              </a:rPr>
              <a:t>MICRO SD</a:t>
            </a:r>
            <a:endParaRPr lang="zh-TW" altLang="en-US" sz="1400" dirty="0">
              <a:solidFill>
                <a:schemeClr val="tx1">
                  <a:lumMod val="75000"/>
                  <a:lumOff val="25000"/>
                </a:schemeClr>
              </a:solidFill>
            </a:endParaRPr>
          </a:p>
        </p:txBody>
      </p:sp>
      <p:sp>
        <p:nvSpPr>
          <p:cNvPr id="79" name="文字方塊 2">
            <a:extLst>
              <a:ext uri="{FF2B5EF4-FFF2-40B4-BE49-F238E27FC236}">
                <a16:creationId xmlns:a16="http://schemas.microsoft.com/office/drawing/2014/main" id="{3D63B582-9247-746E-F2D1-68BA286DD718}"/>
              </a:ext>
            </a:extLst>
          </p:cNvPr>
          <p:cNvSpPr txBox="1"/>
          <p:nvPr/>
        </p:nvSpPr>
        <p:spPr>
          <a:xfrm>
            <a:off x="7904110" y="4909809"/>
            <a:ext cx="690460" cy="307777"/>
          </a:xfrm>
          <a:prstGeom prst="rect">
            <a:avLst/>
          </a:prstGeom>
          <a:noFill/>
        </p:spPr>
        <p:txBody>
          <a:bodyPr wrap="square" rtlCol="0">
            <a:spAutoFit/>
          </a:bodyPr>
          <a:lstStyle/>
          <a:p>
            <a:pPr algn="ctr"/>
            <a:r>
              <a:rPr lang="en-US" altLang="zh-TW" sz="1400" dirty="0">
                <a:solidFill>
                  <a:schemeClr val="tx1">
                    <a:lumMod val="75000"/>
                    <a:lumOff val="25000"/>
                  </a:schemeClr>
                </a:solidFill>
              </a:rPr>
              <a:t>DC-IN</a:t>
            </a:r>
            <a:endParaRPr lang="zh-TW" altLang="en-US" sz="1400" dirty="0">
              <a:solidFill>
                <a:schemeClr val="tx1">
                  <a:lumMod val="75000"/>
                  <a:lumOff val="25000"/>
                </a:schemeClr>
              </a:solidFill>
            </a:endParaRPr>
          </a:p>
        </p:txBody>
      </p:sp>
      <p:cxnSp>
        <p:nvCxnSpPr>
          <p:cNvPr id="80" name="直線接點 42">
            <a:extLst>
              <a:ext uri="{FF2B5EF4-FFF2-40B4-BE49-F238E27FC236}">
                <a16:creationId xmlns:a16="http://schemas.microsoft.com/office/drawing/2014/main" id="{33B79799-1617-005E-6310-22D67C77E4B3}"/>
              </a:ext>
            </a:extLst>
          </p:cNvPr>
          <p:cNvCxnSpPr>
            <a:cxnSpLocks/>
            <a:endCxn id="79" idx="0"/>
          </p:cNvCxnSpPr>
          <p:nvPr/>
        </p:nvCxnSpPr>
        <p:spPr>
          <a:xfrm flipH="1">
            <a:off x="8249340" y="4468706"/>
            <a:ext cx="2618" cy="4411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橢圓 41">
            <a:extLst>
              <a:ext uri="{FF2B5EF4-FFF2-40B4-BE49-F238E27FC236}">
                <a16:creationId xmlns:a16="http://schemas.microsoft.com/office/drawing/2014/main" id="{96AFEB8A-0F52-32EF-09F5-E8A1E2B69F1A}"/>
              </a:ext>
            </a:extLst>
          </p:cNvPr>
          <p:cNvSpPr/>
          <p:nvPr/>
        </p:nvSpPr>
        <p:spPr>
          <a:xfrm>
            <a:off x="8169873" y="4308501"/>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2" name="直線接點 42">
            <a:extLst>
              <a:ext uri="{FF2B5EF4-FFF2-40B4-BE49-F238E27FC236}">
                <a16:creationId xmlns:a16="http://schemas.microsoft.com/office/drawing/2014/main" id="{747FA3B6-1B37-1E61-DD29-70707AB53BFC}"/>
              </a:ext>
            </a:extLst>
          </p:cNvPr>
          <p:cNvCxnSpPr>
            <a:cxnSpLocks/>
          </p:cNvCxnSpPr>
          <p:nvPr/>
        </p:nvCxnSpPr>
        <p:spPr>
          <a:xfrm flipH="1">
            <a:off x="8650006" y="4204180"/>
            <a:ext cx="4478" cy="5150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橢圓 41">
            <a:extLst>
              <a:ext uri="{FF2B5EF4-FFF2-40B4-BE49-F238E27FC236}">
                <a16:creationId xmlns:a16="http://schemas.microsoft.com/office/drawing/2014/main" id="{2BE7654B-EBD2-3A25-88C2-014C95D1FD43}"/>
              </a:ext>
            </a:extLst>
          </p:cNvPr>
          <p:cNvSpPr/>
          <p:nvPr/>
        </p:nvSpPr>
        <p:spPr>
          <a:xfrm>
            <a:off x="8572399" y="4038895"/>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4" name="直線接點 42">
            <a:extLst>
              <a:ext uri="{FF2B5EF4-FFF2-40B4-BE49-F238E27FC236}">
                <a16:creationId xmlns:a16="http://schemas.microsoft.com/office/drawing/2014/main" id="{D21261D6-91DB-922D-C307-1D048BB5AAC6}"/>
              </a:ext>
            </a:extLst>
          </p:cNvPr>
          <p:cNvCxnSpPr>
            <a:cxnSpLocks/>
          </p:cNvCxnSpPr>
          <p:nvPr/>
        </p:nvCxnSpPr>
        <p:spPr>
          <a:xfrm>
            <a:off x="9295108" y="3904941"/>
            <a:ext cx="0" cy="5641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橢圓 41">
            <a:extLst>
              <a:ext uri="{FF2B5EF4-FFF2-40B4-BE49-F238E27FC236}">
                <a16:creationId xmlns:a16="http://schemas.microsoft.com/office/drawing/2014/main" id="{6E50E975-509D-3F52-B6D3-D4979731F01B}"/>
              </a:ext>
            </a:extLst>
          </p:cNvPr>
          <p:cNvSpPr/>
          <p:nvPr/>
        </p:nvSpPr>
        <p:spPr>
          <a:xfrm>
            <a:off x="9213023" y="373965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6" name="直線接點 42">
            <a:extLst>
              <a:ext uri="{FF2B5EF4-FFF2-40B4-BE49-F238E27FC236}">
                <a16:creationId xmlns:a16="http://schemas.microsoft.com/office/drawing/2014/main" id="{19879051-F060-EBC6-68BB-AB3D29507A53}"/>
              </a:ext>
            </a:extLst>
          </p:cNvPr>
          <p:cNvCxnSpPr>
            <a:cxnSpLocks/>
          </p:cNvCxnSpPr>
          <p:nvPr/>
        </p:nvCxnSpPr>
        <p:spPr>
          <a:xfrm flipH="1">
            <a:off x="10125090" y="3440801"/>
            <a:ext cx="2618" cy="6381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橢圓 41">
            <a:extLst>
              <a:ext uri="{FF2B5EF4-FFF2-40B4-BE49-F238E27FC236}">
                <a16:creationId xmlns:a16="http://schemas.microsoft.com/office/drawing/2014/main" id="{A69413E3-63E1-85A4-38B1-8ACAB01235CE}"/>
              </a:ext>
            </a:extLst>
          </p:cNvPr>
          <p:cNvSpPr/>
          <p:nvPr/>
        </p:nvSpPr>
        <p:spPr>
          <a:xfrm>
            <a:off x="10045623" y="3275516"/>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8" name="直線接點 42">
            <a:extLst>
              <a:ext uri="{FF2B5EF4-FFF2-40B4-BE49-F238E27FC236}">
                <a16:creationId xmlns:a16="http://schemas.microsoft.com/office/drawing/2014/main" id="{8FBBFE49-AA5A-509C-D181-243E7446BA17}"/>
              </a:ext>
            </a:extLst>
          </p:cNvPr>
          <p:cNvCxnSpPr>
            <a:cxnSpLocks/>
          </p:cNvCxnSpPr>
          <p:nvPr/>
        </p:nvCxnSpPr>
        <p:spPr>
          <a:xfrm>
            <a:off x="9686102" y="3672177"/>
            <a:ext cx="0" cy="3593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橢圓 41">
            <a:extLst>
              <a:ext uri="{FF2B5EF4-FFF2-40B4-BE49-F238E27FC236}">
                <a16:creationId xmlns:a16="http://schemas.microsoft.com/office/drawing/2014/main" id="{426055C8-DAF0-D733-2190-3711AD6910DE}"/>
              </a:ext>
            </a:extLst>
          </p:cNvPr>
          <p:cNvSpPr/>
          <p:nvPr/>
        </p:nvSpPr>
        <p:spPr>
          <a:xfrm>
            <a:off x="9610113" y="3506892"/>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0" name="直線接點 42">
            <a:extLst>
              <a:ext uri="{FF2B5EF4-FFF2-40B4-BE49-F238E27FC236}">
                <a16:creationId xmlns:a16="http://schemas.microsoft.com/office/drawing/2014/main" id="{3F2E99A2-D66B-38AB-87D3-2649544A8378}"/>
              </a:ext>
            </a:extLst>
          </p:cNvPr>
          <p:cNvCxnSpPr>
            <a:cxnSpLocks/>
            <a:stCxn id="91" idx="0"/>
          </p:cNvCxnSpPr>
          <p:nvPr/>
        </p:nvCxnSpPr>
        <p:spPr>
          <a:xfrm flipV="1">
            <a:off x="10052153" y="2097944"/>
            <a:ext cx="17713" cy="8497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橢圓 41">
            <a:extLst>
              <a:ext uri="{FF2B5EF4-FFF2-40B4-BE49-F238E27FC236}">
                <a16:creationId xmlns:a16="http://schemas.microsoft.com/office/drawing/2014/main" id="{58498D7B-DEC5-9052-1123-FB58C926C493}"/>
              </a:ext>
            </a:extLst>
          </p:cNvPr>
          <p:cNvSpPr/>
          <p:nvPr/>
        </p:nvSpPr>
        <p:spPr>
          <a:xfrm>
            <a:off x="9972685" y="2947690"/>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橢圓 41">
            <a:extLst>
              <a:ext uri="{FF2B5EF4-FFF2-40B4-BE49-F238E27FC236}">
                <a16:creationId xmlns:a16="http://schemas.microsoft.com/office/drawing/2014/main" id="{60D9EAD3-C5F0-C8C2-0AC8-509A7F605EE5}"/>
              </a:ext>
            </a:extLst>
          </p:cNvPr>
          <p:cNvSpPr/>
          <p:nvPr/>
        </p:nvSpPr>
        <p:spPr>
          <a:xfrm>
            <a:off x="10367644" y="2984600"/>
            <a:ext cx="158935" cy="171317"/>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文字方塊 2">
            <a:extLst>
              <a:ext uri="{FF2B5EF4-FFF2-40B4-BE49-F238E27FC236}">
                <a16:creationId xmlns:a16="http://schemas.microsoft.com/office/drawing/2014/main" id="{DC80B085-02A9-700B-48F8-33E45BDBDF24}"/>
              </a:ext>
            </a:extLst>
          </p:cNvPr>
          <p:cNvSpPr txBox="1"/>
          <p:nvPr/>
        </p:nvSpPr>
        <p:spPr>
          <a:xfrm>
            <a:off x="9932045" y="4082671"/>
            <a:ext cx="1551207" cy="307777"/>
          </a:xfrm>
          <a:prstGeom prst="rect">
            <a:avLst/>
          </a:prstGeom>
          <a:noFill/>
        </p:spPr>
        <p:txBody>
          <a:bodyPr wrap="square" rtlCol="0">
            <a:spAutoFit/>
          </a:bodyPr>
          <a:lstStyle/>
          <a:p>
            <a:r>
              <a:rPr lang="en-US" altLang="zh-TW" sz="1400" dirty="0">
                <a:solidFill>
                  <a:schemeClr val="tx1">
                    <a:lumMod val="75000"/>
                    <a:lumOff val="25000"/>
                  </a:schemeClr>
                </a:solidFill>
              </a:rPr>
              <a:t>NANO SIM CARD</a:t>
            </a:r>
            <a:endParaRPr lang="zh-TW" altLang="en-US" sz="1400" dirty="0">
              <a:solidFill>
                <a:schemeClr val="tx1">
                  <a:lumMod val="75000"/>
                  <a:lumOff val="25000"/>
                </a:schemeClr>
              </a:solidFill>
            </a:endParaRPr>
          </a:p>
        </p:txBody>
      </p:sp>
      <p:cxnSp>
        <p:nvCxnSpPr>
          <p:cNvPr id="94" name="直線接點 42">
            <a:extLst>
              <a:ext uri="{FF2B5EF4-FFF2-40B4-BE49-F238E27FC236}">
                <a16:creationId xmlns:a16="http://schemas.microsoft.com/office/drawing/2014/main" id="{F5F6F857-D6B9-A8BE-C227-23F2FA04FCF0}"/>
              </a:ext>
            </a:extLst>
          </p:cNvPr>
          <p:cNvCxnSpPr>
            <a:cxnSpLocks/>
            <a:stCxn id="92" idx="4"/>
          </p:cNvCxnSpPr>
          <p:nvPr/>
        </p:nvCxnSpPr>
        <p:spPr>
          <a:xfrm>
            <a:off x="10447112" y="3155917"/>
            <a:ext cx="0" cy="3479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文字方塊 2">
            <a:extLst>
              <a:ext uri="{FF2B5EF4-FFF2-40B4-BE49-F238E27FC236}">
                <a16:creationId xmlns:a16="http://schemas.microsoft.com/office/drawing/2014/main" id="{8EE18B56-3A7F-FC50-67DF-048087F6DFAF}"/>
              </a:ext>
            </a:extLst>
          </p:cNvPr>
          <p:cNvSpPr txBox="1"/>
          <p:nvPr/>
        </p:nvSpPr>
        <p:spPr>
          <a:xfrm>
            <a:off x="10271917" y="3491727"/>
            <a:ext cx="1479427" cy="523220"/>
          </a:xfrm>
          <a:prstGeom prst="rect">
            <a:avLst/>
          </a:prstGeom>
          <a:noFill/>
        </p:spPr>
        <p:txBody>
          <a:bodyPr wrap="square" rtlCol="0">
            <a:spAutoFit/>
          </a:bodyPr>
          <a:lstStyle/>
          <a:p>
            <a:r>
              <a:rPr lang="en-US" altLang="zh-TW" sz="1400" dirty="0">
                <a:solidFill>
                  <a:schemeClr val="tx1">
                    <a:lumMod val="75000"/>
                    <a:lumOff val="25000"/>
                  </a:schemeClr>
                </a:solidFill>
              </a:rPr>
              <a:t>MIC / HEADSET COMBO JACK</a:t>
            </a:r>
            <a:endParaRPr lang="zh-TW" altLang="en-US" sz="1400" dirty="0">
              <a:solidFill>
                <a:schemeClr val="tx1">
                  <a:lumMod val="75000"/>
                  <a:lumOff val="25000"/>
                </a:schemeClr>
              </a:solidFill>
            </a:endParaRPr>
          </a:p>
        </p:txBody>
      </p:sp>
      <p:sp>
        <p:nvSpPr>
          <p:cNvPr id="96" name="文字方塊 2">
            <a:extLst>
              <a:ext uri="{FF2B5EF4-FFF2-40B4-BE49-F238E27FC236}">
                <a16:creationId xmlns:a16="http://schemas.microsoft.com/office/drawing/2014/main" id="{C9FEBF60-087B-5B05-9696-584D2F750405}"/>
              </a:ext>
            </a:extLst>
          </p:cNvPr>
          <p:cNvSpPr txBox="1"/>
          <p:nvPr/>
        </p:nvSpPr>
        <p:spPr>
          <a:xfrm>
            <a:off x="9347333" y="4018480"/>
            <a:ext cx="669846" cy="307777"/>
          </a:xfrm>
          <a:prstGeom prst="rect">
            <a:avLst/>
          </a:prstGeom>
          <a:noFill/>
        </p:spPr>
        <p:txBody>
          <a:bodyPr wrap="square" rtlCol="0">
            <a:spAutoFit/>
          </a:bodyPr>
          <a:lstStyle/>
          <a:p>
            <a:pPr algn="ctr"/>
            <a:r>
              <a:rPr lang="en-US" altLang="zh-TW" sz="1400" dirty="0">
                <a:solidFill>
                  <a:schemeClr val="tx1">
                    <a:lumMod val="75000"/>
                    <a:lumOff val="25000"/>
                  </a:schemeClr>
                </a:solidFill>
              </a:rPr>
              <a:t>RJ-45</a:t>
            </a:r>
            <a:endParaRPr lang="zh-TW" altLang="en-US" sz="1400" dirty="0">
              <a:solidFill>
                <a:schemeClr val="tx1">
                  <a:lumMod val="75000"/>
                  <a:lumOff val="25000"/>
                </a:schemeClr>
              </a:solidFill>
            </a:endParaRPr>
          </a:p>
        </p:txBody>
      </p:sp>
    </p:spTree>
    <p:extLst>
      <p:ext uri="{BB962C8B-B14F-4D97-AF65-F5344CB8AC3E}">
        <p14:creationId xmlns:p14="http://schemas.microsoft.com/office/powerpoint/2010/main" val="2829043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E08A4306-6293-4144-BC83-BCA3D4298D7D}"/>
              </a:ext>
            </a:extLst>
          </p:cNvPr>
          <p:cNvGraphicFramePr>
            <a:graphicFrameLocks noGrp="1"/>
          </p:cNvGraphicFramePr>
          <p:nvPr>
            <p:extLst>
              <p:ext uri="{D42A27DB-BD31-4B8C-83A1-F6EECF244321}">
                <p14:modId xmlns:p14="http://schemas.microsoft.com/office/powerpoint/2010/main" val="205947694"/>
              </p:ext>
            </p:extLst>
          </p:nvPr>
        </p:nvGraphicFramePr>
        <p:xfrm>
          <a:off x="0" y="0"/>
          <a:ext cx="12192000" cy="6479456"/>
        </p:xfrm>
        <a:graphic>
          <a:graphicData uri="http://schemas.openxmlformats.org/drawingml/2006/table">
            <a:tbl>
              <a:tblPr/>
              <a:tblGrid>
                <a:gridCol w="1226414">
                  <a:extLst>
                    <a:ext uri="{9D8B030D-6E8A-4147-A177-3AD203B41FA5}">
                      <a16:colId xmlns:a16="http://schemas.microsoft.com/office/drawing/2014/main" val="20000"/>
                    </a:ext>
                  </a:extLst>
                </a:gridCol>
                <a:gridCol w="5482793">
                  <a:extLst>
                    <a:ext uri="{9D8B030D-6E8A-4147-A177-3AD203B41FA5}">
                      <a16:colId xmlns:a16="http://schemas.microsoft.com/office/drawing/2014/main" val="20002"/>
                    </a:ext>
                  </a:extLst>
                </a:gridCol>
                <a:gridCol w="5482793">
                  <a:extLst>
                    <a:ext uri="{9D8B030D-6E8A-4147-A177-3AD203B41FA5}">
                      <a16:colId xmlns:a16="http://schemas.microsoft.com/office/drawing/2014/main" val="20003"/>
                    </a:ext>
                  </a:extLst>
                </a:gridCol>
              </a:tblGrid>
              <a:tr h="274824">
                <a:tc>
                  <a:txBody>
                    <a:bodyPr/>
                    <a:lstStyle/>
                    <a:p>
                      <a:pPr algn="l" fontAlgn="ctr"/>
                      <a:endParaRPr lang="en-US" sz="1200" b="1" i="0" u="none" strike="noStrike" dirty="0">
                        <a:solidFill>
                          <a:schemeClr val="bg1"/>
                        </a:solidFill>
                        <a:effectLst/>
                        <a:latin typeface="+mn-lt"/>
                        <a:ea typeface="微軟正黑體" panose="020B0604030504040204" pitchFamily="34" charset="-120"/>
                      </a:endParaRP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rgbClr val="FFFF00"/>
                          </a:solidFill>
                          <a:effectLst/>
                          <a:latin typeface="+mn-lt"/>
                          <a:ea typeface="微軟正黑體" panose="020B0604030504040204" pitchFamily="34" charset="-120"/>
                          <a:cs typeface="+mn-cs"/>
                        </a:rPr>
                        <a:t>U11I NEW</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微軟正黑體" panose="020B0604030504040204" pitchFamily="34" charset="-120"/>
                          <a:cs typeface="+mn-cs"/>
                        </a:rPr>
                        <a:t>U11I</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778390">
                <a:tc>
                  <a:txBody>
                    <a:bodyPr/>
                    <a:lstStyle/>
                    <a:p>
                      <a:pPr algn="l" fontAlgn="ctr"/>
                      <a:r>
                        <a:rPr lang="en-US" sz="1200" b="1" i="0" u="none" strike="noStrike" dirty="0">
                          <a:solidFill>
                            <a:schemeClr val="bg1"/>
                          </a:solidFill>
                          <a:effectLst/>
                          <a:latin typeface="+mn-lt"/>
                          <a:ea typeface="微軟正黑體" panose="020B0604030504040204" pitchFamily="34" charset="-120"/>
                        </a:rPr>
                        <a:t>   DURABILITY</a:t>
                      </a:r>
                      <a:r>
                        <a:rPr lang="en-US" sz="1200" b="1" i="0" u="none" strike="noStrike" baseline="0" dirty="0">
                          <a:solidFill>
                            <a:schemeClr val="bg1"/>
                          </a:solidFill>
                          <a:effectLst/>
                          <a:latin typeface="+mn-lt"/>
                          <a:ea typeface="微軟正黑體" panose="020B0604030504040204" pitchFamily="34" charset="-120"/>
                        </a:rPr>
                        <a:t> </a:t>
                      </a:r>
                      <a:endParaRPr lang="en-US" sz="1200" b="1" i="0" u="none" strike="noStrike" dirty="0">
                        <a:solidFill>
                          <a:schemeClr val="bg1"/>
                        </a:solidFill>
                        <a:effectLst/>
                        <a:latin typeface="+mn-lt"/>
                        <a:ea typeface="微軟正黑體" panose="020B0604030504040204" pitchFamily="34" charset="-120"/>
                      </a:endParaRP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ctr"/>
                      <a:r>
                        <a:rPr lang="en-US" sz="1200" kern="1200" dirty="0">
                          <a:solidFill>
                            <a:srgbClr val="141212"/>
                          </a:solidFill>
                          <a:latin typeface="+mn-lt"/>
                          <a:ea typeface="微軟正黑體" panose="020B0604030504040204" pitchFamily="34" charset="-120"/>
                          <a:cs typeface="+mn-cs"/>
                        </a:rPr>
                        <a:t>  - </a:t>
                      </a:r>
                      <a:r>
                        <a:rPr lang="en-US" sz="1200" kern="1200" dirty="0">
                          <a:solidFill>
                            <a:schemeClr val="tx1"/>
                          </a:solidFill>
                          <a:latin typeface="+mn-lt"/>
                          <a:ea typeface="微軟正黑體" panose="020B0604030504040204" pitchFamily="34" charset="-120"/>
                          <a:cs typeface="+mn-cs"/>
                        </a:rPr>
                        <a:t>MIL-STD-810H certified </a:t>
                      </a:r>
                    </a:p>
                    <a:p>
                      <a:pPr marL="0" indent="0" algn="l" fontAlgn="ctr">
                        <a:buFontTx/>
                        <a:buNone/>
                      </a:pPr>
                      <a:r>
                        <a:rPr lang="en-US" altLang="zh-TW" sz="1200" kern="1200" dirty="0">
                          <a:solidFill>
                            <a:schemeClr val="tx1"/>
                          </a:solidFill>
                          <a:latin typeface="+mn-lt"/>
                          <a:ea typeface="微軟正黑體" panose="020B0604030504040204" pitchFamily="34" charset="-120"/>
                          <a:cs typeface="+mn-cs"/>
                        </a:rPr>
                        <a:t>  -</a:t>
                      </a:r>
                      <a:r>
                        <a:rPr lang="zh-TW" altLang="en-US" sz="1200" kern="1200" dirty="0">
                          <a:solidFill>
                            <a:schemeClr val="tx1"/>
                          </a:solidFill>
                          <a:latin typeface="+mn-lt"/>
                          <a:ea typeface="微軟正黑體" panose="020B0604030504040204" pitchFamily="34" charset="-120"/>
                          <a:cs typeface="+mn-cs"/>
                        </a:rPr>
                        <a:t> </a:t>
                      </a:r>
                      <a:r>
                        <a:rPr lang="en-US" altLang="zh-TW" sz="1200" kern="1200" dirty="0">
                          <a:solidFill>
                            <a:schemeClr val="tx1"/>
                          </a:solidFill>
                          <a:latin typeface="+mn-lt"/>
                          <a:ea typeface="微軟正黑體" panose="020B0604030504040204" pitchFamily="34" charset="-120"/>
                          <a:cs typeface="+mn-cs"/>
                        </a:rPr>
                        <a:t>6’</a:t>
                      </a:r>
                      <a:r>
                        <a:rPr lang="en-US" sz="1200" kern="1200" dirty="0">
                          <a:solidFill>
                            <a:schemeClr val="tx1"/>
                          </a:solidFill>
                          <a:latin typeface="+mn-lt"/>
                          <a:ea typeface="微軟正黑體" panose="020B0604030504040204" pitchFamily="34" charset="-120"/>
                          <a:cs typeface="+mn-cs"/>
                        </a:rPr>
                        <a:t> drops,</a:t>
                      </a:r>
                      <a:r>
                        <a:rPr lang="en-US" sz="1200" kern="1200" dirty="0">
                          <a:solidFill>
                            <a:srgbClr val="C00000"/>
                          </a:solidFill>
                          <a:latin typeface="+mn-lt"/>
                          <a:ea typeface="微軟正黑體" panose="020B0604030504040204" pitchFamily="34" charset="-120"/>
                          <a:cs typeface="+mn-cs"/>
                        </a:rPr>
                        <a:t> </a:t>
                      </a:r>
                      <a:r>
                        <a:rPr lang="en-US" sz="1200" b="1" kern="1200" dirty="0">
                          <a:solidFill>
                            <a:srgbClr val="C00000"/>
                          </a:solidFill>
                          <a:latin typeface="+mn-lt"/>
                          <a:ea typeface="微軟正黑體" panose="020B0604030504040204" pitchFamily="34" charset="-120"/>
                          <a:cs typeface="+mn-cs"/>
                        </a:rPr>
                        <a:t>IP 66 </a:t>
                      </a:r>
                      <a:r>
                        <a:rPr lang="en-US" sz="1200" kern="1200" dirty="0">
                          <a:solidFill>
                            <a:schemeClr val="tx1"/>
                          </a:solidFill>
                          <a:latin typeface="+mn-lt"/>
                          <a:ea typeface="微軟正黑體" panose="020B0604030504040204" pitchFamily="34" charset="-120"/>
                          <a:cs typeface="+mn-cs"/>
                        </a:rPr>
                        <a:t>certified</a:t>
                      </a:r>
                    </a:p>
                    <a:p>
                      <a:pPr marL="0" indent="0" algn="l" fontAlgn="ctr">
                        <a:buFontTx/>
                        <a:buNone/>
                      </a:pPr>
                      <a:r>
                        <a:rPr lang="en-US" altLang="zh-TW" sz="1200" kern="1200" dirty="0">
                          <a:solidFill>
                            <a:srgbClr val="141212"/>
                          </a:solidFill>
                          <a:latin typeface="+mn-lt"/>
                          <a:ea typeface="微軟正黑體" panose="020B0604030504040204" pitchFamily="34" charset="-120"/>
                          <a:cs typeface="+mn-cs"/>
                        </a:rPr>
                        <a:t>  -</a:t>
                      </a:r>
                      <a:r>
                        <a:rPr lang="zh-TW" altLang="en-US" sz="1200" kern="1200" dirty="0">
                          <a:solidFill>
                            <a:srgbClr val="141212"/>
                          </a:solidFill>
                          <a:latin typeface="+mn-lt"/>
                          <a:ea typeface="微軟正黑體" panose="020B0604030504040204" pitchFamily="34" charset="-120"/>
                          <a:cs typeface="+mn-cs"/>
                        </a:rPr>
                        <a:t> </a:t>
                      </a:r>
                      <a:r>
                        <a:rPr lang="en-US" sz="1200" kern="1200" dirty="0">
                          <a:solidFill>
                            <a:srgbClr val="141212"/>
                          </a:solidFill>
                          <a:latin typeface="+mn-lt"/>
                          <a:ea typeface="微軟正黑體" panose="020B0604030504040204" pitchFamily="34" charset="-120"/>
                          <a:cs typeface="+mn-cs"/>
                        </a:rPr>
                        <a:t>Temperature</a:t>
                      </a:r>
                      <a:r>
                        <a:rPr lang="zh-TW" altLang="en-US" sz="1200" kern="1200" dirty="0">
                          <a:solidFill>
                            <a:srgbClr val="141212"/>
                          </a:solidFill>
                          <a:latin typeface="+mn-lt"/>
                          <a:ea typeface="微軟正黑體" panose="020B0604030504040204" pitchFamily="34" charset="-120"/>
                          <a:cs typeface="+mn-cs"/>
                        </a:rPr>
                        <a:t> </a:t>
                      </a:r>
                      <a:r>
                        <a:rPr lang="en-US" sz="1200" kern="1200" dirty="0">
                          <a:solidFill>
                            <a:srgbClr val="141212"/>
                          </a:solidFill>
                          <a:latin typeface="+mn-lt"/>
                          <a:ea typeface="微軟正黑體" panose="020B0604030504040204" pitchFamily="34" charset="-120"/>
                          <a:cs typeface="+mn-cs"/>
                        </a:rPr>
                        <a:t>Operating </a:t>
                      </a:r>
                      <a:r>
                        <a:rPr lang="en-US" sz="1200" kern="1200" dirty="0">
                          <a:solidFill>
                            <a:schemeClr val="tx1"/>
                          </a:solidFill>
                          <a:latin typeface="+mn-lt"/>
                          <a:ea typeface="微軟正黑體" panose="020B0604030504040204" pitchFamily="34" charset="-120"/>
                          <a:cs typeface="+mn-cs"/>
                        </a:rPr>
                        <a:t>: </a:t>
                      </a:r>
                      <a:r>
                        <a:rPr lang="en-US" sz="1200" kern="1200" baseline="0" dirty="0">
                          <a:solidFill>
                            <a:schemeClr val="tx1"/>
                          </a:solidFill>
                          <a:latin typeface="+mn-lt"/>
                          <a:ea typeface="微軟正黑體" panose="020B0604030504040204" pitchFamily="34" charset="-120"/>
                          <a:cs typeface="+mn-cs"/>
                        </a:rPr>
                        <a:t>-20</a:t>
                      </a:r>
                      <a:r>
                        <a:rPr lang="en-US" sz="1200" kern="1200" dirty="0">
                          <a:solidFill>
                            <a:schemeClr val="tx1"/>
                          </a:solidFill>
                          <a:latin typeface="+mn-lt"/>
                          <a:ea typeface="微軟正黑體" panose="020B0604030504040204" pitchFamily="34" charset="-120"/>
                          <a:cs typeface="+mn-cs"/>
                        </a:rPr>
                        <a:t>°C ~ </a:t>
                      </a:r>
                      <a:r>
                        <a:rPr lang="en-US" sz="1200" kern="1200" dirty="0">
                          <a:solidFill>
                            <a:srgbClr val="141212"/>
                          </a:solidFill>
                          <a:latin typeface="+mn-lt"/>
                          <a:ea typeface="微軟正黑體" panose="020B0604030504040204" pitchFamily="34" charset="-120"/>
                          <a:cs typeface="+mn-cs"/>
                        </a:rPr>
                        <a:t>60°C</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1200" kern="1200" dirty="0">
                          <a:solidFill>
                            <a:srgbClr val="141212"/>
                          </a:solidFill>
                          <a:latin typeface="+mn-lt"/>
                          <a:ea typeface="微軟正黑體" panose="020B0604030504040204" pitchFamily="34" charset="-120"/>
                          <a:cs typeface="+mn-cs"/>
                        </a:rPr>
                        <a:t>  - </a:t>
                      </a:r>
                      <a:r>
                        <a:rPr lang="en-US" sz="1200" kern="1200" dirty="0">
                          <a:solidFill>
                            <a:schemeClr val="tx1"/>
                          </a:solidFill>
                          <a:latin typeface="+mn-lt"/>
                          <a:ea typeface="微軟正黑體" panose="020B0604030504040204" pitchFamily="34" charset="-120"/>
                          <a:cs typeface="+mn-cs"/>
                        </a:rPr>
                        <a:t>MIL-STD-810H certified </a:t>
                      </a:r>
                    </a:p>
                    <a:p>
                      <a:pPr marL="0" indent="0" algn="l" fontAlgn="ctr">
                        <a:buFontTx/>
                        <a:buNone/>
                      </a:pPr>
                      <a:r>
                        <a:rPr lang="en-US" altLang="zh-TW" sz="1200" kern="1200" dirty="0">
                          <a:solidFill>
                            <a:schemeClr val="tx1"/>
                          </a:solidFill>
                          <a:latin typeface="+mn-lt"/>
                          <a:ea typeface="微軟正黑體" panose="020B0604030504040204" pitchFamily="34" charset="-120"/>
                          <a:cs typeface="+mn-cs"/>
                        </a:rPr>
                        <a:t>  -</a:t>
                      </a:r>
                      <a:r>
                        <a:rPr lang="zh-TW" altLang="en-US" sz="1200" kern="1200" dirty="0">
                          <a:solidFill>
                            <a:schemeClr val="tx1"/>
                          </a:solidFill>
                          <a:latin typeface="+mn-lt"/>
                          <a:ea typeface="微軟正黑體" panose="020B0604030504040204" pitchFamily="34" charset="-120"/>
                          <a:cs typeface="+mn-cs"/>
                        </a:rPr>
                        <a:t> </a:t>
                      </a:r>
                      <a:r>
                        <a:rPr lang="en-US" altLang="zh-TW" sz="1200" kern="1200" dirty="0">
                          <a:solidFill>
                            <a:schemeClr val="tx1"/>
                          </a:solidFill>
                          <a:latin typeface="+mn-lt"/>
                          <a:ea typeface="微軟正黑體" panose="020B0604030504040204" pitchFamily="34" charset="-120"/>
                          <a:cs typeface="+mn-cs"/>
                        </a:rPr>
                        <a:t>6’</a:t>
                      </a:r>
                      <a:r>
                        <a:rPr lang="en-US" sz="1200" kern="1200" dirty="0">
                          <a:solidFill>
                            <a:schemeClr val="tx1"/>
                          </a:solidFill>
                          <a:latin typeface="+mn-lt"/>
                          <a:ea typeface="微軟正黑體" panose="020B0604030504040204" pitchFamily="34" charset="-120"/>
                          <a:cs typeface="+mn-cs"/>
                        </a:rPr>
                        <a:t> drops,</a:t>
                      </a:r>
                      <a:r>
                        <a:rPr lang="en-US" sz="1200" kern="1200" baseline="0" dirty="0">
                          <a:solidFill>
                            <a:schemeClr val="tx1"/>
                          </a:solidFill>
                          <a:latin typeface="+mn-lt"/>
                          <a:ea typeface="微軟正黑體" panose="020B0604030504040204" pitchFamily="34" charset="-120"/>
                          <a:cs typeface="+mn-cs"/>
                        </a:rPr>
                        <a:t> </a:t>
                      </a:r>
                      <a:r>
                        <a:rPr lang="en-US" sz="1200" kern="1200" dirty="0">
                          <a:solidFill>
                            <a:schemeClr val="tx1"/>
                          </a:solidFill>
                          <a:latin typeface="+mn-lt"/>
                          <a:ea typeface="微軟正黑體" panose="020B0604030504040204" pitchFamily="34" charset="-120"/>
                          <a:cs typeface="+mn-cs"/>
                        </a:rPr>
                        <a:t>IP 65 certified</a:t>
                      </a:r>
                    </a:p>
                    <a:p>
                      <a:pPr marL="0" indent="0" algn="l" fontAlgn="ctr">
                        <a:buFontTx/>
                        <a:buNone/>
                      </a:pPr>
                      <a:r>
                        <a:rPr lang="en-US" altLang="zh-TW" sz="1200" kern="1200" dirty="0">
                          <a:solidFill>
                            <a:srgbClr val="141212"/>
                          </a:solidFill>
                          <a:latin typeface="+mn-lt"/>
                          <a:ea typeface="微軟正黑體" panose="020B0604030504040204" pitchFamily="34" charset="-120"/>
                          <a:cs typeface="+mn-cs"/>
                        </a:rPr>
                        <a:t>  -</a:t>
                      </a:r>
                      <a:r>
                        <a:rPr lang="zh-TW" altLang="en-US" sz="1200" kern="1200" dirty="0">
                          <a:solidFill>
                            <a:srgbClr val="141212"/>
                          </a:solidFill>
                          <a:latin typeface="+mn-lt"/>
                          <a:ea typeface="微軟正黑體" panose="020B0604030504040204" pitchFamily="34" charset="-120"/>
                          <a:cs typeface="+mn-cs"/>
                        </a:rPr>
                        <a:t> </a:t>
                      </a:r>
                      <a:r>
                        <a:rPr lang="en-US" sz="1200" kern="1200" dirty="0">
                          <a:solidFill>
                            <a:srgbClr val="141212"/>
                          </a:solidFill>
                          <a:latin typeface="+mn-lt"/>
                          <a:ea typeface="微軟正黑體" panose="020B0604030504040204" pitchFamily="34" charset="-120"/>
                          <a:cs typeface="+mn-cs"/>
                        </a:rPr>
                        <a:t>Temperature</a:t>
                      </a:r>
                      <a:r>
                        <a:rPr lang="zh-TW" altLang="en-US" sz="1200" kern="1200" dirty="0">
                          <a:solidFill>
                            <a:srgbClr val="141212"/>
                          </a:solidFill>
                          <a:latin typeface="+mn-lt"/>
                          <a:ea typeface="微軟正黑體" panose="020B0604030504040204" pitchFamily="34" charset="-120"/>
                          <a:cs typeface="+mn-cs"/>
                        </a:rPr>
                        <a:t> </a:t>
                      </a:r>
                      <a:r>
                        <a:rPr lang="en-US" sz="1200" kern="1200" dirty="0">
                          <a:solidFill>
                            <a:srgbClr val="141212"/>
                          </a:solidFill>
                          <a:latin typeface="+mn-lt"/>
                          <a:ea typeface="微軟正黑體" panose="020B0604030504040204" pitchFamily="34" charset="-120"/>
                          <a:cs typeface="+mn-cs"/>
                        </a:rPr>
                        <a:t>Operating </a:t>
                      </a:r>
                      <a:r>
                        <a:rPr lang="en-US" sz="1200" kern="1200" dirty="0">
                          <a:solidFill>
                            <a:schemeClr val="tx1"/>
                          </a:solidFill>
                          <a:latin typeface="+mn-lt"/>
                          <a:ea typeface="微軟正黑體" panose="020B0604030504040204" pitchFamily="34" charset="-120"/>
                          <a:cs typeface="+mn-cs"/>
                        </a:rPr>
                        <a:t>: </a:t>
                      </a:r>
                      <a:r>
                        <a:rPr lang="en-US" sz="1200" kern="1200" baseline="0" dirty="0">
                          <a:solidFill>
                            <a:schemeClr val="tx1"/>
                          </a:solidFill>
                          <a:latin typeface="+mn-lt"/>
                          <a:ea typeface="微軟正黑體" panose="020B0604030504040204" pitchFamily="34" charset="-120"/>
                          <a:cs typeface="+mn-cs"/>
                        </a:rPr>
                        <a:t>-20</a:t>
                      </a:r>
                      <a:r>
                        <a:rPr lang="en-US" sz="1200" kern="1200" dirty="0">
                          <a:solidFill>
                            <a:schemeClr val="tx1"/>
                          </a:solidFill>
                          <a:latin typeface="+mn-lt"/>
                          <a:ea typeface="微軟正黑體" panose="020B0604030504040204" pitchFamily="34" charset="-120"/>
                          <a:cs typeface="+mn-cs"/>
                        </a:rPr>
                        <a:t>°C ~ </a:t>
                      </a:r>
                      <a:r>
                        <a:rPr lang="en-US" sz="1200" kern="1200" dirty="0">
                          <a:solidFill>
                            <a:srgbClr val="141212"/>
                          </a:solidFill>
                          <a:latin typeface="+mn-lt"/>
                          <a:ea typeface="微軟正黑體" panose="020B0604030504040204" pitchFamily="34" charset="-120"/>
                          <a:cs typeface="+mn-cs"/>
                        </a:rPr>
                        <a:t>60°C</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7513941"/>
                  </a:ext>
                </a:extLst>
              </a:tr>
              <a:tr h="981186">
                <a:tc>
                  <a:txBody>
                    <a:bodyPr/>
                    <a:lstStyle/>
                    <a:p>
                      <a:pPr algn="l" fontAlgn="ctr"/>
                      <a:r>
                        <a:rPr lang="en-US" sz="1200" b="1" i="0" u="none" strike="noStrike" dirty="0">
                          <a:solidFill>
                            <a:schemeClr val="bg1"/>
                          </a:solidFill>
                          <a:effectLst/>
                          <a:latin typeface="+mn-lt"/>
                          <a:ea typeface="微軟正黑體" panose="020B0604030504040204" pitchFamily="34" charset="-120"/>
                        </a:rPr>
                        <a:t>   PROCESSORS</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kern="1200" dirty="0">
                          <a:solidFill>
                            <a:srgbClr val="C00000"/>
                          </a:solidFill>
                          <a:effectLst/>
                          <a:latin typeface="+mn-lt"/>
                          <a:ea typeface="微軟正黑體" panose="020B0604030504040204" pitchFamily="34" charset="-120"/>
                          <a:cs typeface="+mn-cs"/>
                        </a:rPr>
                        <a:t>  12th Generation Intel® Core™ </a:t>
                      </a:r>
                      <a:endParaRPr lang="en-US" sz="1200" kern="1200" dirty="0">
                        <a:solidFill>
                          <a:srgbClr val="C00000"/>
                        </a:solidFill>
                        <a:latin typeface="+mn-lt"/>
                        <a:ea typeface="微軟正黑體" panose="020B0604030504040204" pitchFamily="34" charset="-120"/>
                        <a:cs typeface="+mn-cs"/>
                      </a:endParaRPr>
                    </a:p>
                    <a:p>
                      <a:r>
                        <a:rPr lang="en-US" sz="1200" kern="1200" dirty="0">
                          <a:solidFill>
                            <a:srgbClr val="C00000"/>
                          </a:solidFill>
                          <a:latin typeface="+mn-lt"/>
                          <a:ea typeface="微軟正黑體" panose="020B0604030504040204" pitchFamily="34" charset="-120"/>
                          <a:cs typeface="+mn-cs"/>
                        </a:rPr>
                        <a:t>   - Intel® Core™ i7-1250U (12th Gen) Processor with vPro™ </a:t>
                      </a:r>
                      <a:br>
                        <a:rPr lang="en-US" sz="1200" kern="1200" dirty="0">
                          <a:solidFill>
                            <a:srgbClr val="C00000"/>
                          </a:solidFill>
                          <a:latin typeface="+mn-lt"/>
                          <a:ea typeface="微軟正黑體" panose="020B0604030504040204" pitchFamily="34" charset="-120"/>
                          <a:cs typeface="+mn-cs"/>
                        </a:rPr>
                      </a:br>
                      <a:r>
                        <a:rPr lang="en-US" sz="1200" kern="1200" dirty="0">
                          <a:solidFill>
                            <a:srgbClr val="C00000"/>
                          </a:solidFill>
                          <a:latin typeface="+mn-lt"/>
                          <a:ea typeface="微軟正黑體" panose="020B0604030504040204" pitchFamily="34" charset="-120"/>
                          <a:cs typeface="+mn-cs"/>
                        </a:rPr>
                        <a:t>     (12M Cache, up to 4.7 GHz, 2P+8E cores)</a:t>
                      </a:r>
                    </a:p>
                    <a:p>
                      <a:r>
                        <a:rPr lang="en-US" sz="1200" kern="1200" dirty="0">
                          <a:solidFill>
                            <a:srgbClr val="C00000"/>
                          </a:solidFill>
                          <a:latin typeface="+mn-lt"/>
                          <a:ea typeface="微軟正黑體" panose="020B0604030504040204" pitchFamily="34" charset="-120"/>
                          <a:cs typeface="+mn-cs"/>
                        </a:rPr>
                        <a:t>   - Intel® Core™ i5-1230U (12th Gen) Processor with vPro™</a:t>
                      </a:r>
                      <a:br>
                        <a:rPr lang="en-US" sz="1200" kern="1200" dirty="0">
                          <a:solidFill>
                            <a:srgbClr val="C00000"/>
                          </a:solidFill>
                          <a:latin typeface="+mn-lt"/>
                          <a:ea typeface="微軟正黑體" panose="020B0604030504040204" pitchFamily="34" charset="-120"/>
                          <a:cs typeface="+mn-cs"/>
                        </a:rPr>
                      </a:br>
                      <a:r>
                        <a:rPr lang="en-US" sz="1200" kern="1200" dirty="0">
                          <a:solidFill>
                            <a:srgbClr val="C00000"/>
                          </a:solidFill>
                          <a:latin typeface="+mn-lt"/>
                          <a:ea typeface="微軟正黑體" panose="020B0604030504040204" pitchFamily="34" charset="-120"/>
                          <a:cs typeface="+mn-cs"/>
                        </a:rPr>
                        <a:t>     (12M Cache, up to 4.4 GHz, 2P+8E cores)</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mn-lt"/>
                          <a:ea typeface="微軟正黑體" panose="020B0604030504040204" pitchFamily="34" charset="-120"/>
                          <a:cs typeface="+mn-cs"/>
                        </a:rPr>
                        <a:t>  10th Generation Intel® Core™ </a:t>
                      </a:r>
                      <a:endParaRPr lang="en-US" sz="1200" b="0" kern="1200" dirty="0">
                        <a:solidFill>
                          <a:schemeClr val="tx1"/>
                        </a:solidFill>
                        <a:latin typeface="+mn-lt"/>
                        <a:ea typeface="微軟正黑體" panose="020B0604030504040204" pitchFamily="34" charset="-120"/>
                        <a:cs typeface="+mn-cs"/>
                      </a:endParaRPr>
                    </a:p>
                    <a:p>
                      <a:r>
                        <a:rPr lang="en-US" sz="1200" b="0" kern="1200" dirty="0">
                          <a:solidFill>
                            <a:schemeClr val="tx1"/>
                          </a:solidFill>
                          <a:latin typeface="+mn-lt"/>
                          <a:ea typeface="微軟正黑體" panose="020B0604030504040204" pitchFamily="34" charset="-120"/>
                          <a:cs typeface="+mn-cs"/>
                        </a:rPr>
                        <a:t>  - Intel Core i7-10510Y, 8MB Smart Cache, 1.2 GHz - 4.5GHz Processor</a:t>
                      </a:r>
                    </a:p>
                    <a:p>
                      <a:r>
                        <a:rPr lang="en-US" sz="1200" b="0" kern="1200" dirty="0">
                          <a:solidFill>
                            <a:schemeClr val="tx1"/>
                          </a:solidFill>
                          <a:latin typeface="+mn-lt"/>
                          <a:ea typeface="微軟正黑體" panose="020B0604030504040204" pitchFamily="34" charset="-120"/>
                          <a:cs typeface="+mn-cs"/>
                        </a:rPr>
                        <a:t>  - Intel Core i5-10</a:t>
                      </a:r>
                      <a:r>
                        <a:rPr lang="en-US" altLang="zh-TW" sz="1200" b="0" kern="1200" dirty="0">
                          <a:solidFill>
                            <a:schemeClr val="tx1"/>
                          </a:solidFill>
                          <a:latin typeface="+mn-lt"/>
                          <a:ea typeface="微軟正黑體" panose="020B0604030504040204" pitchFamily="34" charset="-120"/>
                          <a:cs typeface="+mn-cs"/>
                        </a:rPr>
                        <a:t>3</a:t>
                      </a:r>
                      <a:r>
                        <a:rPr lang="en-US" sz="1200" b="0" kern="1200" dirty="0">
                          <a:solidFill>
                            <a:schemeClr val="tx1"/>
                          </a:solidFill>
                          <a:latin typeface="+mn-lt"/>
                          <a:ea typeface="微軟正黑體" panose="020B0604030504040204" pitchFamily="34" charset="-120"/>
                          <a:cs typeface="+mn-cs"/>
                        </a:rPr>
                        <a:t>10Y, 6MB Smart Cache, 1.</a:t>
                      </a:r>
                      <a:r>
                        <a:rPr lang="en-US" altLang="zh-TW" sz="1200" b="0" kern="1200" dirty="0">
                          <a:solidFill>
                            <a:schemeClr val="tx1"/>
                          </a:solidFill>
                          <a:latin typeface="+mn-lt"/>
                          <a:ea typeface="微軟正黑體" panose="020B0604030504040204" pitchFamily="34" charset="-120"/>
                          <a:cs typeface="+mn-cs"/>
                        </a:rPr>
                        <a:t>1</a:t>
                      </a:r>
                      <a:r>
                        <a:rPr lang="en-US" sz="1200" b="0" kern="1200" dirty="0">
                          <a:solidFill>
                            <a:schemeClr val="tx1"/>
                          </a:solidFill>
                          <a:latin typeface="+mn-lt"/>
                          <a:ea typeface="微軟正黑體" panose="020B0604030504040204" pitchFamily="34" charset="-120"/>
                          <a:cs typeface="+mn-cs"/>
                        </a:rPr>
                        <a:t> GHz - 4.</a:t>
                      </a:r>
                      <a:r>
                        <a:rPr lang="en-US" altLang="zh-TW" sz="1200" b="0" kern="1200" dirty="0">
                          <a:solidFill>
                            <a:schemeClr val="tx1"/>
                          </a:solidFill>
                          <a:latin typeface="+mn-lt"/>
                          <a:ea typeface="微軟正黑體" panose="020B0604030504040204" pitchFamily="34" charset="-120"/>
                          <a:cs typeface="+mn-cs"/>
                        </a:rPr>
                        <a:t>1</a:t>
                      </a:r>
                      <a:r>
                        <a:rPr lang="en-US" sz="1200" b="0" kern="1200" dirty="0">
                          <a:solidFill>
                            <a:schemeClr val="tx1"/>
                          </a:solidFill>
                          <a:latin typeface="+mn-lt"/>
                          <a:ea typeface="微軟正黑體" panose="020B0604030504040204" pitchFamily="34" charset="-120"/>
                          <a:cs typeface="+mn-cs"/>
                        </a:rPr>
                        <a:t>GHz Processor</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kern="1200" dirty="0">
                          <a:solidFill>
                            <a:schemeClr val="tx1"/>
                          </a:solidFill>
                          <a:latin typeface="+mn-lt"/>
                          <a:ea typeface="微軟正黑體" panose="020B0604030504040204" pitchFamily="34" charset="-120"/>
                          <a:cs typeface="+mn-cs"/>
                        </a:rPr>
                        <a:t>  </a:t>
                      </a:r>
                      <a:r>
                        <a:rPr lang="en-US" sz="1200" b="0" kern="1200" dirty="0">
                          <a:solidFill>
                            <a:schemeClr val="tx1"/>
                          </a:solidFill>
                          <a:latin typeface="+mn-lt"/>
                          <a:ea typeface="微軟正黑體" panose="020B0604030504040204" pitchFamily="34" charset="-120"/>
                          <a:cs typeface="+mn-cs"/>
                        </a:rPr>
                        <a:t>- Intel Core i5-10210Y, 6MB Smart Cache, 1.0 GHz - 4.0GHz Processor</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3363415"/>
                  </a:ext>
                </a:extLst>
              </a:tr>
              <a:tr h="201632">
                <a:tc>
                  <a:txBody>
                    <a:bodyPr/>
                    <a:lstStyle/>
                    <a:p>
                      <a:pPr algn="l" fontAlgn="ctr"/>
                      <a:r>
                        <a:rPr lang="en-US" sz="1200" b="1" i="0" u="none" strike="noStrike" dirty="0">
                          <a:solidFill>
                            <a:schemeClr val="bg1"/>
                          </a:solidFill>
                          <a:effectLst/>
                          <a:latin typeface="+mn-lt"/>
                          <a:ea typeface="微軟正黑體" panose="020B0604030504040204" pitchFamily="34" charset="-120"/>
                        </a:rPr>
                        <a:t>   GRAPHICS</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fontAlgn="ctr">
                        <a:buFontTx/>
                        <a:buNone/>
                      </a:pPr>
                      <a:r>
                        <a:rPr lang="en-US" altLang="zh-TW" sz="1200" b="1" kern="1200" dirty="0">
                          <a:solidFill>
                            <a:srgbClr val="C00000"/>
                          </a:solidFill>
                          <a:effectLst/>
                          <a:latin typeface="+mn-lt"/>
                          <a:ea typeface="微軟正黑體" panose="020B0604030504040204" pitchFamily="34" charset="-120"/>
                          <a:cs typeface="+mn-cs"/>
                        </a:rPr>
                        <a:t>  Intel® Iris® Xe Graphics</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indent="0" algn="l" fontAlgn="ctr">
                        <a:buFontTx/>
                        <a:buNone/>
                      </a:pPr>
                      <a:r>
                        <a:rPr lang="en-US" altLang="zh-TW" sz="1200" b="0" kern="1200" dirty="0">
                          <a:solidFill>
                            <a:schemeClr val="tx1"/>
                          </a:solidFill>
                          <a:effectLst/>
                          <a:latin typeface="+mn-lt"/>
                          <a:ea typeface="微軟正黑體" panose="020B0604030504040204" pitchFamily="34" charset="-120"/>
                          <a:cs typeface="+mn-cs"/>
                        </a:rPr>
                        <a:t>  Intel® UHD Graphics</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0161031"/>
                  </a:ext>
                </a:extLst>
              </a:tr>
              <a:tr h="201632">
                <a:tc>
                  <a:txBody>
                    <a:bodyPr/>
                    <a:lstStyle/>
                    <a:p>
                      <a:pPr algn="l" fontAlgn="ctr"/>
                      <a:r>
                        <a:rPr lang="en-US" sz="1200" b="1" i="0" u="none" strike="noStrike" dirty="0">
                          <a:solidFill>
                            <a:schemeClr val="bg1"/>
                          </a:solidFill>
                          <a:effectLst/>
                          <a:latin typeface="+mn-lt"/>
                          <a:ea typeface="微軟正黑體" panose="020B0604030504040204" pitchFamily="34" charset="-120"/>
                        </a:rPr>
                        <a:t>   MEMORY</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200" kern="1200" dirty="0">
                          <a:solidFill>
                            <a:srgbClr val="141212"/>
                          </a:solidFill>
                          <a:latin typeface="+mn-lt"/>
                          <a:ea typeface="微軟正黑體" panose="020B0604030504040204" pitchFamily="34" charset="-120"/>
                          <a:cs typeface="+mn-cs"/>
                        </a:rPr>
                        <a:t>  </a:t>
                      </a:r>
                      <a:r>
                        <a:rPr lang="en-US" altLang="zh-TW" sz="1200" kern="1200" dirty="0">
                          <a:solidFill>
                            <a:srgbClr val="141212"/>
                          </a:solidFill>
                          <a:latin typeface="+mn-lt"/>
                          <a:ea typeface="微軟正黑體" panose="020B0604030504040204" pitchFamily="34" charset="-120"/>
                          <a:cs typeface="+mn-cs"/>
                        </a:rPr>
                        <a:t>8GB up to </a:t>
                      </a:r>
                      <a:r>
                        <a:rPr lang="en-US" altLang="zh-TW" sz="1200" b="1" kern="1200" dirty="0">
                          <a:solidFill>
                            <a:srgbClr val="C00000"/>
                          </a:solidFill>
                          <a:latin typeface="+mn-lt"/>
                          <a:ea typeface="微軟正黑體" panose="020B0604030504040204" pitchFamily="34" charset="-120"/>
                          <a:cs typeface="+mn-cs"/>
                        </a:rPr>
                        <a:t>32GB (LPDDR4x)</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200" b="0" kern="1200" dirty="0">
                          <a:solidFill>
                            <a:schemeClr val="tx1"/>
                          </a:solidFill>
                          <a:latin typeface="+mn-lt"/>
                          <a:ea typeface="微軟正黑體" panose="020B0604030504040204" pitchFamily="34" charset="-120"/>
                          <a:cs typeface="+mn-cs"/>
                        </a:rPr>
                        <a:t>  </a:t>
                      </a:r>
                      <a:r>
                        <a:rPr lang="en-US" altLang="zh-TW" sz="1200" b="0" kern="1200" dirty="0">
                          <a:solidFill>
                            <a:schemeClr val="tx1"/>
                          </a:solidFill>
                          <a:latin typeface="+mn-lt"/>
                          <a:ea typeface="微軟正黑體" panose="020B0604030504040204" pitchFamily="34" charset="-120"/>
                          <a:cs typeface="+mn-cs"/>
                        </a:rPr>
                        <a:t>8GB up to 16GB (1866MHz DDR3)</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91409">
                <a:tc>
                  <a:txBody>
                    <a:bodyPr/>
                    <a:lstStyle/>
                    <a:p>
                      <a:pPr algn="l" fontAlgn="ctr"/>
                      <a:r>
                        <a:rPr lang="en-US" sz="1200" b="1" i="0" u="none" strike="noStrike" dirty="0">
                          <a:solidFill>
                            <a:schemeClr val="bg1"/>
                          </a:solidFill>
                          <a:effectLst/>
                          <a:latin typeface="+mn-lt"/>
                          <a:ea typeface="微軟正黑體" panose="020B0604030504040204" pitchFamily="34" charset="-120"/>
                        </a:rPr>
                        <a:t>   STORAGE</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t"/>
                      <a:r>
                        <a:rPr lang="en-US" sz="1200" kern="1200" dirty="0">
                          <a:solidFill>
                            <a:srgbClr val="141212"/>
                          </a:solidFill>
                          <a:latin typeface="+mn-lt"/>
                          <a:ea typeface="微軟正黑體" panose="020B0604030504040204" pitchFamily="34" charset="-120"/>
                          <a:cs typeface="+mn-cs"/>
                        </a:rPr>
                        <a:t>  </a:t>
                      </a:r>
                      <a:r>
                        <a:rPr lang="en-US" altLang="zh-TW" sz="1200" b="1" kern="1200" dirty="0">
                          <a:solidFill>
                            <a:srgbClr val="C00000"/>
                          </a:solidFill>
                          <a:latin typeface="+mn-lt"/>
                          <a:ea typeface="微軟正黑體" panose="020B0604030504040204" pitchFamily="34" charset="-120"/>
                          <a:cs typeface="+mn-cs"/>
                        </a:rPr>
                        <a:t>256GB</a:t>
                      </a:r>
                      <a:r>
                        <a:rPr lang="en-US" altLang="zh-TW" sz="1200" kern="1200" dirty="0">
                          <a:solidFill>
                            <a:srgbClr val="141212"/>
                          </a:solidFill>
                          <a:latin typeface="+mn-lt"/>
                          <a:ea typeface="微軟正黑體" panose="020B0604030504040204" pitchFamily="34" charset="-120"/>
                          <a:cs typeface="+mn-cs"/>
                        </a:rPr>
                        <a:t> NVME PCIE SSD  </a:t>
                      </a:r>
                    </a:p>
                    <a:p>
                      <a:pPr marL="0" indent="0" algn="l" fontAlgn="t">
                        <a:buFontTx/>
                        <a:buNone/>
                      </a:pPr>
                      <a:r>
                        <a:rPr lang="en-US" altLang="zh-TW" sz="1200" kern="1200" dirty="0">
                          <a:solidFill>
                            <a:srgbClr val="141212"/>
                          </a:solidFill>
                          <a:latin typeface="+mn-lt"/>
                          <a:ea typeface="微軟正黑體" panose="020B0604030504040204" pitchFamily="34" charset="-120"/>
                          <a:cs typeface="+mn-cs"/>
                        </a:rPr>
                        <a:t>  - O</a:t>
                      </a:r>
                      <a:r>
                        <a:rPr lang="en-US" altLang="zh-TW" sz="1200" kern="1200" dirty="0">
                          <a:solidFill>
                            <a:schemeClr val="tx1"/>
                          </a:solidFill>
                          <a:latin typeface="+mn-lt"/>
                          <a:ea typeface="微軟正黑體" panose="020B0604030504040204" pitchFamily="34" charset="-120"/>
                          <a:cs typeface="+mn-cs"/>
                        </a:rPr>
                        <a:t>ptional 512GB/1TB/2TB PCIE SSD</a:t>
                      </a:r>
                    </a:p>
                    <a:p>
                      <a:pPr marL="0" indent="0" algn="l" fontAlgn="t">
                        <a:buFontTx/>
                        <a:buNone/>
                      </a:pPr>
                      <a:r>
                        <a:rPr lang="en-US" altLang="zh-TW" sz="1200" kern="1200" dirty="0">
                          <a:solidFill>
                            <a:schemeClr val="tx1"/>
                          </a:solidFill>
                          <a:latin typeface="+mn-lt"/>
                          <a:ea typeface="微軟正黑體" panose="020B0604030504040204" pitchFamily="34" charset="-120"/>
                          <a:cs typeface="+mn-cs"/>
                        </a:rPr>
                        <a:t>  - Optional OPAL 2.0 SSD</a:t>
                      </a:r>
                      <a:endParaRPr lang="zh-TW" altLang="en-US" sz="1200" kern="1200" dirty="0">
                        <a:solidFill>
                          <a:schemeClr val="tx1"/>
                        </a:solidFill>
                        <a:latin typeface="+mn-lt"/>
                        <a:ea typeface="微軟正黑體" panose="020B0604030504040204" pitchFamily="34" charset="-120"/>
                        <a:cs typeface="+mn-cs"/>
                      </a:endParaRP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200" b="0" kern="1200" dirty="0">
                          <a:solidFill>
                            <a:schemeClr val="tx1"/>
                          </a:solidFill>
                          <a:latin typeface="+mn-lt"/>
                          <a:ea typeface="微軟正黑體" panose="020B0604030504040204" pitchFamily="34" charset="-120"/>
                          <a:cs typeface="+mn-cs"/>
                        </a:rPr>
                        <a:t>  </a:t>
                      </a:r>
                      <a:r>
                        <a:rPr lang="en-US" altLang="zh-TW" sz="1200" b="0" kern="1200" dirty="0">
                          <a:solidFill>
                            <a:schemeClr val="tx1"/>
                          </a:solidFill>
                          <a:latin typeface="+mn-lt"/>
                          <a:ea typeface="微軟正黑體" panose="020B0604030504040204" pitchFamily="34" charset="-120"/>
                          <a:cs typeface="+mn-cs"/>
                        </a:rPr>
                        <a:t>128GB NVME PCIE SSD  </a:t>
                      </a:r>
                    </a:p>
                    <a:p>
                      <a:pPr marL="0" indent="0" algn="l" fontAlgn="t">
                        <a:buFontTx/>
                        <a:buNone/>
                      </a:pPr>
                      <a:r>
                        <a:rPr lang="en-US" altLang="zh-TW" sz="1200" b="0" kern="1200" dirty="0">
                          <a:solidFill>
                            <a:schemeClr val="tx1"/>
                          </a:solidFill>
                          <a:latin typeface="+mn-lt"/>
                          <a:ea typeface="微軟正黑體" panose="020B0604030504040204" pitchFamily="34" charset="-120"/>
                          <a:cs typeface="+mn-cs"/>
                        </a:rPr>
                        <a:t>  - Optional 256GB/512GB/1TB PCIE SSD</a:t>
                      </a:r>
                    </a:p>
                    <a:p>
                      <a:pPr marL="0" indent="0" algn="l" fontAlgn="t">
                        <a:buFontTx/>
                        <a:buNone/>
                      </a:pPr>
                      <a:r>
                        <a:rPr lang="en-US" altLang="zh-TW" sz="1200" b="0" kern="1200" dirty="0">
                          <a:solidFill>
                            <a:schemeClr val="tx1"/>
                          </a:solidFill>
                          <a:latin typeface="+mn-lt"/>
                          <a:ea typeface="微軟正黑體" panose="020B0604030504040204" pitchFamily="34" charset="-120"/>
                          <a:cs typeface="+mn-cs"/>
                        </a:rPr>
                        <a:t>  - Optional OPAL 2.0 SSD</a:t>
                      </a:r>
                      <a:endParaRPr lang="zh-TW" altLang="en-US" sz="1200" b="0" kern="1200" dirty="0">
                        <a:solidFill>
                          <a:schemeClr val="tx1"/>
                        </a:solidFill>
                        <a:latin typeface="+mn-lt"/>
                        <a:ea typeface="微軟正黑體" panose="020B0604030504040204" pitchFamily="34" charset="-120"/>
                        <a:cs typeface="+mn-cs"/>
                      </a:endParaRP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632">
                <a:tc>
                  <a:txBody>
                    <a:bodyPr/>
                    <a:lstStyle/>
                    <a:p>
                      <a:pPr algn="l" fontAlgn="ctr"/>
                      <a:r>
                        <a:rPr lang="en-US" sz="1200" b="1" i="0" u="none" strike="noStrike" dirty="0">
                          <a:solidFill>
                            <a:schemeClr val="bg1"/>
                          </a:solidFill>
                          <a:effectLst/>
                          <a:latin typeface="+mn-lt"/>
                          <a:ea typeface="微軟正黑體" panose="020B0604030504040204" pitchFamily="34" charset="-120"/>
                        </a:rPr>
                        <a:t>   DISPLAY</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a:r>
                        <a:rPr lang="en-US" altLang="zh-TW" sz="1200" b="0" i="0" u="none" kern="1200" dirty="0">
                          <a:solidFill>
                            <a:srgbClr val="141212"/>
                          </a:solidFill>
                          <a:effectLst/>
                          <a:latin typeface="+mn-lt"/>
                          <a:ea typeface="微軟正黑體" panose="020B0604030504040204" pitchFamily="34" charset="-120"/>
                          <a:cs typeface="+mn-cs"/>
                        </a:rPr>
                        <a:t>  11.6” FHD (1920 x1080)</a:t>
                      </a: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a:r>
                        <a:rPr lang="en-US" altLang="zh-TW" sz="1200" b="0" i="0" u="none" kern="1200" dirty="0">
                          <a:solidFill>
                            <a:schemeClr val="tx1"/>
                          </a:solidFill>
                          <a:effectLst/>
                          <a:latin typeface="+mn-lt"/>
                          <a:ea typeface="微軟正黑體" panose="020B0604030504040204" pitchFamily="34" charset="-120"/>
                          <a:cs typeface="+mn-cs"/>
                        </a:rPr>
                        <a:t>  11.6” FHD (1920 x1080)</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54484">
                <a:tc>
                  <a:txBody>
                    <a:bodyPr/>
                    <a:lstStyle/>
                    <a:p>
                      <a:pPr algn="l" fontAlgn="ctr"/>
                      <a:r>
                        <a:rPr lang="en-US" sz="1200" b="1" i="0" u="none" strike="noStrike" dirty="0">
                          <a:solidFill>
                            <a:schemeClr val="bg1"/>
                          </a:solidFill>
                          <a:effectLst/>
                          <a:latin typeface="+mn-lt"/>
                          <a:ea typeface="微軟正黑體" panose="020B0604030504040204" pitchFamily="34" charset="-120"/>
                        </a:rPr>
                        <a:t>   I/O INTERFACE</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sz="1200" kern="1200" dirty="0">
                          <a:solidFill>
                            <a:srgbClr val="141212"/>
                          </a:solidFill>
                          <a:latin typeface="+mn-lt"/>
                          <a:ea typeface="微軟正黑體" panose="020B0604030504040204" pitchFamily="34" charset="-120"/>
                          <a:cs typeface="+mn-cs"/>
                        </a:rPr>
                        <a:t>  </a:t>
                      </a:r>
                      <a:r>
                        <a:rPr lang="en-US" sz="1200" b="1" kern="1200" dirty="0">
                          <a:solidFill>
                            <a:srgbClr val="C00000"/>
                          </a:solidFill>
                          <a:latin typeface="+mn-lt"/>
                          <a:ea typeface="微軟正黑體" panose="020B0604030504040204" pitchFamily="34" charset="-120"/>
                          <a:cs typeface="+mn-cs"/>
                        </a:rPr>
                        <a:t>- </a:t>
                      </a:r>
                      <a:r>
                        <a:rPr lang="en-US" altLang="zh-TW" sz="1200" b="1" kern="1200" dirty="0">
                          <a:solidFill>
                            <a:srgbClr val="C00000"/>
                          </a:solidFill>
                          <a:latin typeface="+mn-lt"/>
                          <a:ea typeface="微軟正黑體" panose="020B0604030504040204" pitchFamily="34" charset="-120"/>
                          <a:cs typeface="+mn-cs"/>
                        </a:rPr>
                        <a:t>Thunderbolt 4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USB 3.2 Gen1 (type A)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Audio in/out (combo jack)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microSD card (</a:t>
                      </a:r>
                      <a:r>
                        <a:rPr lang="en-US" altLang="zh-TW" sz="1200" b="0" kern="1200" baseline="0" dirty="0" err="1">
                          <a:solidFill>
                            <a:schemeClr val="tx1"/>
                          </a:solidFill>
                          <a:latin typeface="+mn-lt"/>
                          <a:ea typeface="微軟正黑體" panose="020B0604030504040204" pitchFamily="34" charset="-120"/>
                          <a:cs typeface="Tahoma" panose="020B0604030504040204" pitchFamily="34" charset="0"/>
                        </a:rPr>
                        <a:t>microSDHC</a:t>
                      </a: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a:t>
                      </a:r>
                      <a:r>
                        <a:rPr lang="en-US" altLang="zh-TW" sz="1200" b="0" kern="1200" baseline="0" dirty="0" err="1">
                          <a:solidFill>
                            <a:schemeClr val="tx1"/>
                          </a:solidFill>
                          <a:latin typeface="+mn-lt"/>
                          <a:ea typeface="微軟正黑體" panose="020B0604030504040204" pitchFamily="34" charset="-120"/>
                          <a:cs typeface="Tahoma" panose="020B0604030504040204" pitchFamily="34" charset="0"/>
                        </a:rPr>
                        <a:t>microSDXC</a:t>
                      </a: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- 10/100/1000 Ethernet (RJ45)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Docking connector (20-pin Pogo)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a:t>
                      </a:r>
                      <a:r>
                        <a:rPr lang="en-US" altLang="zh-TW" sz="1200" b="1" kern="1200" dirty="0">
                          <a:solidFill>
                            <a:srgbClr val="C00000"/>
                          </a:solidFill>
                          <a:latin typeface="+mn-lt"/>
                          <a:ea typeface="微軟正黑體" panose="020B0604030504040204" pitchFamily="34" charset="-120"/>
                          <a:cs typeface="+mn-cs"/>
                        </a:rPr>
                        <a:t>- Nano SIM card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DC-In jack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Optional smart card reader x 1 or 2</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a:t>
                      </a:r>
                      <a:r>
                        <a:rPr lang="en-US" altLang="zh-TW" sz="1200" b="1" kern="1200" baseline="0" dirty="0">
                          <a:solidFill>
                            <a:srgbClr val="C00000"/>
                          </a:solidFill>
                          <a:latin typeface="+mn-lt"/>
                          <a:ea typeface="微軟正黑體" panose="020B0604030504040204" pitchFamily="34" charset="-120"/>
                          <a:cs typeface="Tahoma" panose="020B0604030504040204" pitchFamily="34" charset="0"/>
                        </a:rPr>
                        <a:t>Optional serial port (RS232, 422 and 485 : D-sub,9-pin) x 1 or USB 3.2 </a:t>
                      </a:r>
                      <a:br>
                        <a:rPr lang="en-US" altLang="zh-TW" sz="1200" b="1" kern="1200" baseline="0" dirty="0">
                          <a:solidFill>
                            <a:srgbClr val="C00000"/>
                          </a:solidFill>
                          <a:latin typeface="+mn-lt"/>
                          <a:ea typeface="微軟正黑體" panose="020B0604030504040204" pitchFamily="34" charset="-120"/>
                          <a:cs typeface="Tahoma" panose="020B0604030504040204" pitchFamily="34" charset="0"/>
                        </a:rPr>
                      </a:br>
                      <a:r>
                        <a:rPr lang="en-US" altLang="zh-TW" sz="1200" b="1" kern="1200" baseline="0" dirty="0">
                          <a:solidFill>
                            <a:srgbClr val="C00000"/>
                          </a:solidFill>
                          <a:latin typeface="+mn-lt"/>
                          <a:ea typeface="微軟正黑體" panose="020B0604030504040204" pitchFamily="34" charset="-120"/>
                          <a:cs typeface="Tahoma" panose="020B0604030504040204" pitchFamily="34" charset="0"/>
                        </a:rPr>
                        <a:t>    Gen 2 (type C) x 1 </a:t>
                      </a: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or 2nd USB 3.2 Gen1 (type A) x 1 or USB 2.0 (type A) x 1 </a:t>
                      </a:r>
                      <a:br>
                        <a:rPr lang="en-US" altLang="zh-TW" sz="1200" b="0" kern="1200" baseline="0" dirty="0">
                          <a:solidFill>
                            <a:schemeClr val="tx1"/>
                          </a:solidFill>
                          <a:latin typeface="+mn-lt"/>
                          <a:ea typeface="微軟正黑體" panose="020B0604030504040204" pitchFamily="34" charset="-120"/>
                          <a:cs typeface="Tahoma" panose="020B0604030504040204" pitchFamily="34" charset="0"/>
                        </a:rPr>
                      </a:b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or 1D/2D barcode reader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Tahoma" panose="020B0604030504040204" pitchFamily="34" charset="0"/>
                        </a:rPr>
                        <a:t>  - Optional RF antenna pass-through for GPS, WWAN, and WLAN</a:t>
                      </a:r>
                      <a:endParaRPr lang="en-US" altLang="zh-TW" sz="1200" b="0" dirty="0">
                        <a:solidFill>
                          <a:schemeClr val="tx1"/>
                        </a:solidFill>
                        <a:latin typeface="+mn-lt"/>
                        <a:ea typeface="微軟正黑體" panose="020B0604030504040204" pitchFamily="34" charset="-120"/>
                      </a:endParaRP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微軟正黑體" panose="020B0604030504040204" pitchFamily="34" charset="-120"/>
                          <a:cs typeface="+mn-cs"/>
                        </a:rPr>
                        <a:t>  - USB 3.1 Gen1 Type A x</a:t>
                      </a:r>
                      <a:r>
                        <a:rPr lang="en-US" sz="1200" b="0" kern="1200" baseline="0" dirty="0">
                          <a:solidFill>
                            <a:schemeClr val="tx1"/>
                          </a:solidFill>
                          <a:latin typeface="+mn-lt"/>
                          <a:ea typeface="微軟正黑體" panose="020B0604030504040204" pitchFamily="34" charset="-120"/>
                          <a:cs typeface="+mn-cs"/>
                        </a:rPr>
                        <a:t> 1</a:t>
                      </a:r>
                      <a:endParaRPr lang="en-US" sz="1200" b="0" kern="1200" dirty="0">
                        <a:solidFill>
                          <a:schemeClr val="tx1"/>
                        </a:solidFill>
                        <a:latin typeface="+mn-lt"/>
                        <a:ea typeface="微軟正黑體" panose="020B0604030504040204" pitchFamily="34" charset="-120"/>
                        <a:cs typeface="+mn-cs"/>
                      </a:endParaRP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- 2</a:t>
                      </a:r>
                      <a:r>
                        <a:rPr lang="en-US" altLang="zh-TW" sz="1200" b="0" kern="1200" baseline="30000" dirty="0">
                          <a:solidFill>
                            <a:schemeClr val="tx1"/>
                          </a:solidFill>
                          <a:latin typeface="+mn-lt"/>
                          <a:ea typeface="微軟正黑體" panose="020B0604030504040204" pitchFamily="34" charset="-120"/>
                          <a:cs typeface="+mn-cs"/>
                        </a:rPr>
                        <a:t>nd</a:t>
                      </a:r>
                      <a:r>
                        <a:rPr lang="en-US" altLang="zh-TW" sz="1200" b="0" kern="1200" dirty="0">
                          <a:solidFill>
                            <a:schemeClr val="tx1"/>
                          </a:solidFill>
                          <a:latin typeface="+mn-lt"/>
                          <a:ea typeface="微軟正黑體" panose="020B0604030504040204" pitchFamily="34" charset="-120"/>
                          <a:cs typeface="+mn-cs"/>
                        </a:rPr>
                        <a:t> USB 3.1 Gen1 Type A </a:t>
                      </a:r>
                      <a:r>
                        <a:rPr lang="en-US" altLang="zh-TW" sz="1200" b="0" kern="1200" baseline="0" dirty="0">
                          <a:solidFill>
                            <a:schemeClr val="tx1"/>
                          </a:solidFill>
                          <a:latin typeface="+mn-lt"/>
                          <a:ea typeface="微軟正黑體" panose="020B0604030504040204" pitchFamily="34" charset="-120"/>
                          <a:cs typeface="+mn-cs"/>
                        </a:rPr>
                        <a:t>x 1 </a:t>
                      </a:r>
                      <a:r>
                        <a:rPr lang="en-US" sz="1200" b="0" kern="1200" dirty="0">
                          <a:solidFill>
                            <a:schemeClr val="tx1"/>
                          </a:solidFill>
                          <a:latin typeface="+mn-lt"/>
                          <a:ea typeface="微軟正黑體" panose="020B0604030504040204" pitchFamily="34" charset="-120"/>
                          <a:cs typeface="+mn-cs"/>
                        </a:rPr>
                        <a:t> </a:t>
                      </a:r>
                    </a:p>
                    <a:p>
                      <a:pPr marL="0" marR="0" indent="0" algn="l" defTabSz="685594" rtl="0" eaLnBrk="1" fontAlgn="ctr"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微軟正黑體" panose="020B0604030504040204" pitchFamily="34" charset="-120"/>
                          <a:cs typeface="+mn-cs"/>
                        </a:rPr>
                        <a:t>  - Audio in/out (combo jack)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microSD card (</a:t>
                      </a:r>
                      <a:r>
                        <a:rPr lang="en-US" altLang="zh-TW" sz="1200" b="0" kern="1200" dirty="0" err="1">
                          <a:solidFill>
                            <a:schemeClr val="tx1"/>
                          </a:solidFill>
                          <a:latin typeface="+mn-lt"/>
                          <a:ea typeface="微軟正黑體" panose="020B0604030504040204" pitchFamily="34" charset="-120"/>
                          <a:cs typeface="+mn-cs"/>
                        </a:rPr>
                        <a:t>microSDHC</a:t>
                      </a:r>
                      <a:r>
                        <a:rPr lang="en-US" altLang="zh-TW" sz="1200" b="0" kern="1200" dirty="0">
                          <a:solidFill>
                            <a:schemeClr val="tx1"/>
                          </a:solidFill>
                          <a:latin typeface="+mn-lt"/>
                          <a:ea typeface="微軟正黑體" panose="020B0604030504040204" pitchFamily="34" charset="-120"/>
                          <a:cs typeface="+mn-cs"/>
                        </a:rPr>
                        <a:t>, </a:t>
                      </a:r>
                      <a:r>
                        <a:rPr lang="en-US" altLang="zh-TW" sz="1200" b="0" kern="1200" dirty="0" err="1">
                          <a:solidFill>
                            <a:schemeClr val="tx1"/>
                          </a:solidFill>
                          <a:latin typeface="+mn-lt"/>
                          <a:ea typeface="微軟正黑體" panose="020B0604030504040204" pitchFamily="34" charset="-120"/>
                          <a:cs typeface="+mn-cs"/>
                        </a:rPr>
                        <a:t>microSDXC</a:t>
                      </a:r>
                      <a:r>
                        <a:rPr lang="en-US" altLang="zh-TW" sz="1200" b="0" kern="1200" dirty="0">
                          <a:solidFill>
                            <a:schemeClr val="tx1"/>
                          </a:solidFill>
                          <a:latin typeface="+mn-lt"/>
                          <a:ea typeface="微軟正黑體" panose="020B0604030504040204" pitchFamily="34" charset="-120"/>
                          <a:cs typeface="+mn-cs"/>
                        </a:rPr>
                        <a:t>)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- 10/100/1000 Ethernet (RJ-45)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HDMI port (type A) x 1  </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baseline="0" dirty="0">
                          <a:solidFill>
                            <a:schemeClr val="tx1"/>
                          </a:solidFill>
                          <a:latin typeface="+mn-lt"/>
                          <a:ea typeface="微軟正黑體" panose="020B0604030504040204" pitchFamily="34" charset="-120"/>
                          <a:cs typeface="+mn-cs"/>
                        </a:rPr>
                        <a:t>  </a:t>
                      </a:r>
                      <a:r>
                        <a:rPr lang="en-US" altLang="zh-TW" sz="1200" b="0" kern="1200" dirty="0">
                          <a:solidFill>
                            <a:schemeClr val="tx1"/>
                          </a:solidFill>
                          <a:latin typeface="+mn-lt"/>
                          <a:ea typeface="微軟正黑體" panose="020B0604030504040204" pitchFamily="34" charset="-120"/>
                          <a:cs typeface="+mn-cs"/>
                        </a:rPr>
                        <a:t>- Docking Connector (20-pin Pogo)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SIM card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lt"/>
                          <a:ea typeface="微軟正黑體" panose="020B0604030504040204" pitchFamily="34" charset="-120"/>
                          <a:cs typeface="+mn-cs"/>
                        </a:rPr>
                        <a:t>  - Optional Smart card reader x 1 or 2</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mn-lt"/>
                          <a:ea typeface="微軟正黑體" panose="020B0604030504040204" pitchFamily="34" charset="-120"/>
                          <a:cs typeface="+mn-cs"/>
                        </a:rPr>
                        <a:t>  - DC-in jack x 1</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mn-lt"/>
                          <a:ea typeface="微軟正黑體" panose="020B0604030504040204" pitchFamily="34" charset="-120"/>
                          <a:cs typeface="+mn-cs"/>
                        </a:rPr>
                        <a:t>  - Optional RF antenna pass-through for GPS, WWAN, and WLAN </a:t>
                      </a: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1632">
                <a:tc>
                  <a:txBody>
                    <a:bodyPr/>
                    <a:lstStyle/>
                    <a:p>
                      <a:pPr algn="l" fontAlgn="ctr"/>
                      <a:r>
                        <a:rPr lang="en-US" sz="1200" b="1" i="0" u="none" strike="noStrike" dirty="0">
                          <a:solidFill>
                            <a:schemeClr val="bg1"/>
                          </a:solidFill>
                          <a:effectLst/>
                          <a:latin typeface="+mn-lt"/>
                          <a:ea typeface="微軟正黑體" panose="020B0604030504040204" pitchFamily="34" charset="-120"/>
                        </a:rPr>
                        <a:t>   MODULES</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buFontTx/>
                        <a:buNone/>
                      </a:pPr>
                      <a:r>
                        <a:rPr lang="en-US" altLang="zh-TW" sz="1200" kern="1200" dirty="0">
                          <a:solidFill>
                            <a:srgbClr val="FF0000"/>
                          </a:solidFill>
                          <a:latin typeface="+mn-lt"/>
                          <a:ea typeface="微軟正黑體" panose="020B0604030504040204" pitchFamily="34" charset="-120"/>
                          <a:cs typeface="+mn-cs"/>
                        </a:rPr>
                        <a:t>  </a:t>
                      </a:r>
                      <a:r>
                        <a:rPr lang="en-US" altLang="zh-TW" sz="1200" kern="1200" dirty="0">
                          <a:solidFill>
                            <a:schemeClr val="tx1"/>
                          </a:solidFill>
                          <a:latin typeface="+mn-lt"/>
                          <a:ea typeface="微軟正黑體" panose="020B0604030504040204" pitchFamily="34" charset="-120"/>
                          <a:cs typeface="+mn-cs"/>
                        </a:rPr>
                        <a:t>Optional </a:t>
                      </a:r>
                      <a:r>
                        <a:rPr lang="en-US" altLang="zh-TW" sz="1200" kern="1200" dirty="0" err="1">
                          <a:solidFill>
                            <a:schemeClr val="tx1"/>
                          </a:solidFill>
                          <a:latin typeface="+mn-lt"/>
                          <a:ea typeface="微軟正黑體" panose="020B0604030504040204" pitchFamily="34" charset="-120"/>
                          <a:cs typeface="+mn-cs"/>
                        </a:rPr>
                        <a:t>ExpressCard</a:t>
                      </a:r>
                      <a:r>
                        <a:rPr lang="en-US" altLang="zh-TW" sz="1200" kern="1200" dirty="0">
                          <a:solidFill>
                            <a:schemeClr val="tx1"/>
                          </a:solidFill>
                          <a:latin typeface="+mn-lt"/>
                          <a:ea typeface="微軟正黑體" panose="020B0604030504040204" pitchFamily="34" charset="-120"/>
                          <a:cs typeface="+mn-cs"/>
                        </a:rPr>
                        <a:t> 54, RFID</a:t>
                      </a:r>
                      <a:r>
                        <a:rPr lang="en-US" altLang="zh-TW" sz="1200" kern="1200" baseline="0" dirty="0">
                          <a:solidFill>
                            <a:schemeClr val="tx1"/>
                          </a:solidFill>
                          <a:latin typeface="+mn-lt"/>
                          <a:ea typeface="微軟正黑體" panose="020B0604030504040204" pitchFamily="34" charset="-120"/>
                          <a:cs typeface="+mn-cs"/>
                        </a:rPr>
                        <a:t> or 2</a:t>
                      </a:r>
                      <a:r>
                        <a:rPr lang="en-US" altLang="zh-TW" sz="1200" kern="1200" baseline="30000" dirty="0">
                          <a:solidFill>
                            <a:schemeClr val="tx1"/>
                          </a:solidFill>
                          <a:latin typeface="+mn-lt"/>
                          <a:ea typeface="微軟正黑體" panose="020B0604030504040204" pitchFamily="34" charset="-120"/>
                          <a:cs typeface="+mn-cs"/>
                        </a:rPr>
                        <a:t>nd</a:t>
                      </a:r>
                      <a:r>
                        <a:rPr lang="en-US" altLang="zh-TW" sz="1200" kern="1200" baseline="0" dirty="0">
                          <a:solidFill>
                            <a:schemeClr val="tx1"/>
                          </a:solidFill>
                          <a:latin typeface="+mn-lt"/>
                          <a:ea typeface="微軟正黑體" panose="020B0604030504040204" pitchFamily="34" charset="-120"/>
                          <a:cs typeface="+mn-cs"/>
                        </a:rPr>
                        <a:t> smart card reader</a:t>
                      </a:r>
                      <a:endParaRPr lang="en-US" sz="1200" kern="1200" dirty="0">
                        <a:solidFill>
                          <a:schemeClr val="tx1"/>
                        </a:solidFill>
                        <a:latin typeface="+mn-lt"/>
                        <a:ea typeface="微軟正黑體" panose="020B0604030504040204" pitchFamily="34" charset="-120"/>
                        <a:cs typeface="+mn-cs"/>
                      </a:endParaRP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indent="0" algn="l" defTabSz="685594" rtl="0" eaLnBrk="1" fontAlgn="ctr" latinLnBrk="0" hangingPunct="1">
                        <a:buFontTx/>
                        <a:buNone/>
                      </a:pPr>
                      <a:r>
                        <a:rPr lang="en-US" altLang="zh-TW" sz="1200" b="0" kern="1200" dirty="0">
                          <a:solidFill>
                            <a:schemeClr val="tx1"/>
                          </a:solidFill>
                          <a:latin typeface="+mn-lt"/>
                          <a:ea typeface="微軟正黑體" panose="020B0604030504040204" pitchFamily="34" charset="-120"/>
                          <a:cs typeface="+mn-cs"/>
                        </a:rPr>
                        <a:t>  Optional PCMCIA Type II, </a:t>
                      </a:r>
                      <a:r>
                        <a:rPr lang="en-US" altLang="zh-TW" sz="1200" b="0" kern="1200" dirty="0" err="1">
                          <a:solidFill>
                            <a:schemeClr val="tx1"/>
                          </a:solidFill>
                          <a:latin typeface="+mn-lt"/>
                          <a:ea typeface="微軟正黑體" panose="020B0604030504040204" pitchFamily="34" charset="-120"/>
                          <a:cs typeface="+mn-cs"/>
                        </a:rPr>
                        <a:t>ExpressCard</a:t>
                      </a:r>
                      <a:r>
                        <a:rPr lang="en-US" altLang="zh-TW" sz="1200" b="0" kern="1200" dirty="0">
                          <a:solidFill>
                            <a:schemeClr val="tx1"/>
                          </a:solidFill>
                          <a:latin typeface="+mn-lt"/>
                          <a:ea typeface="微軟正黑體" panose="020B0604030504040204" pitchFamily="34" charset="-120"/>
                          <a:cs typeface="+mn-cs"/>
                        </a:rPr>
                        <a:t> 54, RFID</a:t>
                      </a:r>
                      <a:r>
                        <a:rPr lang="en-US" altLang="zh-TW" sz="1200" b="0" kern="1200" baseline="0" dirty="0">
                          <a:solidFill>
                            <a:schemeClr val="tx1"/>
                          </a:solidFill>
                          <a:latin typeface="+mn-lt"/>
                          <a:ea typeface="微軟正黑體" panose="020B0604030504040204" pitchFamily="34" charset="-120"/>
                          <a:cs typeface="+mn-cs"/>
                        </a:rPr>
                        <a:t> or 2</a:t>
                      </a:r>
                      <a:r>
                        <a:rPr lang="en-US" altLang="zh-TW" sz="1200" b="0" kern="1200" baseline="30000" dirty="0">
                          <a:solidFill>
                            <a:schemeClr val="tx1"/>
                          </a:solidFill>
                          <a:latin typeface="+mn-lt"/>
                          <a:ea typeface="微軟正黑體" panose="020B0604030504040204" pitchFamily="34" charset="-120"/>
                          <a:cs typeface="+mn-cs"/>
                        </a:rPr>
                        <a:t>nd</a:t>
                      </a:r>
                      <a:r>
                        <a:rPr lang="en-US" altLang="zh-TW" sz="1200" b="0" kern="1200" baseline="0" dirty="0">
                          <a:solidFill>
                            <a:schemeClr val="tx1"/>
                          </a:solidFill>
                          <a:latin typeface="+mn-lt"/>
                          <a:ea typeface="微軟正黑體" panose="020B0604030504040204" pitchFamily="34" charset="-120"/>
                          <a:cs typeface="+mn-cs"/>
                        </a:rPr>
                        <a:t> smart card reader</a:t>
                      </a:r>
                      <a:endParaRPr lang="en-US" sz="1200" b="0" kern="1200" dirty="0">
                        <a:solidFill>
                          <a:schemeClr val="tx1"/>
                        </a:solidFill>
                        <a:latin typeface="+mn-lt"/>
                        <a:ea typeface="微軟正黑體" panose="020B0604030504040204" pitchFamily="34" charset="-120"/>
                        <a:cs typeface="+mn-cs"/>
                      </a:endParaRP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92635">
                <a:tc>
                  <a:txBody>
                    <a:bodyPr/>
                    <a:lstStyle/>
                    <a:p>
                      <a:pPr algn="l" fontAlgn="ctr"/>
                      <a:r>
                        <a:rPr lang="en-US" sz="1200" b="1" i="0" u="none" strike="noStrike" dirty="0">
                          <a:solidFill>
                            <a:schemeClr val="bg1"/>
                          </a:solidFill>
                          <a:effectLst/>
                          <a:latin typeface="+mn-lt"/>
                          <a:ea typeface="微軟正黑體" panose="020B0604030504040204" pitchFamily="34" charset="-120"/>
                        </a:rPr>
                        <a:t>   DIMENSION</a:t>
                      </a:r>
                    </a:p>
                    <a:p>
                      <a:pPr algn="l" fontAlgn="ctr"/>
                      <a:r>
                        <a:rPr lang="en-US" sz="1200" b="1" i="0" u="none" strike="noStrike" dirty="0">
                          <a:solidFill>
                            <a:schemeClr val="bg1"/>
                          </a:solidFill>
                          <a:effectLst/>
                          <a:latin typeface="+mn-lt"/>
                          <a:ea typeface="微軟正黑體" panose="020B0604030504040204" pitchFamily="34" charset="-120"/>
                        </a:rPr>
                        <a:t>   &amp; WEIGHT</a:t>
                      </a:r>
                    </a:p>
                  </a:txBody>
                  <a:tcPr marL="6331" marR="6331"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buFontTx/>
                        <a:buNone/>
                      </a:pPr>
                      <a:r>
                        <a:rPr lang="en-US" altLang="zh-TW" sz="1200" kern="1200" dirty="0">
                          <a:solidFill>
                            <a:srgbClr val="141212"/>
                          </a:solidFill>
                          <a:latin typeface="+mn-lt"/>
                          <a:ea typeface="微軟正黑體" panose="020B0604030504040204" pitchFamily="34" charset="-120"/>
                          <a:cs typeface="+mn-cs"/>
                        </a:rPr>
                        <a:t>  </a:t>
                      </a:r>
                      <a:r>
                        <a:rPr lang="pl-PL" altLang="zh-TW" sz="1200" kern="1200" dirty="0">
                          <a:solidFill>
                            <a:srgbClr val="141212"/>
                          </a:solidFill>
                          <a:latin typeface="+mn-lt"/>
                          <a:ea typeface="微軟正黑體" panose="020B0604030504040204" pitchFamily="34" charset="-120"/>
                          <a:cs typeface="+mn-cs"/>
                        </a:rPr>
                        <a:t>- 317 mm (L) x 215 mm (W) x 23.8 mm (H)</a:t>
                      </a:r>
                    </a:p>
                    <a:p>
                      <a:pPr marL="0" indent="0" algn="l" defTabSz="685594" rtl="0" eaLnBrk="1" fontAlgn="ctr" latinLnBrk="0" hangingPunct="1">
                        <a:buFontTx/>
                        <a:buNone/>
                      </a:pPr>
                      <a:r>
                        <a:rPr lang="zh-TW" altLang="en-US" sz="1200" kern="1200" dirty="0">
                          <a:solidFill>
                            <a:srgbClr val="141212"/>
                          </a:solidFill>
                          <a:latin typeface="+mn-lt"/>
                          <a:ea typeface="微軟正黑體" panose="020B0604030504040204" pitchFamily="34" charset="-120"/>
                          <a:cs typeface="+mn-cs"/>
                        </a:rPr>
                        <a:t>  </a:t>
                      </a:r>
                      <a:r>
                        <a:rPr lang="pl-PL" altLang="zh-TW" sz="1200" kern="1200" dirty="0">
                          <a:solidFill>
                            <a:srgbClr val="141212"/>
                          </a:solidFill>
                          <a:latin typeface="+mn-lt"/>
                          <a:ea typeface="微軟正黑體" panose="020B0604030504040204" pitchFamily="34" charset="-120"/>
                          <a:cs typeface="+mn-cs"/>
                        </a:rPr>
                        <a:t>- 1.39 kg</a:t>
                      </a:r>
                      <a:endParaRPr lang="en-US" altLang="zh-TW" sz="1200" kern="1200" dirty="0">
                        <a:solidFill>
                          <a:srgbClr val="141212"/>
                        </a:solidFill>
                        <a:latin typeface="+mn-lt"/>
                        <a:ea typeface="微軟正黑體" panose="020B0604030504040204" pitchFamily="34" charset="-120"/>
                        <a:cs typeface="+mn-cs"/>
                      </a:endParaRPr>
                    </a:p>
                  </a:txBody>
                  <a:tcPr marL="6331" marR="6331"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indent="0" algn="l" defTabSz="685594" rtl="0" eaLnBrk="1" fontAlgn="ctr" latinLnBrk="0" hangingPunct="1">
                        <a:buFontTx/>
                        <a:buNone/>
                      </a:pPr>
                      <a:r>
                        <a:rPr lang="en-US" altLang="zh-TW" sz="1200" kern="1200" dirty="0">
                          <a:solidFill>
                            <a:srgbClr val="141212"/>
                          </a:solidFill>
                          <a:latin typeface="+mn-lt"/>
                          <a:ea typeface="微軟正黑體" panose="020B0604030504040204" pitchFamily="34" charset="-120"/>
                          <a:cs typeface="+mn-cs"/>
                        </a:rPr>
                        <a:t>  </a:t>
                      </a:r>
                      <a:r>
                        <a:rPr lang="pl-PL" altLang="zh-TW" sz="1200" kern="1200" dirty="0">
                          <a:solidFill>
                            <a:srgbClr val="141212"/>
                          </a:solidFill>
                          <a:latin typeface="+mn-lt"/>
                          <a:ea typeface="微軟正黑體" panose="020B0604030504040204" pitchFamily="34" charset="-120"/>
                          <a:cs typeface="+mn-cs"/>
                        </a:rPr>
                        <a:t>- 317 mm (L) x 215 mm (W) x 23.8 mm (H)</a:t>
                      </a:r>
                    </a:p>
                    <a:p>
                      <a:pPr marL="0" indent="0" algn="l" defTabSz="685594" rtl="0" eaLnBrk="1" fontAlgn="ctr" latinLnBrk="0" hangingPunct="1">
                        <a:buFontTx/>
                        <a:buNone/>
                      </a:pPr>
                      <a:r>
                        <a:rPr lang="zh-TW" altLang="en-US" sz="1200" kern="1200" dirty="0">
                          <a:solidFill>
                            <a:srgbClr val="141212"/>
                          </a:solidFill>
                          <a:latin typeface="+mn-lt"/>
                          <a:ea typeface="微軟正黑體" panose="020B0604030504040204" pitchFamily="34" charset="-120"/>
                          <a:cs typeface="+mn-cs"/>
                        </a:rPr>
                        <a:t>  </a:t>
                      </a:r>
                      <a:r>
                        <a:rPr lang="pl-PL" altLang="zh-TW" sz="1200" kern="1200" dirty="0">
                          <a:solidFill>
                            <a:srgbClr val="141212"/>
                          </a:solidFill>
                          <a:latin typeface="+mn-lt"/>
                          <a:ea typeface="微軟正黑體" panose="020B0604030504040204" pitchFamily="34" charset="-120"/>
                          <a:cs typeface="+mn-cs"/>
                        </a:rPr>
                        <a:t>- 1.39 kg</a:t>
                      </a:r>
                      <a:endParaRPr lang="en-US" altLang="zh-TW" sz="1200" kern="1200" dirty="0">
                        <a:solidFill>
                          <a:srgbClr val="141212"/>
                        </a:solidFill>
                        <a:latin typeface="+mn-lt"/>
                        <a:ea typeface="微軟正黑體" panose="020B0604030504040204" pitchFamily="34" charset="-120"/>
                        <a:cs typeface="+mn-cs"/>
                      </a:endParaRPr>
                    </a:p>
                  </a:txBody>
                  <a:tcPr marL="6331" marR="6331"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894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3">
            <a:extLst>
              <a:ext uri="{FF2B5EF4-FFF2-40B4-BE49-F238E27FC236}">
                <a16:creationId xmlns:a16="http://schemas.microsoft.com/office/drawing/2014/main" id="{019417A4-1EB1-69E5-ADF9-686EE5800F8F}"/>
              </a:ext>
            </a:extLst>
          </p:cNvPr>
          <p:cNvGraphicFramePr>
            <a:graphicFrameLocks noGrp="1"/>
          </p:cNvGraphicFramePr>
          <p:nvPr>
            <p:extLst>
              <p:ext uri="{D42A27DB-BD31-4B8C-83A1-F6EECF244321}">
                <p14:modId xmlns:p14="http://schemas.microsoft.com/office/powerpoint/2010/main" val="329209713"/>
              </p:ext>
            </p:extLst>
          </p:nvPr>
        </p:nvGraphicFramePr>
        <p:xfrm>
          <a:off x="0" y="8878"/>
          <a:ext cx="12191999" cy="6849121"/>
        </p:xfrm>
        <a:graphic>
          <a:graphicData uri="http://schemas.openxmlformats.org/drawingml/2006/table">
            <a:tbl>
              <a:tblPr/>
              <a:tblGrid>
                <a:gridCol w="682716">
                  <a:extLst>
                    <a:ext uri="{9D8B030D-6E8A-4147-A177-3AD203B41FA5}">
                      <a16:colId xmlns:a16="http://schemas.microsoft.com/office/drawing/2014/main" val="20000"/>
                    </a:ext>
                  </a:extLst>
                </a:gridCol>
                <a:gridCol w="2273844">
                  <a:extLst>
                    <a:ext uri="{9D8B030D-6E8A-4147-A177-3AD203B41FA5}">
                      <a16:colId xmlns:a16="http://schemas.microsoft.com/office/drawing/2014/main" val="20001"/>
                    </a:ext>
                  </a:extLst>
                </a:gridCol>
                <a:gridCol w="2240280">
                  <a:extLst>
                    <a:ext uri="{9D8B030D-6E8A-4147-A177-3AD203B41FA5}">
                      <a16:colId xmlns:a16="http://schemas.microsoft.com/office/drawing/2014/main" val="20002"/>
                    </a:ext>
                  </a:extLst>
                </a:gridCol>
                <a:gridCol w="2352040">
                  <a:extLst>
                    <a:ext uri="{9D8B030D-6E8A-4147-A177-3AD203B41FA5}">
                      <a16:colId xmlns:a16="http://schemas.microsoft.com/office/drawing/2014/main" val="2276302250"/>
                    </a:ext>
                  </a:extLst>
                </a:gridCol>
                <a:gridCol w="2316481">
                  <a:extLst>
                    <a:ext uri="{9D8B030D-6E8A-4147-A177-3AD203B41FA5}">
                      <a16:colId xmlns:a16="http://schemas.microsoft.com/office/drawing/2014/main" val="20003"/>
                    </a:ext>
                  </a:extLst>
                </a:gridCol>
                <a:gridCol w="2326638">
                  <a:extLst>
                    <a:ext uri="{9D8B030D-6E8A-4147-A177-3AD203B41FA5}">
                      <a16:colId xmlns:a16="http://schemas.microsoft.com/office/drawing/2014/main" val="2658709760"/>
                    </a:ext>
                  </a:extLst>
                </a:gridCol>
              </a:tblGrid>
              <a:tr h="190650">
                <a:tc>
                  <a:txBody>
                    <a:bodyPr/>
                    <a:lstStyle/>
                    <a:p>
                      <a:pPr algn="ctr" fontAlgn="ctr"/>
                      <a:endParaRPr lang="en-US" sz="1000" b="1" i="0" u="none" strike="noStrike" dirty="0">
                        <a:solidFill>
                          <a:schemeClr val="bg1"/>
                        </a:solidFill>
                        <a:effectLst/>
                        <a:latin typeface="+mn-lt"/>
                        <a:ea typeface="微軟正黑體" panose="020B0604030504040204" pitchFamily="34" charset="-120"/>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a:solidFill>
                            <a:schemeClr val="bg1"/>
                          </a:solidFill>
                          <a:effectLst/>
                          <a:latin typeface="+mn-lt"/>
                          <a:ea typeface="微軟正黑體" panose="020B0604030504040204" pitchFamily="34" charset="-120"/>
                          <a:cs typeface="+mn-cs"/>
                        </a:rPr>
                        <a:t>DURABOOK U11I</a:t>
                      </a:r>
                      <a:endParaRPr lang="en-US" altLang="zh-TW" sz="1200" b="1" i="0" u="none" strike="noStrike" kern="1200" dirty="0">
                        <a:solidFill>
                          <a:schemeClr val="bg1"/>
                        </a:solidFill>
                        <a:effectLst/>
                        <a:latin typeface="+mn-lt"/>
                        <a:ea typeface="微軟正黑體" panose="020B0604030504040204" pitchFamily="34" charset="-120"/>
                        <a:cs typeface="+mn-cs"/>
                      </a:endParaRP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微軟正黑體" panose="020B0604030504040204" pitchFamily="34" charset="-120"/>
                          <a:cs typeface="+mn-cs"/>
                        </a:rPr>
                        <a:t>Market</a:t>
                      </a:r>
                      <a:r>
                        <a:rPr lang="en-US" altLang="zh-TW" sz="1200" b="1" i="0" u="none" strike="noStrike" kern="1200" baseline="0" dirty="0">
                          <a:solidFill>
                            <a:schemeClr val="bg1"/>
                          </a:solidFill>
                          <a:effectLst/>
                          <a:latin typeface="+mn-lt"/>
                          <a:ea typeface="微軟正黑體" panose="020B0604030504040204" pitchFamily="34" charset="-120"/>
                          <a:cs typeface="+mn-cs"/>
                        </a:rPr>
                        <a:t> Solution G (F110)</a:t>
                      </a:r>
                      <a:endParaRPr lang="en-US" altLang="zh-TW" sz="1200" b="1" i="0" u="none" strike="noStrike" kern="1200" dirty="0">
                        <a:solidFill>
                          <a:schemeClr val="bg1"/>
                        </a:solidFill>
                        <a:effectLst/>
                        <a:latin typeface="+mn-lt"/>
                        <a:ea typeface="微軟正黑體" panose="020B0604030504040204" pitchFamily="34" charset="-120"/>
                        <a:cs typeface="+mn-cs"/>
                      </a:endParaRPr>
                    </a:p>
                  </a:txBody>
                  <a:tcPr marL="6330" marR="6330"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微軟正黑體" panose="020B0604030504040204" pitchFamily="34" charset="-120"/>
                          <a:cs typeface="+mn-cs"/>
                        </a:rPr>
                        <a:t>Market Solution G (UX10)</a:t>
                      </a:r>
                    </a:p>
                  </a:txBody>
                  <a:tcPr marL="6330" marR="6330"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微軟正黑體" panose="020B0604030504040204" pitchFamily="34" charset="-120"/>
                          <a:cs typeface="+mn-cs"/>
                        </a:rPr>
                        <a:t>Market</a:t>
                      </a:r>
                      <a:r>
                        <a:rPr lang="en-US" altLang="zh-TW" sz="1200" b="1" i="0" u="none" strike="noStrike" kern="1200" baseline="0" dirty="0">
                          <a:solidFill>
                            <a:schemeClr val="bg1"/>
                          </a:solidFill>
                          <a:effectLst/>
                          <a:latin typeface="+mn-lt"/>
                          <a:ea typeface="微軟正黑體" panose="020B0604030504040204" pitchFamily="34" charset="-120"/>
                          <a:cs typeface="+mn-cs"/>
                        </a:rPr>
                        <a:t> Solution P (TOUGHBOOK G2)</a:t>
                      </a:r>
                      <a:endParaRPr lang="en-US" altLang="zh-TW" sz="1200" b="1" i="0" u="none" strike="noStrike" kern="1200" dirty="0">
                        <a:solidFill>
                          <a:schemeClr val="bg1"/>
                        </a:solidFill>
                        <a:effectLst/>
                        <a:latin typeface="+mn-lt"/>
                        <a:ea typeface="微軟正黑體" panose="020B0604030504040204" pitchFamily="34" charset="-120"/>
                        <a:cs typeface="+mn-cs"/>
                      </a:endParaRPr>
                    </a:p>
                  </a:txBody>
                  <a:tcPr marL="6330" marR="6330"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lumMod val="5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微軟正黑體" panose="020B0604030504040204" pitchFamily="34" charset="-120"/>
                          <a:cs typeface="+mn-cs"/>
                        </a:rPr>
                        <a:t>Market Solution Z (L10)</a:t>
                      </a:r>
                    </a:p>
                  </a:txBody>
                  <a:tcPr marL="6330" marR="6330"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0000"/>
                  </a:ext>
                </a:extLst>
              </a:tr>
              <a:tr h="199630">
                <a:tc>
                  <a:txBody>
                    <a:bodyPr/>
                    <a:lstStyle/>
                    <a:p>
                      <a:pPr algn="ctr" fontAlgn="ctr"/>
                      <a:r>
                        <a:rPr lang="en-US" sz="1100" b="1" i="0" u="none" strike="noStrike" dirty="0">
                          <a:solidFill>
                            <a:schemeClr val="bg1"/>
                          </a:solidFill>
                          <a:effectLst/>
                          <a:latin typeface="+mn-lt"/>
                          <a:ea typeface="微軟正黑體" panose="020B0604030504040204" pitchFamily="34" charset="-120"/>
                        </a:rPr>
                        <a:t>Drop</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dirty="0">
                          <a:solidFill>
                            <a:srgbClr val="141212"/>
                          </a:solidFill>
                          <a:latin typeface="+mn-lt"/>
                          <a:ea typeface="微軟正黑體" panose="020B0604030504040204" pitchFamily="34" charset="-120"/>
                        </a:rPr>
                        <a:t>  MIL-STD-810</a:t>
                      </a:r>
                      <a:r>
                        <a:rPr lang="en-US" altLang="zh-TW" sz="700" b="0" dirty="0">
                          <a:solidFill>
                            <a:schemeClr val="tx1"/>
                          </a:solidFill>
                          <a:latin typeface="+mn-lt"/>
                          <a:ea typeface="微軟正黑體" panose="020B0604030504040204" pitchFamily="34" charset="-120"/>
                        </a:rPr>
                        <a:t>H</a:t>
                      </a:r>
                      <a:r>
                        <a:rPr lang="en-US" altLang="zh-TW" sz="700" b="0" baseline="0" dirty="0">
                          <a:solidFill>
                            <a:schemeClr val="tx1"/>
                          </a:solidFill>
                          <a:latin typeface="+mn-lt"/>
                          <a:ea typeface="微軟正黑體" panose="020B0604030504040204" pitchFamily="34" charset="-120"/>
                        </a:rPr>
                        <a:t>, </a:t>
                      </a:r>
                      <a:r>
                        <a:rPr lang="en-US" altLang="zh-TW" sz="700" b="0" dirty="0">
                          <a:solidFill>
                            <a:schemeClr val="tx1"/>
                          </a:solidFill>
                          <a:latin typeface="+mn-lt"/>
                          <a:ea typeface="微軟正黑體" panose="020B0604030504040204" pitchFamily="34" charset="-120"/>
                        </a:rPr>
                        <a:t>6’ </a:t>
                      </a:r>
                      <a:r>
                        <a:rPr lang="en-US" altLang="zh-TW" sz="700" dirty="0">
                          <a:solidFill>
                            <a:srgbClr val="141212"/>
                          </a:solidFill>
                          <a:latin typeface="+mn-lt"/>
                          <a:ea typeface="微軟正黑體" panose="020B0604030504040204" pitchFamily="34" charset="-120"/>
                        </a:rPr>
                        <a:t>drop</a:t>
                      </a:r>
                      <a:endParaRPr lang="en-US" altLang="zh-TW" sz="700" b="1" i="0" u="none" strike="noStrike" kern="1200" dirty="0">
                        <a:solidFill>
                          <a:srgbClr val="141212"/>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dirty="0">
                          <a:solidFill>
                            <a:srgbClr val="141212"/>
                          </a:solidFill>
                          <a:latin typeface="+mn-lt"/>
                          <a:ea typeface="微軟正黑體" panose="020B0604030504040204" pitchFamily="34" charset="-120"/>
                        </a:rPr>
                        <a:t>  MIL-STD-810</a:t>
                      </a:r>
                      <a:r>
                        <a:rPr lang="en-US" altLang="zh-TW" sz="700" b="0" dirty="0">
                          <a:solidFill>
                            <a:schemeClr val="tx1"/>
                          </a:solidFill>
                          <a:latin typeface="+mn-lt"/>
                          <a:ea typeface="微軟正黑體" panose="020B0604030504040204" pitchFamily="34" charset="-120"/>
                        </a:rPr>
                        <a:t>H</a:t>
                      </a:r>
                      <a:r>
                        <a:rPr lang="en-US" altLang="zh-TW" sz="700" b="0" dirty="0">
                          <a:solidFill>
                            <a:srgbClr val="141212"/>
                          </a:solidFill>
                          <a:latin typeface="+mn-lt"/>
                          <a:ea typeface="微軟正黑體" panose="020B0604030504040204" pitchFamily="34" charset="-120"/>
                        </a:rPr>
                        <a:t>, </a:t>
                      </a:r>
                      <a:r>
                        <a:rPr lang="en-US" altLang="zh-TW" sz="700" b="0" dirty="0">
                          <a:solidFill>
                            <a:schemeClr val="tx1"/>
                          </a:solidFill>
                          <a:latin typeface="+mn-lt"/>
                          <a:ea typeface="微軟正黑體" panose="020B0604030504040204" pitchFamily="34" charset="-120"/>
                        </a:rPr>
                        <a:t>6'</a:t>
                      </a:r>
                      <a:r>
                        <a:rPr lang="en-US" altLang="zh-TW" sz="700" dirty="0">
                          <a:solidFill>
                            <a:srgbClr val="141212"/>
                          </a:solidFill>
                          <a:latin typeface="+mn-lt"/>
                          <a:ea typeface="微軟正黑體" panose="020B0604030504040204" pitchFamily="34" charset="-120"/>
                        </a:rPr>
                        <a:t> drop</a:t>
                      </a:r>
                      <a:endParaRPr lang="en-US" sz="700" b="1" i="0" u="none" strike="noStrike" dirty="0">
                        <a:solidFill>
                          <a:srgbClr val="141212"/>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dirty="0">
                          <a:solidFill>
                            <a:srgbClr val="141212"/>
                          </a:solidFill>
                          <a:latin typeface="+mn-lt"/>
                          <a:ea typeface="微軟正黑體" panose="020B0604030504040204" pitchFamily="34" charset="-120"/>
                        </a:rPr>
                        <a:t> MIL-STD-810</a:t>
                      </a:r>
                      <a:r>
                        <a:rPr lang="en-US" altLang="zh-TW" sz="700" b="0" dirty="0">
                          <a:solidFill>
                            <a:schemeClr val="tx1"/>
                          </a:solidFill>
                          <a:latin typeface="+mn-lt"/>
                          <a:ea typeface="微軟正黑體" panose="020B0604030504040204" pitchFamily="34" charset="-120"/>
                        </a:rPr>
                        <a:t>H</a:t>
                      </a:r>
                      <a:r>
                        <a:rPr lang="en-US" altLang="zh-TW" sz="700" b="0" dirty="0">
                          <a:solidFill>
                            <a:srgbClr val="141212"/>
                          </a:solidFill>
                          <a:latin typeface="+mn-lt"/>
                          <a:ea typeface="微軟正黑體" panose="020B0604030504040204" pitchFamily="34" charset="-120"/>
                        </a:rPr>
                        <a:t>, </a:t>
                      </a:r>
                      <a:r>
                        <a:rPr lang="en-US" altLang="zh-TW" sz="700" b="0" dirty="0">
                          <a:solidFill>
                            <a:schemeClr val="tx1"/>
                          </a:solidFill>
                          <a:latin typeface="+mn-lt"/>
                          <a:ea typeface="微軟正黑體" panose="020B0604030504040204" pitchFamily="34" charset="-120"/>
                        </a:rPr>
                        <a:t>6'</a:t>
                      </a:r>
                      <a:r>
                        <a:rPr lang="en-US" altLang="zh-TW" sz="700" dirty="0">
                          <a:solidFill>
                            <a:srgbClr val="141212"/>
                          </a:solidFill>
                          <a:latin typeface="+mn-lt"/>
                          <a:ea typeface="微軟正黑體" panose="020B0604030504040204" pitchFamily="34" charset="-120"/>
                        </a:rPr>
                        <a:t> drop</a:t>
                      </a:r>
                      <a:endParaRPr lang="en-US" sz="700" b="1" i="0" u="none" strike="noStrike" dirty="0">
                        <a:solidFill>
                          <a:srgbClr val="141212"/>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b="0" dirty="0">
                          <a:solidFill>
                            <a:schemeClr val="tx1"/>
                          </a:solidFill>
                          <a:latin typeface="+mn-lt"/>
                          <a:ea typeface="微軟正黑體" panose="020B0604030504040204" pitchFamily="34" charset="-120"/>
                        </a:rPr>
                        <a:t>  MIL-STD-810H, </a:t>
                      </a:r>
                      <a:r>
                        <a:rPr lang="en-US" altLang="zh-TW" sz="700" b="0" baseline="0" dirty="0">
                          <a:solidFill>
                            <a:schemeClr val="tx1"/>
                          </a:solidFill>
                          <a:latin typeface="+mn-lt"/>
                          <a:ea typeface="微軟正黑體" panose="020B0604030504040204" pitchFamily="34" charset="-120"/>
                        </a:rPr>
                        <a:t>4</a:t>
                      </a:r>
                      <a:r>
                        <a:rPr lang="en-US" altLang="zh-TW" sz="700" b="0" dirty="0">
                          <a:solidFill>
                            <a:schemeClr val="tx1"/>
                          </a:solidFill>
                          <a:latin typeface="+mn-lt"/>
                          <a:ea typeface="微軟正黑體" panose="020B0604030504040204" pitchFamily="34" charset="-120"/>
                        </a:rPr>
                        <a:t>' drop</a:t>
                      </a:r>
                      <a:endParaRPr lang="en-US" sz="700" b="0" i="0" u="none" strike="noStrike"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b="0" dirty="0">
                          <a:solidFill>
                            <a:schemeClr val="tx1"/>
                          </a:solidFill>
                          <a:latin typeface="+mn-lt"/>
                          <a:ea typeface="微軟正黑體" panose="020B0604030504040204" pitchFamily="34" charset="-120"/>
                        </a:rPr>
                        <a:t> MIL-STD-810G, </a:t>
                      </a:r>
                      <a:r>
                        <a:rPr lang="en-US" altLang="zh-TW" sz="700" b="0" baseline="0" dirty="0">
                          <a:solidFill>
                            <a:schemeClr val="tx1"/>
                          </a:solidFill>
                          <a:latin typeface="+mn-lt"/>
                          <a:ea typeface="微軟正黑體" panose="020B0604030504040204" pitchFamily="34" charset="-120"/>
                        </a:rPr>
                        <a:t>6</a:t>
                      </a:r>
                      <a:r>
                        <a:rPr lang="en-US" altLang="zh-TW" sz="700" b="0" dirty="0">
                          <a:solidFill>
                            <a:schemeClr val="tx1"/>
                          </a:solidFill>
                          <a:latin typeface="+mn-lt"/>
                          <a:ea typeface="微軟正黑體" panose="020B0604030504040204" pitchFamily="34" charset="-120"/>
                        </a:rPr>
                        <a:t>' drop (Plywood)</a:t>
                      </a:r>
                      <a:endParaRPr lang="en-US" sz="700" b="0" i="0" u="none" strike="noStrike"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7513941"/>
                  </a:ext>
                </a:extLst>
              </a:tr>
              <a:tr h="199630">
                <a:tc>
                  <a:txBody>
                    <a:bodyPr/>
                    <a:lstStyle/>
                    <a:p>
                      <a:pPr algn="ctr" fontAlgn="ctr"/>
                      <a:r>
                        <a:rPr lang="en-US" sz="1100" b="1" i="0" u="none" strike="noStrike" dirty="0">
                          <a:solidFill>
                            <a:schemeClr val="bg1"/>
                          </a:solidFill>
                          <a:effectLst/>
                          <a:latin typeface="+mn-lt"/>
                          <a:ea typeface="微軟正黑體" panose="020B0604030504040204" pitchFamily="34" charset="-120"/>
                        </a:rPr>
                        <a:t>IP rating</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ctr"/>
                      <a:r>
                        <a:rPr lang="en-US" sz="700" b="0" i="0" u="none" strike="noStrike" kern="1200" dirty="0">
                          <a:solidFill>
                            <a:schemeClr val="tx1"/>
                          </a:solidFill>
                          <a:effectLst/>
                          <a:latin typeface="+mn-lt"/>
                          <a:ea typeface="微軟正黑體" panose="020B0604030504040204" pitchFamily="34" charset="-120"/>
                          <a:cs typeface="+mn-cs"/>
                        </a:rPr>
                        <a:t>  IP66</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0" i="0" u="none" strike="noStrike" kern="1200" dirty="0">
                          <a:solidFill>
                            <a:schemeClr val="tx1"/>
                          </a:solidFill>
                          <a:effectLst/>
                          <a:latin typeface="+mn-lt"/>
                          <a:ea typeface="微軟正黑體" panose="020B0604030504040204" pitchFamily="34" charset="-120"/>
                          <a:cs typeface="+mn-cs"/>
                        </a:rPr>
                        <a:t>  IP66</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1" i="0" u="none" strike="noStrike" kern="1200" dirty="0">
                          <a:solidFill>
                            <a:srgbClr val="FF0000"/>
                          </a:solidFill>
                          <a:effectLst/>
                          <a:latin typeface="+mn-lt"/>
                          <a:ea typeface="微軟正黑體" panose="020B0604030504040204" pitchFamily="34" charset="-120"/>
                          <a:cs typeface="+mn-cs"/>
                        </a:rPr>
                        <a:t> </a:t>
                      </a:r>
                      <a:r>
                        <a:rPr lang="en-US" sz="700" b="0" i="0" u="none" strike="noStrike" kern="1200" dirty="0">
                          <a:solidFill>
                            <a:schemeClr val="tx1"/>
                          </a:solidFill>
                          <a:effectLst/>
                          <a:latin typeface="+mn-lt"/>
                          <a:ea typeface="微軟正黑體" panose="020B0604030504040204" pitchFamily="34" charset="-120"/>
                          <a:cs typeface="+mn-cs"/>
                        </a:rPr>
                        <a:t>IP65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b="0" i="0" u="none" strike="noStrike" kern="1200" dirty="0">
                          <a:solidFill>
                            <a:schemeClr val="tx1"/>
                          </a:solidFill>
                          <a:effectLst/>
                          <a:latin typeface="+mn-lt"/>
                          <a:ea typeface="微軟正黑體" panose="020B0604030504040204" pitchFamily="34" charset="-120"/>
                          <a:cs typeface="+mn-cs"/>
                        </a:rPr>
                        <a:t>  IP65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altLang="zh-TW" sz="700" b="0" i="0" u="none" strike="noStrike" kern="1200" dirty="0">
                          <a:solidFill>
                            <a:schemeClr val="tx1"/>
                          </a:solidFill>
                          <a:effectLst/>
                          <a:latin typeface="+mn-lt"/>
                          <a:ea typeface="微軟正黑體" panose="020B0604030504040204" pitchFamily="34" charset="-120"/>
                          <a:cs typeface="+mn-cs"/>
                        </a:rPr>
                        <a:t> IP65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363415"/>
                  </a:ext>
                </a:extLst>
              </a:tr>
              <a:tr h="629603">
                <a:tc>
                  <a:txBody>
                    <a:bodyPr/>
                    <a:lstStyle/>
                    <a:p>
                      <a:pPr algn="ctr" fontAlgn="ctr"/>
                      <a:r>
                        <a:rPr lang="en-US" sz="1100" b="1" i="0" u="none" strike="noStrike" dirty="0">
                          <a:solidFill>
                            <a:schemeClr val="bg1"/>
                          </a:solidFill>
                          <a:effectLst/>
                          <a:latin typeface="+mn-lt"/>
                          <a:ea typeface="微軟正黑體" panose="020B0604030504040204" pitchFamily="34" charset="-120"/>
                        </a:rPr>
                        <a:t>Display</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buFontTx/>
                        <a:buNone/>
                      </a:pPr>
                      <a:r>
                        <a:rPr lang="en-US" altLang="zh-TW" sz="700" b="0" kern="1200" dirty="0">
                          <a:solidFill>
                            <a:schemeClr val="tx1"/>
                          </a:solidFill>
                          <a:latin typeface="+mn-lt"/>
                          <a:ea typeface="微軟正黑體" panose="020B0604030504040204" pitchFamily="34" charset="-120"/>
                          <a:cs typeface="Tahoma" panose="020B0604030504040204" pitchFamily="34" charset="0"/>
                        </a:rPr>
                        <a:t>  11.6” FHD (1920 x1080)</a:t>
                      </a:r>
                    </a:p>
                    <a:p>
                      <a:pPr marL="0" indent="0">
                        <a:buFontTx/>
                        <a:buNone/>
                      </a:pPr>
                      <a:r>
                        <a:rPr lang="en-US" altLang="zh-TW" sz="700" b="0" kern="1200" dirty="0">
                          <a:solidFill>
                            <a:schemeClr val="tx1"/>
                          </a:solidFill>
                          <a:latin typeface="+mn-lt"/>
                          <a:ea typeface="微軟正黑體" panose="020B0604030504040204" pitchFamily="34" charset="-120"/>
                          <a:cs typeface="Tahoma" panose="020B0604030504040204" pitchFamily="34" charset="0"/>
                        </a:rPr>
                        <a:t>  - </a:t>
                      </a:r>
                      <a:r>
                        <a:rPr lang="en-US" altLang="zh-TW" sz="700" b="0" dirty="0">
                          <a:solidFill>
                            <a:schemeClr val="tx1"/>
                          </a:solidFill>
                          <a:latin typeface="+mn-lt"/>
                          <a:ea typeface="微軟正黑體" panose="020B0604030504040204" pitchFamily="34" charset="-120"/>
                          <a:cs typeface="Tahoma" panose="020B0604030504040204" pitchFamily="34" charset="0"/>
                        </a:rPr>
                        <a:t>Optional 1000 nits </a:t>
                      </a:r>
                      <a:r>
                        <a:rPr lang="en-US" altLang="zh-TW" sz="700" dirty="0" err="1">
                          <a:solidFill>
                            <a:schemeClr val="tx1"/>
                          </a:solidFill>
                          <a:latin typeface="+mn-lt"/>
                          <a:ea typeface="微軟正黑體" panose="020B0604030504040204" pitchFamily="34" charset="-120"/>
                        </a:rPr>
                        <a:t>DynaVue</a:t>
                      </a:r>
                      <a:r>
                        <a:rPr lang="en-US" altLang="zh-TW" sz="700" dirty="0">
                          <a:solidFill>
                            <a:schemeClr val="tx1"/>
                          </a:solidFill>
                          <a:latin typeface="+mn-lt"/>
                          <a:ea typeface="微軟正黑體" panose="020B0604030504040204" pitchFamily="34" charset="-120"/>
                        </a:rPr>
                        <a:t>® sunlight readable display  </a:t>
                      </a:r>
                      <a:br>
                        <a:rPr lang="en-US" altLang="zh-TW" sz="700" dirty="0">
                          <a:solidFill>
                            <a:schemeClr val="tx1"/>
                          </a:solidFill>
                          <a:latin typeface="+mn-lt"/>
                          <a:ea typeface="微軟正黑體" panose="020B0604030504040204" pitchFamily="34" charset="-120"/>
                        </a:rPr>
                      </a:br>
                      <a:r>
                        <a:rPr lang="en-US" altLang="zh-TW" sz="700" dirty="0">
                          <a:solidFill>
                            <a:schemeClr val="tx1"/>
                          </a:solidFill>
                          <a:latin typeface="+mn-lt"/>
                          <a:ea typeface="微軟正黑體" panose="020B0604030504040204" pitchFamily="34" charset="-120"/>
                        </a:rPr>
                        <a:t>     with capacitive multi-touch screen or with digitizer</a:t>
                      </a:r>
                      <a:endParaRPr lang="en-US" altLang="zh-TW" sz="700" b="0" dirty="0">
                        <a:solidFill>
                          <a:schemeClr val="tx1"/>
                        </a:solidFill>
                        <a:latin typeface="+mn-lt"/>
                        <a:ea typeface="微軟正黑體" panose="020B0604030504040204" pitchFamily="34" charset="-120"/>
                        <a:cs typeface="Tahoma" panose="020B0604030504040204" pitchFamily="34" charset="0"/>
                      </a:endParaRPr>
                    </a:p>
                    <a:p>
                      <a:pPr marL="0" indent="0">
                        <a:buFontTx/>
                        <a:buNone/>
                      </a:pPr>
                      <a:r>
                        <a:rPr lang="en-US" altLang="zh-TW" sz="700" b="0" kern="1200" dirty="0">
                          <a:solidFill>
                            <a:schemeClr val="tx1"/>
                          </a:solidFill>
                          <a:latin typeface="+mn-lt"/>
                          <a:ea typeface="微軟正黑體" panose="020B0604030504040204" pitchFamily="34" charset="-120"/>
                          <a:cs typeface="Tahoma" panose="020B0604030504040204" pitchFamily="34" charset="0"/>
                        </a:rPr>
                        <a:t>  - </a:t>
                      </a:r>
                      <a:r>
                        <a:rPr lang="en-US" altLang="zh-TW" sz="700" dirty="0">
                          <a:latin typeface="+mn-lt"/>
                          <a:ea typeface="微軟正黑體" panose="020B0604030504040204" pitchFamily="34" charset="-120"/>
                        </a:rPr>
                        <a:t>User selectable touch mode for Finger/Water, Glove, or </a:t>
                      </a:r>
                      <a:br>
                        <a:rPr lang="en-US" altLang="zh-TW" sz="700" dirty="0">
                          <a:latin typeface="+mn-lt"/>
                          <a:ea typeface="微軟正黑體" panose="020B0604030504040204" pitchFamily="34" charset="-120"/>
                        </a:rPr>
                      </a:br>
                      <a:r>
                        <a:rPr lang="en-US" altLang="zh-TW" sz="700" dirty="0">
                          <a:latin typeface="+mn-lt"/>
                          <a:ea typeface="微軟正黑體" panose="020B0604030504040204" pitchFamily="34" charset="-120"/>
                        </a:rPr>
                        <a:t>    Stylus programmable function</a:t>
                      </a:r>
                      <a:endParaRPr lang="en-US" altLang="zh-TW" sz="700" b="0" kern="1200" dirty="0">
                        <a:solidFill>
                          <a:schemeClr val="tx1"/>
                        </a:solidFill>
                        <a:latin typeface="+mn-lt"/>
                        <a:ea typeface="微軟正黑體" panose="020B0604030504040204" pitchFamily="34" charset="-12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b="0" kern="1200" dirty="0">
                          <a:solidFill>
                            <a:schemeClr val="tx1"/>
                          </a:solidFill>
                          <a:latin typeface="+mn-lt"/>
                          <a:ea typeface="微軟正黑體" panose="020B0604030504040204" pitchFamily="34" charset="-120"/>
                          <a:cs typeface="Tahoma" panose="020B0604030504040204" pitchFamily="34" charset="0"/>
                        </a:rPr>
                        <a:t>11.6” FHD (1920 x 1080) with </a:t>
                      </a:r>
                      <a:r>
                        <a:rPr lang="en-US" altLang="zh-TW" sz="700" kern="1200" dirty="0">
                          <a:solidFill>
                            <a:srgbClr val="141212"/>
                          </a:solidFill>
                          <a:effectLst/>
                          <a:latin typeface="+mn-lt"/>
                          <a:ea typeface="微軟正黑體" panose="020B0604030504040204" pitchFamily="34" charset="-120"/>
                          <a:cs typeface="+mn-cs"/>
                        </a:rPr>
                        <a:t>1000 nits </a:t>
                      </a:r>
                      <a:r>
                        <a:rPr lang="en-US" altLang="zh-TW" sz="700" kern="1200" dirty="0" err="1">
                          <a:solidFill>
                            <a:srgbClr val="141212"/>
                          </a:solidFill>
                          <a:effectLst/>
                          <a:latin typeface="+mn-lt"/>
                          <a:ea typeface="微軟正黑體" panose="020B0604030504040204" pitchFamily="34" charset="-120"/>
                          <a:cs typeface="+mn-cs"/>
                        </a:rPr>
                        <a:t>LumiBond</a:t>
                      </a:r>
                      <a:r>
                        <a:rPr lang="en-US" altLang="zh-TW" sz="700" kern="1200" dirty="0">
                          <a:solidFill>
                            <a:srgbClr val="141212"/>
                          </a:solidFill>
                          <a:effectLst/>
                          <a:latin typeface="+mn-lt"/>
                          <a:ea typeface="微軟正黑體" panose="020B0604030504040204" pitchFamily="34" charset="-120"/>
                          <a:cs typeface="+mn-cs"/>
                        </a:rPr>
                        <a:t>® display with sunlight readable technology, capacitive multi-touch screen </a:t>
                      </a:r>
                      <a:endParaRPr lang="en-US" altLang="zh-TW" sz="700" b="0" kern="1200" dirty="0">
                        <a:solidFill>
                          <a:schemeClr val="tx1"/>
                        </a:solidFill>
                        <a:latin typeface="+mn-lt"/>
                        <a:ea typeface="微軟正黑體" panose="020B0604030504040204" pitchFamily="34" charset="-120"/>
                        <a:cs typeface="Tahoma" panose="020B0604030504040204" pitchFamily="34" charset="0"/>
                      </a:endParaRPr>
                    </a:p>
                    <a:p>
                      <a:pPr marL="0" indent="0">
                        <a:buFontTx/>
                        <a:buNone/>
                      </a:pPr>
                      <a:endParaRPr lang="en-US" altLang="zh-TW" sz="700" b="0" kern="1200" dirty="0">
                        <a:solidFill>
                          <a:schemeClr val="tx1"/>
                        </a:solidFill>
                        <a:latin typeface="+mn-lt"/>
                        <a:ea typeface="微軟正黑體" panose="020B0604030504040204" pitchFamily="34" charset="-12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b="0" kern="1200" dirty="0">
                          <a:solidFill>
                            <a:schemeClr val="tx1"/>
                          </a:solidFill>
                          <a:latin typeface="+mn-lt"/>
                          <a:ea typeface="微軟正黑體" panose="020B0604030504040204" pitchFamily="34" charset="-120"/>
                          <a:cs typeface="Tahoma" panose="020B0604030504040204" pitchFamily="34" charset="0"/>
                        </a:rPr>
                        <a:t>10.1” </a:t>
                      </a:r>
                      <a:r>
                        <a:rPr lang="en-US" altLang="zh-TW" sz="700" b="0" i="0" u="none" strike="noStrike" kern="1200" baseline="0" dirty="0">
                          <a:solidFill>
                            <a:srgbClr val="141212"/>
                          </a:solidFill>
                          <a:latin typeface="+mn-lt"/>
                          <a:ea typeface="微軟正黑體" panose="020B0604030504040204" pitchFamily="34" charset="-120"/>
                          <a:cs typeface="+mn-cs"/>
                        </a:rPr>
                        <a:t>WUXGA (1920 ×1200) </a:t>
                      </a:r>
                      <a:r>
                        <a:rPr lang="en-US" altLang="zh-TW" sz="700" b="0" kern="1200" dirty="0">
                          <a:solidFill>
                            <a:schemeClr val="tx1"/>
                          </a:solidFill>
                          <a:latin typeface="+mn-lt"/>
                          <a:ea typeface="微軟正黑體" panose="020B0604030504040204" pitchFamily="34" charset="-120"/>
                          <a:cs typeface="Tahoma" panose="020B0604030504040204" pitchFamily="34" charset="0"/>
                        </a:rPr>
                        <a:t>with </a:t>
                      </a:r>
                      <a:r>
                        <a:rPr lang="en-US" altLang="zh-TW" sz="700" kern="1200" dirty="0">
                          <a:solidFill>
                            <a:srgbClr val="141212"/>
                          </a:solidFill>
                          <a:effectLst/>
                          <a:latin typeface="+mn-lt"/>
                          <a:ea typeface="微軟正黑體" panose="020B0604030504040204" pitchFamily="34" charset="-120"/>
                          <a:cs typeface="+mn-cs"/>
                        </a:rPr>
                        <a:t>1000 nits </a:t>
                      </a:r>
                      <a:r>
                        <a:rPr lang="en-US" altLang="zh-TW" sz="700" kern="1200" dirty="0" err="1">
                          <a:solidFill>
                            <a:srgbClr val="141212"/>
                          </a:solidFill>
                          <a:effectLst/>
                          <a:latin typeface="+mn-lt"/>
                          <a:ea typeface="微軟正黑體" panose="020B0604030504040204" pitchFamily="34" charset="-120"/>
                          <a:cs typeface="+mn-cs"/>
                        </a:rPr>
                        <a:t>LumiBond</a:t>
                      </a:r>
                      <a:r>
                        <a:rPr lang="en-US" altLang="zh-TW" sz="700" kern="1200" dirty="0">
                          <a:solidFill>
                            <a:srgbClr val="141212"/>
                          </a:solidFill>
                          <a:effectLst/>
                          <a:latin typeface="+mn-lt"/>
                          <a:ea typeface="微軟正黑體" panose="020B0604030504040204" pitchFamily="34" charset="-120"/>
                          <a:cs typeface="+mn-cs"/>
                        </a:rPr>
                        <a:t>® display with sunlight readable technology, capacitive multi-touch screen </a:t>
                      </a:r>
                      <a:endParaRPr lang="en-US" altLang="zh-TW" sz="700" b="0" kern="1200" dirty="0">
                        <a:solidFill>
                          <a:schemeClr val="tx1"/>
                        </a:solidFill>
                        <a:latin typeface="+mn-lt"/>
                        <a:ea typeface="微軟正黑體" panose="020B0604030504040204" pitchFamily="34" charset="-120"/>
                        <a:cs typeface="Tahoma" panose="020B0604030504040204" pitchFamily="34" charset="0"/>
                      </a:endParaRPr>
                    </a:p>
                    <a:p>
                      <a:pPr marL="0" indent="0">
                        <a:buFontTx/>
                        <a:buNone/>
                      </a:pPr>
                      <a:endParaRPr lang="en-US" altLang="zh-TW" sz="700" b="0" kern="1200" dirty="0">
                        <a:solidFill>
                          <a:schemeClr val="tx1"/>
                        </a:solidFill>
                        <a:latin typeface="+mn-lt"/>
                        <a:ea typeface="微軟正黑體" panose="020B0604030504040204" pitchFamily="34" charset="-12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buFontTx/>
                        <a:buNone/>
                      </a:pPr>
                      <a:r>
                        <a:rPr lang="en-US" altLang="zh-TW" sz="700" b="0" i="0" u="none" strike="noStrike" kern="1200" baseline="0" dirty="0">
                          <a:solidFill>
                            <a:srgbClr val="141212"/>
                          </a:solidFill>
                          <a:latin typeface="+mn-lt"/>
                          <a:ea typeface="微軟正黑體" panose="020B0604030504040204" pitchFamily="34" charset="-120"/>
                          <a:cs typeface="+mn-cs"/>
                        </a:rPr>
                        <a:t>  10.1" WUXGA (1920 ×1200) with 1000 nits capacitive gloved multi touch</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buFontTx/>
                        <a:buNone/>
                      </a:pPr>
                      <a:r>
                        <a:rPr lang="en-US" altLang="zh-TW" sz="700" b="0" i="0" u="none" strike="noStrike" kern="1200" baseline="0" dirty="0">
                          <a:solidFill>
                            <a:srgbClr val="141212"/>
                          </a:solidFill>
                          <a:latin typeface="+mn-lt"/>
                          <a:ea typeface="微軟正黑體" panose="020B0604030504040204" pitchFamily="34" charset="-120"/>
                          <a:cs typeface="+mn-cs"/>
                        </a:rPr>
                        <a:t> 10.1" WUXGA (1920 ×1200) with 1000 nits capacitive gloved multi touch</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0161031"/>
                  </a:ext>
                </a:extLst>
              </a:tr>
              <a:tr h="737096">
                <a:tc>
                  <a:txBody>
                    <a:bodyPr/>
                    <a:lstStyle/>
                    <a:p>
                      <a:pPr algn="ctr" fontAlgn="ctr"/>
                      <a:r>
                        <a:rPr lang="en-US" sz="1100" b="1" i="0" u="none" strike="noStrike" dirty="0">
                          <a:solidFill>
                            <a:schemeClr val="bg1"/>
                          </a:solidFill>
                          <a:effectLst/>
                          <a:latin typeface="+mn-lt"/>
                          <a:ea typeface="微軟正黑體" panose="020B0604030504040204" pitchFamily="34" charset="-120"/>
                        </a:rPr>
                        <a:t>CPU</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a:lnSpc>
                          <a:spcPct val="100000"/>
                        </a:lnSpc>
                      </a:pPr>
                      <a:r>
                        <a:rPr lang="en-US" altLang="zh-TW" sz="700" b="1" kern="1200" dirty="0">
                          <a:solidFill>
                            <a:srgbClr val="C00000"/>
                          </a:solidFill>
                          <a:effectLst/>
                          <a:latin typeface="+mn-lt"/>
                          <a:ea typeface="微軟正黑體" panose="020B0604030504040204" pitchFamily="34" charset="-120"/>
                          <a:cs typeface="+mn-cs"/>
                        </a:rPr>
                        <a:t>  </a:t>
                      </a:r>
                      <a:r>
                        <a:rPr lang="en-US" altLang="zh-TW" sz="700" b="0" kern="1200" dirty="0">
                          <a:solidFill>
                            <a:schemeClr val="tx1"/>
                          </a:solidFill>
                          <a:effectLst/>
                          <a:latin typeface="+mn-lt"/>
                          <a:ea typeface="微軟正黑體" panose="020B0604030504040204" pitchFamily="34" charset="-120"/>
                          <a:cs typeface="+mn-cs"/>
                        </a:rPr>
                        <a:t>12th Generation Intel® Core™ </a:t>
                      </a:r>
                    </a:p>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 Intel® Core™ i7-1250U (12th Gen) Processor with vPro™  </a:t>
                      </a:r>
                      <a:br>
                        <a:rPr lang="en-US" altLang="zh-TW" sz="700" kern="1200" dirty="0">
                          <a:solidFill>
                            <a:srgbClr val="141212"/>
                          </a:solidFill>
                          <a:effectLst/>
                          <a:latin typeface="+mn-lt"/>
                          <a:ea typeface="微軟正黑體" panose="020B0604030504040204" pitchFamily="34" charset="-120"/>
                          <a:cs typeface="+mn-cs"/>
                        </a:rPr>
                      </a:br>
                      <a:r>
                        <a:rPr lang="en-US" altLang="zh-TW" sz="700" kern="1200" dirty="0">
                          <a:solidFill>
                            <a:srgbClr val="141212"/>
                          </a:solidFill>
                          <a:effectLst/>
                          <a:latin typeface="+mn-lt"/>
                          <a:ea typeface="微軟正黑體" panose="020B0604030504040204" pitchFamily="34" charset="-120"/>
                          <a:cs typeface="+mn-cs"/>
                        </a:rPr>
                        <a:t>    (12M Cache, up to 4.7 GHz, 2P+8E cores)</a:t>
                      </a:r>
                    </a:p>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 Intel® Core™ i5-1230U (12th Gen) Processor with vPro™ </a:t>
                      </a:r>
                    </a:p>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(12M Cache, up to 4.4 GHz, 2P+8E cores)</a:t>
                      </a:r>
                      <a:endParaRPr lang="en-US" altLang="zh-TW" sz="700" dirty="0">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b="0" kern="1200" dirty="0">
                          <a:solidFill>
                            <a:schemeClr val="tx1"/>
                          </a:solidFill>
                          <a:effectLst/>
                          <a:latin typeface="+mn-lt"/>
                          <a:ea typeface="微軟正黑體" panose="020B0604030504040204" pitchFamily="34" charset="-120"/>
                          <a:cs typeface="+mn-cs"/>
                        </a:rPr>
                        <a:t>11th Generation Intel® Core™ </a:t>
                      </a:r>
                    </a:p>
                    <a:p>
                      <a:pPr marL="0" indent="0" algn="l">
                        <a:lnSpc>
                          <a:spcPct val="100000"/>
                        </a:lnSpc>
                        <a:buFontTx/>
                        <a:buNone/>
                      </a:pPr>
                      <a:r>
                        <a:rPr lang="en-US" altLang="zh-TW" sz="700" b="0" i="0" u="none" strike="noStrike" kern="1200" baseline="0" dirty="0">
                          <a:solidFill>
                            <a:srgbClr val="141212"/>
                          </a:solidFill>
                          <a:latin typeface="+mn-lt"/>
                          <a:ea typeface="微軟正黑體" panose="020B0604030504040204" pitchFamily="34" charset="-120"/>
                          <a:cs typeface="+mn-cs"/>
                        </a:rPr>
                        <a:t>- </a:t>
                      </a:r>
                      <a:r>
                        <a:rPr lang="en-US" altLang="zh-TW" sz="700" dirty="0">
                          <a:latin typeface="+mn-lt"/>
                          <a:ea typeface="微軟正黑體" panose="020B0604030504040204" pitchFamily="34" charset="-120"/>
                        </a:rPr>
                        <a:t>Intel® Core™ i5-</a:t>
                      </a:r>
                      <a:r>
                        <a:rPr lang="en-US" altLang="zh-TW" sz="700" b="0" i="0" u="none" strike="noStrike" kern="1200" baseline="0" dirty="0">
                          <a:solidFill>
                            <a:srgbClr val="141212"/>
                          </a:solidFill>
                          <a:latin typeface="+mn-lt"/>
                          <a:ea typeface="微軟正黑體" panose="020B0604030504040204" pitchFamily="34" charset="-120"/>
                          <a:cs typeface="+mn-cs"/>
                        </a:rPr>
                        <a:t>1135G7 (up to 4.2 GHz)</a:t>
                      </a:r>
                    </a:p>
                    <a:p>
                      <a:pPr marL="0" indent="0" algn="l">
                        <a:lnSpc>
                          <a:spcPct val="100000"/>
                        </a:lnSpc>
                        <a:buFontTx/>
                        <a:buNone/>
                      </a:pPr>
                      <a:r>
                        <a:rPr lang="en-US" altLang="zh-TW" sz="700" dirty="0">
                          <a:latin typeface="+mn-lt"/>
                          <a:ea typeface="微軟正黑體" panose="020B0604030504040204" pitchFamily="34" charset="-120"/>
                        </a:rPr>
                        <a:t>- Intel® Core™ i5-</a:t>
                      </a:r>
                      <a:r>
                        <a:rPr lang="en-US" altLang="zh-TW" sz="700" b="0" i="0" u="none" strike="noStrike" kern="1200" baseline="0" dirty="0">
                          <a:solidFill>
                            <a:srgbClr val="141212"/>
                          </a:solidFill>
                          <a:latin typeface="+mn-lt"/>
                          <a:ea typeface="微軟正黑體" panose="020B0604030504040204" pitchFamily="34" charset="-120"/>
                          <a:cs typeface="+mn-cs"/>
                        </a:rPr>
                        <a:t>1145G7 </a:t>
                      </a:r>
                      <a:r>
                        <a:rPr lang="en-US" altLang="zh-TW" sz="700" dirty="0">
                          <a:latin typeface="+mn-lt"/>
                          <a:ea typeface="微軟正黑體" panose="020B0604030504040204" pitchFamily="34" charset="-120"/>
                        </a:rPr>
                        <a:t>vPro™(up to 4.4 GHz)</a:t>
                      </a:r>
                    </a:p>
                    <a:p>
                      <a:pPr marL="0" indent="0" algn="l">
                        <a:lnSpc>
                          <a:spcPct val="100000"/>
                        </a:lnSpc>
                        <a:buFontTx/>
                        <a:buNone/>
                      </a:pPr>
                      <a:r>
                        <a:rPr lang="en-US" altLang="zh-TW" sz="700" dirty="0">
                          <a:latin typeface="+mn-lt"/>
                          <a:ea typeface="微軟正黑體" panose="020B0604030504040204" pitchFamily="34" charset="-120"/>
                        </a:rPr>
                        <a:t>- Intel® Core™ i7-</a:t>
                      </a:r>
                      <a:r>
                        <a:rPr lang="en-US" altLang="zh-TW" sz="700" b="0" i="0" u="none" strike="noStrike" kern="1200" baseline="0" dirty="0">
                          <a:solidFill>
                            <a:srgbClr val="141212"/>
                          </a:solidFill>
                          <a:latin typeface="+mn-lt"/>
                          <a:ea typeface="微軟正黑體" panose="020B0604030504040204" pitchFamily="34" charset="-120"/>
                          <a:cs typeface="+mn-cs"/>
                        </a:rPr>
                        <a:t>1165G7 (up to 4.7 GHz)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dirty="0">
                          <a:latin typeface="+mn-lt"/>
                          <a:ea typeface="微軟正黑體" panose="020B0604030504040204" pitchFamily="34" charset="-120"/>
                        </a:rPr>
                        <a:t>- Intel® Core™ i7-</a:t>
                      </a:r>
                      <a:r>
                        <a:rPr lang="en-US" altLang="zh-TW" sz="700" b="0" i="0" u="none" strike="noStrike" kern="1200" baseline="0" dirty="0">
                          <a:solidFill>
                            <a:srgbClr val="141212"/>
                          </a:solidFill>
                          <a:latin typeface="+mn-lt"/>
                          <a:ea typeface="微軟正黑體" panose="020B0604030504040204" pitchFamily="34" charset="-120"/>
                          <a:cs typeface="+mn-cs"/>
                        </a:rPr>
                        <a:t>1185G7 </a:t>
                      </a:r>
                      <a:r>
                        <a:rPr lang="en-US" altLang="zh-TW" sz="700" dirty="0">
                          <a:latin typeface="+mn-lt"/>
                          <a:ea typeface="微軟正黑體" panose="020B0604030504040204" pitchFamily="34" charset="-120"/>
                        </a:rPr>
                        <a:t>vPro™(up to 4.8 GHz)</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b="0" kern="1200" dirty="0">
                          <a:solidFill>
                            <a:schemeClr val="tx1"/>
                          </a:solidFill>
                          <a:effectLst/>
                          <a:latin typeface="+mn-lt"/>
                          <a:ea typeface="微軟正黑體" panose="020B0604030504040204" pitchFamily="34" charset="-120"/>
                          <a:cs typeface="+mn-cs"/>
                        </a:rPr>
                        <a:t>10th Generation Intel® Core™ </a:t>
                      </a:r>
                    </a:p>
                    <a:p>
                      <a:pPr marL="0" indent="0" algn="l">
                        <a:lnSpc>
                          <a:spcPct val="100000"/>
                        </a:lnSpc>
                        <a:buFontTx/>
                        <a:buNone/>
                      </a:pPr>
                      <a:r>
                        <a:rPr lang="en-US" altLang="zh-TW" sz="700" b="0" i="0" u="none" strike="noStrike" kern="1200" baseline="0" dirty="0">
                          <a:solidFill>
                            <a:srgbClr val="141212"/>
                          </a:solidFill>
                          <a:latin typeface="+mn-lt"/>
                          <a:ea typeface="微軟正黑體" panose="020B0604030504040204" pitchFamily="34" charset="-120"/>
                          <a:cs typeface="+mn-cs"/>
                        </a:rPr>
                        <a:t>- </a:t>
                      </a:r>
                      <a:r>
                        <a:rPr lang="en-US" altLang="zh-TW" sz="700" dirty="0">
                          <a:latin typeface="+mn-lt"/>
                          <a:ea typeface="微軟正黑體" panose="020B0604030504040204" pitchFamily="34" charset="-120"/>
                        </a:rPr>
                        <a:t>Intel® Core™ i5-</a:t>
                      </a:r>
                      <a:r>
                        <a:rPr lang="en-US" altLang="zh-TW" sz="700" b="0" i="0" u="none" strike="noStrike" kern="1200" baseline="0" dirty="0">
                          <a:solidFill>
                            <a:srgbClr val="141212"/>
                          </a:solidFill>
                          <a:latin typeface="+mn-lt"/>
                          <a:ea typeface="微軟正黑體" panose="020B0604030504040204" pitchFamily="34" charset="-120"/>
                          <a:cs typeface="+mn-cs"/>
                        </a:rPr>
                        <a:t>10210U (up to 4.2 GHz)</a:t>
                      </a:r>
                    </a:p>
                    <a:p>
                      <a:pPr marL="0" indent="0" algn="l">
                        <a:lnSpc>
                          <a:spcPct val="100000"/>
                        </a:lnSpc>
                        <a:buFontTx/>
                        <a:buNone/>
                      </a:pPr>
                      <a:r>
                        <a:rPr lang="en-US" altLang="zh-TW" sz="700" dirty="0">
                          <a:latin typeface="+mn-lt"/>
                          <a:ea typeface="微軟正黑體" panose="020B0604030504040204" pitchFamily="34" charset="-120"/>
                        </a:rPr>
                        <a:t>- Intel® Core™ i5-</a:t>
                      </a:r>
                      <a:r>
                        <a:rPr lang="en-US" altLang="zh-TW" sz="700" b="0" i="0" u="none" strike="noStrike" kern="1200" baseline="0" dirty="0">
                          <a:solidFill>
                            <a:srgbClr val="141212"/>
                          </a:solidFill>
                          <a:latin typeface="+mn-lt"/>
                          <a:ea typeface="微軟正黑體" panose="020B0604030504040204" pitchFamily="34" charset="-120"/>
                          <a:cs typeface="+mn-cs"/>
                        </a:rPr>
                        <a:t>10310U </a:t>
                      </a:r>
                      <a:r>
                        <a:rPr lang="en-US" altLang="zh-TW" sz="700" dirty="0">
                          <a:latin typeface="+mn-lt"/>
                          <a:ea typeface="微軟正黑體" panose="020B0604030504040204" pitchFamily="34" charset="-120"/>
                        </a:rPr>
                        <a:t>vPro™(up to 4.4 GHz)</a:t>
                      </a:r>
                    </a:p>
                    <a:p>
                      <a:pPr marL="0" indent="0" algn="l">
                        <a:lnSpc>
                          <a:spcPct val="100000"/>
                        </a:lnSpc>
                        <a:buFontTx/>
                        <a:buNone/>
                      </a:pPr>
                      <a:r>
                        <a:rPr lang="en-US" altLang="zh-TW" sz="700" dirty="0">
                          <a:latin typeface="+mn-lt"/>
                          <a:ea typeface="微軟正黑體" panose="020B0604030504040204" pitchFamily="34" charset="-120"/>
                        </a:rPr>
                        <a:t>- Intel® Core™ i7-</a:t>
                      </a:r>
                      <a:r>
                        <a:rPr lang="en-US" altLang="zh-TW" sz="700" b="0" i="0" u="none" strike="noStrike" kern="1200" baseline="0" dirty="0">
                          <a:solidFill>
                            <a:srgbClr val="141212"/>
                          </a:solidFill>
                          <a:latin typeface="+mn-lt"/>
                          <a:ea typeface="微軟正黑體" panose="020B0604030504040204" pitchFamily="34" charset="-120"/>
                          <a:cs typeface="+mn-cs"/>
                        </a:rPr>
                        <a:t>10510U (up to 4.9 GHz)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dirty="0">
                          <a:latin typeface="+mn-lt"/>
                          <a:ea typeface="微軟正黑體" panose="020B0604030504040204" pitchFamily="34" charset="-120"/>
                        </a:rPr>
                        <a:t>- Intel® Core™ i7-</a:t>
                      </a:r>
                      <a:r>
                        <a:rPr lang="en-US" altLang="zh-TW" sz="700" b="0" i="0" u="none" strike="noStrike" kern="1200" baseline="0" dirty="0">
                          <a:solidFill>
                            <a:srgbClr val="141212"/>
                          </a:solidFill>
                          <a:latin typeface="+mn-lt"/>
                          <a:ea typeface="微軟正黑體" panose="020B0604030504040204" pitchFamily="34" charset="-120"/>
                          <a:cs typeface="+mn-cs"/>
                        </a:rPr>
                        <a:t>10610U </a:t>
                      </a:r>
                      <a:r>
                        <a:rPr lang="en-US" altLang="zh-TW" sz="700" dirty="0">
                          <a:latin typeface="+mn-lt"/>
                          <a:ea typeface="微軟正黑體" panose="020B0604030504040204" pitchFamily="34" charset="-120"/>
                        </a:rPr>
                        <a:t>vPro™(up to 4.9 GHz)</a:t>
                      </a:r>
                    </a:p>
                    <a:p>
                      <a:pPr algn="l">
                        <a:lnSpc>
                          <a:spcPct val="100000"/>
                        </a:lnSpc>
                      </a:pPr>
                      <a:endParaRPr lang="en-US" altLang="zh-TW" sz="700" dirty="0">
                        <a:solidFill>
                          <a:srgbClr val="141212"/>
                        </a:solidFill>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fontAlgn="ctr">
                        <a:lnSpc>
                          <a:spcPct val="100000"/>
                        </a:lnSpc>
                        <a:buFontTx/>
                        <a:buNone/>
                      </a:pPr>
                      <a:r>
                        <a:rPr lang="en-US" altLang="zh-TW" sz="700" b="0" dirty="0">
                          <a:solidFill>
                            <a:schemeClr val="tx1"/>
                          </a:solidFill>
                          <a:latin typeface="+mn-lt"/>
                          <a:ea typeface="微軟正黑體" panose="020B0604030504040204" pitchFamily="34" charset="-120"/>
                        </a:rPr>
                        <a:t>  </a:t>
                      </a:r>
                      <a:r>
                        <a:rPr lang="en-US" altLang="zh-TW" sz="700" kern="1200" dirty="0">
                          <a:solidFill>
                            <a:srgbClr val="141212"/>
                          </a:solidFill>
                          <a:effectLst/>
                          <a:latin typeface="+mn-lt"/>
                          <a:ea typeface="微軟正黑體" panose="020B0604030504040204" pitchFamily="34" charset="-120"/>
                          <a:cs typeface="+mn-cs"/>
                        </a:rPr>
                        <a:t>10th Generation Intel® Core™ </a:t>
                      </a:r>
                    </a:p>
                    <a:p>
                      <a:pPr marL="0" indent="0" algn="l">
                        <a:lnSpc>
                          <a:spcPct val="100000"/>
                        </a:lnSpc>
                        <a:buFontTx/>
                        <a:buNone/>
                      </a:pPr>
                      <a:r>
                        <a:rPr lang="en-US" altLang="zh-TW" sz="700" b="0" i="0" u="none" strike="noStrike" kern="1200" baseline="0" dirty="0">
                          <a:solidFill>
                            <a:srgbClr val="141212"/>
                          </a:solidFill>
                          <a:latin typeface="+mn-lt"/>
                          <a:ea typeface="微軟正黑體" panose="020B0604030504040204" pitchFamily="34" charset="-120"/>
                          <a:cs typeface="+mn-cs"/>
                        </a:rPr>
                        <a:t> - </a:t>
                      </a:r>
                      <a:r>
                        <a:rPr lang="en-US" altLang="zh-TW" sz="700" dirty="0">
                          <a:latin typeface="+mn-lt"/>
                          <a:ea typeface="微軟正黑體" panose="020B0604030504040204" pitchFamily="34" charset="-120"/>
                        </a:rPr>
                        <a:t>Intel® Core™ i5-</a:t>
                      </a:r>
                      <a:r>
                        <a:rPr lang="en-US" altLang="zh-TW" sz="700" b="0" i="0" u="none" strike="noStrike" kern="1200" baseline="0" dirty="0">
                          <a:solidFill>
                            <a:srgbClr val="141212"/>
                          </a:solidFill>
                          <a:latin typeface="+mn-lt"/>
                          <a:ea typeface="微軟正黑體" panose="020B0604030504040204" pitchFamily="34" charset="-120"/>
                          <a:cs typeface="+mn-cs"/>
                        </a:rPr>
                        <a:t>10310U </a:t>
                      </a:r>
                      <a:r>
                        <a:rPr lang="en-US" altLang="zh-TW" sz="700" dirty="0">
                          <a:latin typeface="+mn-lt"/>
                          <a:ea typeface="微軟正黑體" panose="020B0604030504040204" pitchFamily="34" charset="-120"/>
                        </a:rPr>
                        <a:t>vPro™</a:t>
                      </a:r>
                      <a:r>
                        <a:rPr lang="en-US" altLang="zh-TW" sz="700" b="0" i="0" u="none" strike="noStrike" kern="1200" baseline="0" dirty="0">
                          <a:solidFill>
                            <a:srgbClr val="141212"/>
                          </a:solidFill>
                          <a:latin typeface="+mn-lt"/>
                          <a:ea typeface="微軟正黑體" panose="020B0604030504040204" pitchFamily="34" charset="-120"/>
                          <a:cs typeface="+mn-cs"/>
                        </a:rPr>
                        <a:t> (up to 4.4 GHz)</a:t>
                      </a:r>
                    </a:p>
                    <a:p>
                      <a:pPr marL="0" indent="0" algn="l">
                        <a:lnSpc>
                          <a:spcPct val="100000"/>
                        </a:lnSpc>
                        <a:buFontTx/>
                        <a:buNone/>
                      </a:pPr>
                      <a:r>
                        <a:rPr lang="en-US" altLang="zh-TW" sz="700" dirty="0">
                          <a:latin typeface="+mn-lt"/>
                          <a:ea typeface="微軟正黑體" panose="020B0604030504040204" pitchFamily="34" charset="-120"/>
                        </a:rPr>
                        <a:t> - Intel® Core™ i7-</a:t>
                      </a:r>
                      <a:r>
                        <a:rPr lang="en-US" altLang="zh-TW" sz="700" b="0" i="0" u="none" strike="noStrike" kern="1200" baseline="0" dirty="0">
                          <a:solidFill>
                            <a:srgbClr val="141212"/>
                          </a:solidFill>
                          <a:latin typeface="+mn-lt"/>
                          <a:ea typeface="微軟正黑體" panose="020B0604030504040204" pitchFamily="34" charset="-120"/>
                          <a:cs typeface="+mn-cs"/>
                        </a:rPr>
                        <a:t>10810U </a:t>
                      </a:r>
                      <a:r>
                        <a:rPr lang="en-US" altLang="zh-TW" sz="700" dirty="0">
                          <a:latin typeface="+mn-lt"/>
                          <a:ea typeface="微軟正黑體" panose="020B0604030504040204" pitchFamily="34" charset="-120"/>
                        </a:rPr>
                        <a:t>vPro™(up to 4.9 GHz)</a:t>
                      </a:r>
                    </a:p>
                    <a:p>
                      <a:pPr marL="0" indent="0" algn="l" fontAlgn="ctr">
                        <a:lnSpc>
                          <a:spcPct val="100000"/>
                        </a:lnSpc>
                        <a:buFontTx/>
                        <a:buNone/>
                      </a:pPr>
                      <a:endParaRPr lang="en-US" sz="700" b="0" i="0" u="none" strike="noStrike" dirty="0">
                        <a:solidFill>
                          <a:srgbClr val="141212"/>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fontAlgn="ctr">
                        <a:lnSpc>
                          <a:spcPct val="100000"/>
                        </a:lnSpc>
                        <a:buFontTx/>
                        <a:buNone/>
                      </a:pPr>
                      <a:r>
                        <a:rPr lang="en-US" altLang="zh-TW" sz="700" dirty="0">
                          <a:latin typeface="+mn-lt"/>
                          <a:ea typeface="微軟正黑體" panose="020B0604030504040204" pitchFamily="34" charset="-120"/>
                        </a:rPr>
                        <a:t>8th Generation </a:t>
                      </a:r>
                      <a:br>
                        <a:rPr lang="en-US" altLang="zh-TW" sz="700" dirty="0">
                          <a:latin typeface="+mn-lt"/>
                          <a:ea typeface="微軟正黑體" panose="020B0604030504040204" pitchFamily="34" charset="-120"/>
                        </a:rPr>
                      </a:br>
                      <a:r>
                        <a:rPr lang="en-US" altLang="zh-TW" sz="700" dirty="0">
                          <a:latin typeface="+mn-lt"/>
                          <a:ea typeface="微軟正黑體" panose="020B0604030504040204" pitchFamily="34" charset="-120"/>
                        </a:rPr>
                        <a:t>Intel® Core™ i7 – 8650U </a:t>
                      </a:r>
                      <a:r>
                        <a:rPr lang="zh-TW" altLang="en-US" sz="700" dirty="0">
                          <a:latin typeface="+mn-lt"/>
                          <a:ea typeface="微軟正黑體" panose="020B0604030504040204" pitchFamily="34" charset="-120"/>
                        </a:rPr>
                        <a:t> </a:t>
                      </a:r>
                      <a:r>
                        <a:rPr lang="en-US" altLang="zh-TW" sz="700" dirty="0">
                          <a:latin typeface="+mn-lt"/>
                          <a:ea typeface="微軟正黑體" panose="020B0604030504040204" pitchFamily="34" charset="-120"/>
                        </a:rPr>
                        <a:t>vPro™ (up to 4.20 GHz) </a:t>
                      </a:r>
                      <a:br>
                        <a:rPr lang="en-US" altLang="zh-TW" sz="700" dirty="0">
                          <a:latin typeface="+mn-lt"/>
                          <a:ea typeface="微軟正黑體" panose="020B0604030504040204" pitchFamily="34" charset="-120"/>
                        </a:rPr>
                      </a:br>
                      <a:r>
                        <a:rPr lang="en-US" altLang="zh-TW" sz="700" dirty="0">
                          <a:latin typeface="+mn-lt"/>
                          <a:ea typeface="微軟正黑體" panose="020B0604030504040204" pitchFamily="34" charset="-120"/>
                        </a:rPr>
                        <a:t>Intel® Core™ i5</a:t>
                      </a:r>
                      <a:r>
                        <a:rPr lang="zh-TW" altLang="en-US" sz="700" dirty="0">
                          <a:latin typeface="+mn-lt"/>
                          <a:ea typeface="微軟正黑體" panose="020B0604030504040204" pitchFamily="34" charset="-120"/>
                        </a:rPr>
                        <a:t> </a:t>
                      </a:r>
                      <a:r>
                        <a:rPr lang="en-US" altLang="zh-TW" sz="700" dirty="0">
                          <a:latin typeface="+mn-lt"/>
                          <a:ea typeface="微軟正黑體" panose="020B0604030504040204" pitchFamily="34" charset="-120"/>
                        </a:rPr>
                        <a:t>– 8350U  vPro™ (up to 3.60 GHz) </a:t>
                      </a:r>
                    </a:p>
                    <a:p>
                      <a:pPr marL="0" indent="0" algn="l" fontAlgn="ctr">
                        <a:lnSpc>
                          <a:spcPct val="100000"/>
                        </a:lnSpc>
                        <a:buFontTx/>
                        <a:buNone/>
                      </a:pPr>
                      <a:r>
                        <a:rPr lang="en-US" altLang="zh-TW" sz="700" dirty="0">
                          <a:latin typeface="+mn-lt"/>
                          <a:ea typeface="微軟正黑體" panose="020B0604030504040204" pitchFamily="34" charset="-120"/>
                        </a:rPr>
                        <a:t>Intel® Core™ i5 – 8250U (up to 3.40 GHz)</a:t>
                      </a:r>
                    </a:p>
                    <a:p>
                      <a:pPr marL="0" indent="0" algn="l" fontAlgn="ctr">
                        <a:lnSpc>
                          <a:spcPct val="100000"/>
                        </a:lnSpc>
                        <a:buFontTx/>
                        <a:buNone/>
                      </a:pPr>
                      <a:r>
                        <a:rPr lang="en-US" altLang="zh-TW" sz="700" dirty="0">
                          <a:latin typeface="+mn-lt"/>
                          <a:ea typeface="微軟正黑體" panose="020B0604030504040204" pitchFamily="34" charset="-120"/>
                        </a:rPr>
                        <a:t>Intel® Pentium® N4200; (LPDDR4 up to 2.50 GHz)</a:t>
                      </a:r>
                      <a:endParaRPr lang="en-US" sz="700" b="0" i="0" u="none" strike="noStrike" dirty="0">
                        <a:solidFill>
                          <a:srgbClr val="141212"/>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9630">
                <a:tc>
                  <a:txBody>
                    <a:bodyPr/>
                    <a:lstStyle/>
                    <a:p>
                      <a:pPr algn="ctr" fontAlgn="ctr"/>
                      <a:r>
                        <a:rPr lang="en-US" sz="1100" b="1" i="0" u="none" strike="noStrike" dirty="0">
                          <a:solidFill>
                            <a:schemeClr val="bg1"/>
                          </a:solidFill>
                          <a:effectLst/>
                          <a:latin typeface="+mn-lt"/>
                          <a:ea typeface="微軟正黑體" panose="020B0604030504040204" pitchFamily="34" charset="-120"/>
                        </a:rPr>
                        <a:t>Graphic</a:t>
                      </a:r>
                      <a:r>
                        <a:rPr lang="en-US" sz="1100" b="1" i="0" u="none" strike="noStrike" baseline="0" dirty="0">
                          <a:solidFill>
                            <a:schemeClr val="bg1"/>
                          </a:solidFill>
                          <a:effectLst/>
                          <a:latin typeface="+mn-lt"/>
                          <a:ea typeface="微軟正黑體" panose="020B0604030504040204" pitchFamily="34" charset="-120"/>
                        </a:rPr>
                        <a:t> </a:t>
                      </a:r>
                      <a:endParaRPr lang="en-US" sz="1100" b="1" i="0" u="none" strike="noStrike" dirty="0">
                        <a:solidFill>
                          <a:schemeClr val="bg1"/>
                        </a:solidFill>
                        <a:effectLst/>
                        <a:latin typeface="+mn-lt"/>
                        <a:ea typeface="微軟正黑體" panose="020B0604030504040204" pitchFamily="34" charset="-120"/>
                      </a:endParaRP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fontAlgn="ctr">
                        <a:lnSpc>
                          <a:spcPct val="100000"/>
                        </a:lnSpc>
                        <a:buFontTx/>
                        <a:buNone/>
                      </a:pPr>
                      <a:r>
                        <a:rPr lang="en-US" altLang="zh-TW" sz="700" b="0" kern="1200" dirty="0">
                          <a:solidFill>
                            <a:schemeClr val="tx1"/>
                          </a:solidFill>
                          <a:effectLst/>
                          <a:latin typeface="+mn-lt"/>
                          <a:ea typeface="微軟正黑體" panose="020B0604030504040204" pitchFamily="34" charset="-120"/>
                          <a:cs typeface="+mn-cs"/>
                        </a:rPr>
                        <a:t>  Intel</a:t>
                      </a:r>
                      <a:r>
                        <a:rPr lang="en-US" altLang="zh-TW" sz="700" dirty="0">
                          <a:latin typeface="+mn-lt"/>
                          <a:ea typeface="微軟正黑體" panose="020B0604030504040204" pitchFamily="34" charset="-120"/>
                        </a:rPr>
                        <a:t>®</a:t>
                      </a:r>
                      <a:r>
                        <a:rPr lang="en-US" altLang="zh-TW" sz="700" b="0" kern="1200" dirty="0">
                          <a:solidFill>
                            <a:schemeClr val="tx1"/>
                          </a:solidFill>
                          <a:effectLst/>
                          <a:latin typeface="+mn-lt"/>
                          <a:ea typeface="微軟正黑體" panose="020B0604030504040204" pitchFamily="34" charset="-120"/>
                          <a:cs typeface="+mn-cs"/>
                        </a:rPr>
                        <a:t> Iris</a:t>
                      </a:r>
                      <a:r>
                        <a:rPr lang="en-US" altLang="zh-TW" sz="700" dirty="0">
                          <a:latin typeface="+mn-lt"/>
                          <a:ea typeface="微軟正黑體" panose="020B0604030504040204" pitchFamily="34" charset="-120"/>
                        </a:rPr>
                        <a:t>®</a:t>
                      </a:r>
                      <a:r>
                        <a:rPr lang="en-US" altLang="zh-TW" sz="700" b="0" kern="1200" dirty="0">
                          <a:solidFill>
                            <a:schemeClr val="tx1"/>
                          </a:solidFill>
                          <a:effectLst/>
                          <a:latin typeface="+mn-lt"/>
                          <a:ea typeface="微軟正黑體" panose="020B0604030504040204" pitchFamily="34" charset="-120"/>
                          <a:cs typeface="+mn-cs"/>
                        </a:rPr>
                        <a:t> Xe</a:t>
                      </a:r>
                      <a:r>
                        <a:rPr lang="en-US" altLang="zh-TW" sz="700" b="0" kern="1200" baseline="0" dirty="0">
                          <a:solidFill>
                            <a:schemeClr val="tx1"/>
                          </a:solidFill>
                          <a:effectLst/>
                          <a:latin typeface="+mn-lt"/>
                          <a:ea typeface="微軟正黑體" panose="020B0604030504040204" pitchFamily="34" charset="-120"/>
                          <a:cs typeface="+mn-cs"/>
                        </a:rPr>
                        <a:t> </a:t>
                      </a:r>
                      <a:r>
                        <a:rPr lang="en-US" altLang="zh-TW" sz="700" b="0" kern="1200" dirty="0">
                          <a:solidFill>
                            <a:schemeClr val="tx1"/>
                          </a:solidFill>
                          <a:effectLst/>
                          <a:latin typeface="+mn-lt"/>
                          <a:ea typeface="微軟正黑體" panose="020B0604030504040204" pitchFamily="34" charset="-120"/>
                          <a:cs typeface="+mn-cs"/>
                        </a:rPr>
                        <a:t>Graphics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t">
                        <a:lnSpc>
                          <a:spcPct val="100000"/>
                        </a:lnSpc>
                      </a:pPr>
                      <a:r>
                        <a:rPr lang="en-US" altLang="zh-TW" sz="700" kern="1200" dirty="0">
                          <a:solidFill>
                            <a:srgbClr val="141212"/>
                          </a:solidFill>
                          <a:effectLst/>
                          <a:latin typeface="+mn-lt"/>
                          <a:ea typeface="微軟正黑體" panose="020B0604030504040204" pitchFamily="34" charset="-120"/>
                          <a:cs typeface="+mn-cs"/>
                        </a:rPr>
                        <a:t>Intel</a:t>
                      </a:r>
                      <a:r>
                        <a:rPr lang="en-US" altLang="zh-TW" sz="700" dirty="0">
                          <a:latin typeface="+mn-lt"/>
                          <a:ea typeface="微軟正黑體" panose="020B0604030504040204" pitchFamily="34" charset="-120"/>
                        </a:rPr>
                        <a:t>®</a:t>
                      </a:r>
                      <a:r>
                        <a:rPr lang="en-US" altLang="zh-TW" sz="700" kern="1200" dirty="0">
                          <a:solidFill>
                            <a:srgbClr val="141212"/>
                          </a:solidFill>
                          <a:effectLst/>
                          <a:latin typeface="+mn-lt"/>
                          <a:ea typeface="微軟正黑體" panose="020B0604030504040204" pitchFamily="34" charset="-120"/>
                          <a:cs typeface="+mn-cs"/>
                        </a:rPr>
                        <a:t> UHD Graphics</a:t>
                      </a:r>
                      <a:endParaRPr lang="en-US" altLang="zh-TW" sz="700" b="1" kern="1200" dirty="0">
                        <a:solidFill>
                          <a:srgbClr val="FF0000"/>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t">
                        <a:lnSpc>
                          <a:spcPct val="100000"/>
                        </a:lnSpc>
                      </a:pPr>
                      <a:r>
                        <a:rPr lang="en-US" altLang="zh-TW" sz="700" kern="1200" dirty="0">
                          <a:solidFill>
                            <a:srgbClr val="141212"/>
                          </a:solidFill>
                          <a:effectLst/>
                          <a:latin typeface="+mn-lt"/>
                          <a:ea typeface="微軟正黑體" panose="020B0604030504040204" pitchFamily="34" charset="-120"/>
                          <a:cs typeface="+mn-cs"/>
                        </a:rPr>
                        <a:t>Intel</a:t>
                      </a:r>
                      <a:r>
                        <a:rPr lang="en-US" altLang="zh-TW" sz="700" dirty="0">
                          <a:latin typeface="+mn-lt"/>
                          <a:ea typeface="微軟正黑體" panose="020B0604030504040204" pitchFamily="34" charset="-120"/>
                        </a:rPr>
                        <a:t>® </a:t>
                      </a:r>
                      <a:r>
                        <a:rPr lang="en-US" altLang="zh-TW" sz="700" kern="1200" dirty="0">
                          <a:solidFill>
                            <a:srgbClr val="141212"/>
                          </a:solidFill>
                          <a:effectLst/>
                          <a:latin typeface="+mn-lt"/>
                          <a:ea typeface="微軟正黑體" panose="020B0604030504040204" pitchFamily="34" charset="-120"/>
                          <a:cs typeface="+mn-cs"/>
                        </a:rPr>
                        <a:t>UHD Graphics</a:t>
                      </a:r>
                      <a:endParaRPr lang="en-US" sz="700" b="1" kern="1200" dirty="0">
                        <a:solidFill>
                          <a:srgbClr val="FF0000"/>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Intel</a:t>
                      </a:r>
                      <a:r>
                        <a:rPr lang="en-US" altLang="zh-TW" sz="700" dirty="0">
                          <a:latin typeface="+mn-lt"/>
                          <a:ea typeface="微軟正黑體" panose="020B0604030504040204" pitchFamily="34" charset="-120"/>
                        </a:rPr>
                        <a:t>®</a:t>
                      </a:r>
                      <a:r>
                        <a:rPr lang="en-US" altLang="zh-TW" sz="700" kern="1200" dirty="0">
                          <a:solidFill>
                            <a:srgbClr val="141212"/>
                          </a:solidFill>
                          <a:effectLst/>
                          <a:latin typeface="+mn-lt"/>
                          <a:ea typeface="微軟正黑體" panose="020B0604030504040204" pitchFamily="34" charset="-120"/>
                          <a:cs typeface="+mn-cs"/>
                        </a:rPr>
                        <a:t> UHD Graphics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dirty="0">
                          <a:latin typeface="+mn-lt"/>
                          <a:ea typeface="微軟正黑體" panose="020B0604030504040204" pitchFamily="34" charset="-120"/>
                        </a:rPr>
                        <a:t>   Intel® UHD Graphics 505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4616">
                <a:tc>
                  <a:txBody>
                    <a:bodyPr/>
                    <a:lstStyle/>
                    <a:p>
                      <a:pPr algn="ctr" fontAlgn="ctr"/>
                      <a:r>
                        <a:rPr lang="en-US" sz="1100" b="1" i="0" u="none" strike="noStrike" dirty="0">
                          <a:solidFill>
                            <a:schemeClr val="bg1"/>
                          </a:solidFill>
                          <a:effectLst/>
                          <a:latin typeface="+mn-lt"/>
                          <a:ea typeface="微軟正黑體" panose="020B0604030504040204" pitchFamily="34" charset="-120"/>
                        </a:rPr>
                        <a:t>Storage</a:t>
                      </a:r>
                      <a:r>
                        <a:rPr lang="en-US" sz="1100" b="1" i="0" u="none" strike="noStrike" baseline="0" dirty="0">
                          <a:solidFill>
                            <a:schemeClr val="bg1"/>
                          </a:solidFill>
                          <a:effectLst/>
                          <a:latin typeface="+mn-lt"/>
                          <a:ea typeface="微軟正黑體" panose="020B0604030504040204" pitchFamily="34" charset="-120"/>
                        </a:rPr>
                        <a:t> </a:t>
                      </a:r>
                      <a:endParaRPr lang="en-US" sz="1100" b="1" i="0" u="none" strike="noStrike" dirty="0">
                        <a:solidFill>
                          <a:schemeClr val="bg1"/>
                        </a:solidFill>
                        <a:effectLst/>
                        <a:latin typeface="+mn-lt"/>
                        <a:ea typeface="微軟正黑體" panose="020B0604030504040204" pitchFamily="34" charset="-120"/>
                      </a:endParaRP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700" kern="1200" dirty="0">
                          <a:solidFill>
                            <a:schemeClr val="tx1"/>
                          </a:solidFill>
                          <a:effectLst/>
                          <a:latin typeface="+mn-lt"/>
                          <a:ea typeface="微軟正黑體" panose="020B0604030504040204" pitchFamily="34" charset="-120"/>
                          <a:cs typeface="+mn-cs"/>
                        </a:rPr>
                        <a:t>  </a:t>
                      </a:r>
                      <a:r>
                        <a:rPr lang="en-US" altLang="zh-TW" sz="700" kern="1200" dirty="0">
                          <a:solidFill>
                            <a:srgbClr val="141212"/>
                          </a:solidFill>
                          <a:effectLst/>
                          <a:latin typeface="+mn-lt"/>
                          <a:ea typeface="微軟正黑體" panose="020B0604030504040204" pitchFamily="34" charset="-120"/>
                          <a:cs typeface="+mn-cs"/>
                        </a:rPr>
                        <a:t>256GB NVMe PCIe SSD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  - Optional 512GB/512GB/1TB/2TB </a:t>
                      </a:r>
                      <a:r>
                        <a:rPr lang="en-US" altLang="zh-TW" sz="700" kern="1200" dirty="0" err="1">
                          <a:solidFill>
                            <a:srgbClr val="141212"/>
                          </a:solidFill>
                          <a:effectLst/>
                          <a:latin typeface="+mn-lt"/>
                          <a:ea typeface="微軟正黑體" panose="020B0604030504040204" pitchFamily="34" charset="-120"/>
                          <a:cs typeface="+mn-cs"/>
                        </a:rPr>
                        <a:t>PCle</a:t>
                      </a:r>
                      <a:r>
                        <a:rPr lang="en-US" altLang="zh-TW" sz="700" kern="1200" dirty="0">
                          <a:solidFill>
                            <a:srgbClr val="141212"/>
                          </a:solidFill>
                          <a:effectLst/>
                          <a:latin typeface="+mn-lt"/>
                          <a:ea typeface="微軟正黑體" panose="020B0604030504040204" pitchFamily="34" charset="-120"/>
                          <a:cs typeface="+mn-cs"/>
                        </a:rPr>
                        <a:t> SSD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700" b="0" kern="1200" dirty="0">
                          <a:solidFill>
                            <a:srgbClr val="141212"/>
                          </a:solidFill>
                          <a:effectLst/>
                          <a:latin typeface="+mn-lt"/>
                          <a:ea typeface="微軟正黑體" panose="020B0604030504040204" pitchFamily="34" charset="-120"/>
                          <a:cs typeface="+mn-cs"/>
                        </a:rPr>
                        <a:t>  - Optional OPAL 2.0 SSD</a:t>
                      </a:r>
                      <a:endParaRPr lang="en-US" altLang="zh-TW" sz="700" b="0" kern="1200" dirty="0">
                        <a:solidFill>
                          <a:schemeClr val="tx1"/>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256GB PCIe NVMe SSD</a:t>
                      </a:r>
                    </a:p>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Optional 512GB/1TB PCle NVMe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256GB PCIe NVMe SSD </a:t>
                      </a:r>
                    </a:p>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Optional 512GB/1TB </a:t>
                      </a:r>
                      <a:r>
                        <a:rPr lang="en-US" altLang="zh-TW" sz="700" kern="1200" dirty="0" err="1">
                          <a:solidFill>
                            <a:srgbClr val="141212"/>
                          </a:solidFill>
                          <a:effectLst/>
                          <a:latin typeface="+mn-lt"/>
                          <a:ea typeface="微軟正黑體" panose="020B0604030504040204" pitchFamily="34" charset="-120"/>
                          <a:cs typeface="+mn-cs"/>
                        </a:rPr>
                        <a:t>PCle</a:t>
                      </a:r>
                      <a:r>
                        <a:rPr lang="en-US" altLang="zh-TW" sz="700" kern="1200" dirty="0">
                          <a:solidFill>
                            <a:srgbClr val="141212"/>
                          </a:solidFill>
                          <a:effectLst/>
                          <a:latin typeface="+mn-lt"/>
                          <a:ea typeface="微軟正黑體" panose="020B0604030504040204" pitchFamily="34" charset="-120"/>
                          <a:cs typeface="+mn-cs"/>
                        </a:rPr>
                        <a:t> NVMe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512GB or 1TB Quick-release OPAL NVMe SSD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a:lnSpc>
                          <a:spcPct val="100000"/>
                        </a:lnSpc>
                      </a:pPr>
                      <a:r>
                        <a:rPr lang="en-US" altLang="zh-TW" sz="700" kern="1200" dirty="0">
                          <a:solidFill>
                            <a:srgbClr val="141212"/>
                          </a:solidFill>
                          <a:effectLst/>
                          <a:latin typeface="+mn-lt"/>
                          <a:ea typeface="微軟正黑體" panose="020B0604030504040204" pitchFamily="34" charset="-120"/>
                          <a:cs typeface="+mn-cs"/>
                        </a:rPr>
                        <a:t>  128GB/256GB/ 512GB SATA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9630">
                <a:tc>
                  <a:txBody>
                    <a:bodyPr/>
                    <a:lstStyle/>
                    <a:p>
                      <a:pPr algn="ctr" fontAlgn="ctr"/>
                      <a:r>
                        <a:rPr lang="en-US" sz="1100" b="1" i="0" u="none" strike="noStrike" dirty="0">
                          <a:solidFill>
                            <a:schemeClr val="bg1"/>
                          </a:solidFill>
                          <a:effectLst/>
                          <a:latin typeface="+mn-lt"/>
                          <a:ea typeface="微軟正黑體" panose="020B0604030504040204" pitchFamily="34" charset="-120"/>
                        </a:rPr>
                        <a:t>RAM</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a:lnSpc>
                          <a:spcPct val="100000"/>
                        </a:lnSpc>
                      </a:pPr>
                      <a:r>
                        <a:rPr lang="en-US" sz="700" b="1" i="0" u="none" strike="noStrike" kern="1200" dirty="0">
                          <a:solidFill>
                            <a:srgbClr val="C00000"/>
                          </a:solidFill>
                          <a:effectLst/>
                          <a:latin typeface="+mn-lt"/>
                          <a:ea typeface="微軟正黑體" panose="020B0604030504040204" pitchFamily="34" charset="-120"/>
                          <a:cs typeface="+mn-cs"/>
                        </a:rPr>
                        <a:t>  </a:t>
                      </a:r>
                      <a:r>
                        <a:rPr lang="en-US" altLang="zh-TW" sz="700" b="0" i="0" u="none" strike="noStrike" kern="1200" dirty="0">
                          <a:solidFill>
                            <a:schemeClr val="tx1"/>
                          </a:solidFill>
                          <a:effectLst/>
                          <a:latin typeface="+mn-lt"/>
                          <a:ea typeface="微軟正黑體" panose="020B0604030504040204" pitchFamily="34" charset="-120"/>
                          <a:cs typeface="+mn-cs"/>
                        </a:rPr>
                        <a:t>8</a:t>
                      </a:r>
                      <a:r>
                        <a:rPr lang="en-US" sz="700" b="0" i="0" u="none" strike="noStrike" kern="1200" dirty="0">
                          <a:solidFill>
                            <a:schemeClr val="tx1"/>
                          </a:solidFill>
                          <a:effectLst/>
                          <a:latin typeface="+mn-lt"/>
                          <a:ea typeface="微軟正黑體" panose="020B0604030504040204" pitchFamily="34" charset="-120"/>
                          <a:cs typeface="+mn-cs"/>
                        </a:rPr>
                        <a:t>GB</a:t>
                      </a:r>
                      <a:r>
                        <a:rPr lang="en-US" sz="700" b="0" i="0" u="none" strike="noStrike" kern="1200" baseline="0" dirty="0">
                          <a:solidFill>
                            <a:schemeClr val="tx1"/>
                          </a:solidFill>
                          <a:effectLst/>
                          <a:latin typeface="+mn-lt"/>
                          <a:ea typeface="微軟正黑體" panose="020B0604030504040204" pitchFamily="34" charset="-120"/>
                          <a:cs typeface="+mn-cs"/>
                        </a:rPr>
                        <a:t> up to 16GB </a:t>
                      </a:r>
                      <a:endParaRPr lang="en-US" sz="700" b="0" i="0" u="none" strike="noStrike"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b="0" i="0" kern="1200" dirty="0">
                          <a:solidFill>
                            <a:srgbClr val="141212"/>
                          </a:solidFill>
                          <a:effectLst/>
                          <a:latin typeface="+mn-lt"/>
                          <a:ea typeface="微軟正黑體" panose="020B0604030504040204" pitchFamily="34" charset="-120"/>
                          <a:cs typeface="+mn-cs"/>
                        </a:rPr>
                        <a:t>  DDR4 8GB up</a:t>
                      </a:r>
                      <a:r>
                        <a:rPr lang="en-US" altLang="zh-TW" sz="700" b="0" i="0" kern="1200" baseline="0" dirty="0">
                          <a:solidFill>
                            <a:srgbClr val="141212"/>
                          </a:solidFill>
                          <a:effectLst/>
                          <a:latin typeface="+mn-lt"/>
                          <a:ea typeface="微軟正黑體" panose="020B0604030504040204" pitchFamily="34" charset="-120"/>
                          <a:cs typeface="+mn-cs"/>
                        </a:rPr>
                        <a:t> to </a:t>
                      </a:r>
                      <a:r>
                        <a:rPr lang="en-US" altLang="zh-TW" sz="700" b="0" i="0" kern="1200" baseline="0" dirty="0">
                          <a:solidFill>
                            <a:schemeClr val="tx1"/>
                          </a:solidFill>
                          <a:effectLst/>
                          <a:latin typeface="+mn-lt"/>
                          <a:ea typeface="微軟正黑體" panose="020B0604030504040204" pitchFamily="34" charset="-120"/>
                          <a:cs typeface="+mn-cs"/>
                        </a:rPr>
                        <a:t>32GB </a:t>
                      </a:r>
                      <a:endParaRPr lang="en-US" sz="700" b="0" i="0" u="none" strike="noStrike"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b="0" i="0" kern="1200" dirty="0">
                          <a:solidFill>
                            <a:srgbClr val="141212"/>
                          </a:solidFill>
                          <a:effectLst/>
                          <a:latin typeface="+mn-lt"/>
                          <a:ea typeface="微軟正黑體" panose="020B0604030504040204" pitchFamily="34" charset="-120"/>
                          <a:cs typeface="+mn-cs"/>
                        </a:rPr>
                        <a:t> DDR4 8GB up</a:t>
                      </a:r>
                      <a:r>
                        <a:rPr lang="en-US" altLang="zh-TW" sz="700" b="0" i="0" kern="1200" baseline="0" dirty="0">
                          <a:solidFill>
                            <a:srgbClr val="141212"/>
                          </a:solidFill>
                          <a:effectLst/>
                          <a:latin typeface="+mn-lt"/>
                          <a:ea typeface="微軟正黑體" panose="020B0604030504040204" pitchFamily="34" charset="-120"/>
                          <a:cs typeface="+mn-cs"/>
                        </a:rPr>
                        <a:t> to </a:t>
                      </a:r>
                      <a:r>
                        <a:rPr lang="en-US" altLang="zh-TW" sz="700" b="0" i="0" kern="1200" baseline="0" dirty="0">
                          <a:solidFill>
                            <a:schemeClr val="tx1"/>
                          </a:solidFill>
                          <a:effectLst/>
                          <a:latin typeface="+mn-lt"/>
                          <a:ea typeface="微軟正黑體" panose="020B0604030504040204" pitchFamily="34" charset="-120"/>
                          <a:cs typeface="+mn-cs"/>
                        </a:rPr>
                        <a:t>32GB </a:t>
                      </a:r>
                      <a:endParaRPr lang="en-US" sz="700" b="1" i="0" u="none" strike="noStrike" dirty="0">
                        <a:solidFill>
                          <a:srgbClr val="FF0000"/>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b="1" i="0" u="none" strike="noStrike" kern="1200" dirty="0">
                          <a:solidFill>
                            <a:srgbClr val="C00000"/>
                          </a:solidFill>
                          <a:effectLst/>
                          <a:latin typeface="+mn-lt"/>
                          <a:ea typeface="微軟正黑體" panose="020B0604030504040204" pitchFamily="34" charset="-120"/>
                          <a:cs typeface="+mn-cs"/>
                        </a:rPr>
                        <a:t>  </a:t>
                      </a:r>
                      <a:r>
                        <a:rPr lang="en-US" altLang="zh-TW" sz="700" b="0" i="0" u="none" strike="noStrike" kern="1200" dirty="0">
                          <a:solidFill>
                            <a:srgbClr val="141212"/>
                          </a:solidFill>
                          <a:effectLst/>
                          <a:latin typeface="+mn-lt"/>
                          <a:ea typeface="微軟正黑體" panose="020B0604030504040204" pitchFamily="34" charset="-120"/>
                          <a:cs typeface="+mn-cs"/>
                        </a:rPr>
                        <a:t>16GB or 32 GB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rgbClr val="141212"/>
                          </a:solidFill>
                          <a:effectLst/>
                          <a:latin typeface="+mn-lt"/>
                          <a:ea typeface="微軟正黑體" panose="020B0604030504040204" pitchFamily="34" charset="-120"/>
                          <a:cs typeface="+mn-cs"/>
                        </a:rPr>
                        <a:t>  8GB</a:t>
                      </a:r>
                      <a:r>
                        <a:rPr lang="zh-TW" altLang="en-US" sz="700" b="0" i="0" u="none" strike="noStrike" kern="1200" dirty="0">
                          <a:solidFill>
                            <a:srgbClr val="141212"/>
                          </a:solidFill>
                          <a:effectLst/>
                          <a:latin typeface="+mn-lt"/>
                          <a:ea typeface="微軟正黑體" panose="020B0604030504040204" pitchFamily="34" charset="-120"/>
                          <a:cs typeface="+mn-cs"/>
                        </a:rPr>
                        <a:t> </a:t>
                      </a:r>
                      <a:r>
                        <a:rPr lang="en-US" altLang="zh-TW" sz="700" b="0" i="0" u="none" strike="noStrike" kern="1200" dirty="0">
                          <a:solidFill>
                            <a:srgbClr val="141212"/>
                          </a:solidFill>
                          <a:effectLst/>
                          <a:latin typeface="+mn-lt"/>
                          <a:ea typeface="微軟正黑體" panose="020B0604030504040204" pitchFamily="34" charset="-120"/>
                          <a:cs typeface="+mn-cs"/>
                        </a:rPr>
                        <a:t>LPDDR3</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719891">
                <a:tc>
                  <a:txBody>
                    <a:bodyPr/>
                    <a:lstStyle/>
                    <a:p>
                      <a:pPr algn="ctr" fontAlgn="ctr"/>
                      <a:r>
                        <a:rPr lang="en-US" sz="1100" b="1" i="0" u="none" strike="noStrike" dirty="0">
                          <a:solidFill>
                            <a:schemeClr val="bg1"/>
                          </a:solidFill>
                          <a:effectLst/>
                          <a:latin typeface="+mn-lt"/>
                          <a:ea typeface="微軟正黑體" panose="020B0604030504040204" pitchFamily="34" charset="-120"/>
                        </a:rPr>
                        <a:t>I/O Interface</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ctr"/>
                      <a:r>
                        <a:rPr lang="en-US" sz="700" b="1" kern="1200" dirty="0">
                          <a:solidFill>
                            <a:srgbClr val="FF0000"/>
                          </a:solidFill>
                          <a:latin typeface="+mn-lt"/>
                          <a:ea typeface="微軟正黑體" panose="020B0604030504040204" pitchFamily="34" charset="-120"/>
                          <a:cs typeface="+mn-cs"/>
                        </a:rPr>
                        <a:t>   - Thunderbolt 4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USB 3.2 Gen1 (type A)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Audio in/out (combo jack)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microSD card (</a:t>
                      </a:r>
                      <a:r>
                        <a:rPr lang="en-US" sz="700" kern="1200" dirty="0" err="1">
                          <a:solidFill>
                            <a:schemeClr val="tx1"/>
                          </a:solidFill>
                          <a:latin typeface="+mn-lt"/>
                          <a:ea typeface="微軟正黑體" panose="020B0604030504040204" pitchFamily="34" charset="-120"/>
                          <a:cs typeface="+mn-cs"/>
                        </a:rPr>
                        <a:t>microSDHC</a:t>
                      </a:r>
                      <a:r>
                        <a:rPr lang="en-US" sz="700" kern="1200" dirty="0">
                          <a:solidFill>
                            <a:schemeClr val="tx1"/>
                          </a:solidFill>
                          <a:latin typeface="+mn-lt"/>
                          <a:ea typeface="微軟正黑體" panose="020B0604030504040204" pitchFamily="34" charset="-120"/>
                          <a:cs typeface="+mn-cs"/>
                        </a:rPr>
                        <a:t>, </a:t>
                      </a:r>
                      <a:r>
                        <a:rPr lang="en-US" sz="700" kern="1200" dirty="0" err="1">
                          <a:solidFill>
                            <a:schemeClr val="tx1"/>
                          </a:solidFill>
                          <a:latin typeface="+mn-lt"/>
                          <a:ea typeface="微軟正黑體" panose="020B0604030504040204" pitchFamily="34" charset="-120"/>
                          <a:cs typeface="+mn-cs"/>
                        </a:rPr>
                        <a:t>microSDXC</a:t>
                      </a:r>
                      <a:r>
                        <a:rPr lang="en-US" sz="700" kern="1200" dirty="0">
                          <a:solidFill>
                            <a:schemeClr val="tx1"/>
                          </a:solidFill>
                          <a:latin typeface="+mn-lt"/>
                          <a:ea typeface="微軟正黑體" panose="020B0604030504040204" pitchFamily="34" charset="-120"/>
                          <a:cs typeface="+mn-cs"/>
                        </a:rPr>
                        <a:t>)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- 10/100/1000 Ethernet (RJ45)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Docking connector (20-pin Pogo)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Nano SIM card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DC-In jack x 1</a:t>
                      </a:r>
                    </a:p>
                    <a:p>
                      <a:pPr algn="l" fontAlgn="ctr"/>
                      <a:r>
                        <a:rPr lang="en-US" sz="700" kern="1200" dirty="0">
                          <a:solidFill>
                            <a:schemeClr val="tx1"/>
                          </a:solidFill>
                          <a:latin typeface="+mn-lt"/>
                          <a:ea typeface="微軟正黑體" panose="020B0604030504040204" pitchFamily="34" charset="-120"/>
                          <a:cs typeface="+mn-cs"/>
                        </a:rPr>
                        <a:t>   - Optional smart card reader x 1 or 2</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USB 3.2 Gen2 (type C)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2nd USB 3.2 Gen1 (type A)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USB 2.0 (type A)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serial port (RS232, 422 and 485 : D-sub,9-pin) x 1</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1D/2D barcode reader x 1 </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 Optional RF antenna pass-through for GPS, WWAN and</a:t>
                      </a:r>
                      <a:br>
                        <a:rPr lang="en-US" sz="700" kern="1200" dirty="0">
                          <a:solidFill>
                            <a:schemeClr val="tx1"/>
                          </a:solidFill>
                          <a:latin typeface="+mn-lt"/>
                          <a:ea typeface="微軟正黑體" panose="020B0604030504040204" pitchFamily="34" charset="-120"/>
                          <a:cs typeface="+mn-cs"/>
                        </a:rPr>
                      </a:br>
                      <a:r>
                        <a:rPr lang="en-US" sz="700" kern="1200" dirty="0">
                          <a:solidFill>
                            <a:schemeClr val="tx1"/>
                          </a:solidFill>
                          <a:latin typeface="+mn-lt"/>
                          <a:ea typeface="微軟正黑體" panose="020B0604030504040204" pitchFamily="34" charset="-120"/>
                          <a:cs typeface="+mn-cs"/>
                        </a:rPr>
                        <a:t>     WLAN</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Default: </a:t>
                      </a:r>
                      <a:r>
                        <a:rPr lang="en-US" altLang="zh-TW" sz="700" b="0" kern="1200" dirty="0">
                          <a:solidFill>
                            <a:schemeClr val="tx1"/>
                          </a:solidFill>
                          <a:effectLst/>
                          <a:latin typeface="+mn-lt"/>
                          <a:ea typeface="微軟正黑體" panose="020B0604030504040204" pitchFamily="34" charset="-120"/>
                          <a:cs typeface="+mn-cs"/>
                        </a:rPr>
                        <a:t>Thunderbolt 4 x1</a:t>
                      </a:r>
                      <a:r>
                        <a:rPr lang="en-US" altLang="zh-TW" sz="700" kern="1200" dirty="0">
                          <a:solidFill>
                            <a:srgbClr val="141212"/>
                          </a:solidFill>
                          <a:effectLst/>
                          <a:latin typeface="+mn-lt"/>
                          <a:ea typeface="微軟正黑體" panose="020B0604030504040204" pitchFamily="34" charset="-120"/>
                          <a:cs typeface="+mn-cs"/>
                        </a:rPr>
                        <a:t>, USB 3.2 Gen 2 (type A) x1, Audio in/out combo, DC in Jack, Docking connector</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 Optional SIM card</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b="0" kern="1200" dirty="0">
                          <a:solidFill>
                            <a:srgbClr val="141212"/>
                          </a:solidFill>
                          <a:effectLst/>
                          <a:latin typeface="+mn-lt"/>
                          <a:ea typeface="微軟正黑體" panose="020B0604030504040204" pitchFamily="34" charset="-120"/>
                          <a:cs typeface="+mn-cs"/>
                        </a:rPr>
                        <a:t>- </a:t>
                      </a:r>
                      <a:r>
                        <a:rPr lang="en-US" altLang="zh-TW" sz="700" b="0" kern="1200" dirty="0">
                          <a:solidFill>
                            <a:schemeClr val="tx1"/>
                          </a:solidFill>
                          <a:latin typeface="+mn-lt"/>
                          <a:ea typeface="微軟正黑體" panose="020B0604030504040204" pitchFamily="34" charset="-120"/>
                          <a:cs typeface="Tahoma" panose="020B0604030504040204" pitchFamily="34" charset="0"/>
                        </a:rPr>
                        <a:t>Optional RF Passthrough</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Default: USB 3.2 Gen 2 (type A) x1, Audio in/out combo, DC in Jack, Docking connector, HDMI</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 Optional SIM card</a:t>
                      </a:r>
                    </a:p>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b="0" kern="1200" dirty="0">
                          <a:solidFill>
                            <a:srgbClr val="141212"/>
                          </a:solidFill>
                          <a:effectLst/>
                          <a:latin typeface="+mn-lt"/>
                          <a:ea typeface="微軟正黑體" panose="020B0604030504040204" pitchFamily="34" charset="-120"/>
                          <a:cs typeface="+mn-cs"/>
                        </a:rPr>
                        <a:t>- </a:t>
                      </a:r>
                      <a:r>
                        <a:rPr lang="en-US" altLang="zh-TW" sz="700" b="0" kern="1200" dirty="0">
                          <a:solidFill>
                            <a:schemeClr val="tx1"/>
                          </a:solidFill>
                          <a:latin typeface="+mn-lt"/>
                          <a:ea typeface="微軟正黑體" panose="020B0604030504040204" pitchFamily="34" charset="-120"/>
                          <a:cs typeface="Tahoma" panose="020B0604030504040204" pitchFamily="34" charset="0"/>
                        </a:rPr>
                        <a:t>Optional RF Passthrough</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141212"/>
                          </a:solidFill>
                          <a:effectLst/>
                          <a:latin typeface="+mn-lt"/>
                          <a:ea typeface="微軟正黑體" panose="020B0604030504040204" pitchFamily="34" charset="-120"/>
                          <a:cs typeface="+mn-cs"/>
                        </a:rPr>
                        <a:t> Default: </a:t>
                      </a:r>
                      <a:r>
                        <a:rPr lang="pt-BR" altLang="zh-TW" sz="700" kern="1200" dirty="0">
                          <a:solidFill>
                            <a:srgbClr val="141212"/>
                          </a:solidFill>
                          <a:effectLst/>
                          <a:latin typeface="+mn-lt"/>
                          <a:ea typeface="微軟正黑體" panose="020B0604030504040204" pitchFamily="34" charset="-120"/>
                          <a:cs typeface="+mn-cs"/>
                        </a:rPr>
                        <a:t>USB C (with PD), USB A, RJ-45, Dual SIM</a:t>
                      </a:r>
                    </a:p>
                    <a:p>
                      <a:pPr marL="0" marR="0" indent="0" algn="l" defTabSz="685594" rtl="0" eaLnBrk="1" fontAlgn="ctr" latinLnBrk="0" hangingPunct="1">
                        <a:lnSpc>
                          <a:spcPct val="100000"/>
                        </a:lnSpc>
                        <a:spcBef>
                          <a:spcPts val="0"/>
                        </a:spcBef>
                        <a:spcAft>
                          <a:spcPts val="0"/>
                        </a:spcAft>
                        <a:buClrTx/>
                        <a:buSzTx/>
                        <a:buFontTx/>
                        <a:buNone/>
                        <a:tabLst/>
                        <a:defRPr/>
                      </a:pPr>
                      <a:r>
                        <a:rPr lang="pt-BR" altLang="zh-TW" sz="700" kern="1200" dirty="0">
                          <a:solidFill>
                            <a:srgbClr val="141212"/>
                          </a:solidFill>
                          <a:effectLst/>
                          <a:latin typeface="+mn-lt"/>
                          <a:ea typeface="微軟正黑體" panose="020B0604030504040204" pitchFamily="34" charset="-120"/>
                          <a:cs typeface="+mn-cs"/>
                        </a:rPr>
                        <a:t> - Optional 2nd USB A </a:t>
                      </a:r>
                    </a:p>
                    <a:p>
                      <a:pPr marL="0" marR="0" indent="0" algn="l" defTabSz="685594" rtl="0" eaLnBrk="1" fontAlgn="ctr" latinLnBrk="0" hangingPunct="1">
                        <a:lnSpc>
                          <a:spcPct val="100000"/>
                        </a:lnSpc>
                        <a:spcBef>
                          <a:spcPts val="0"/>
                        </a:spcBef>
                        <a:spcAft>
                          <a:spcPts val="0"/>
                        </a:spcAft>
                        <a:buClrTx/>
                        <a:buSzTx/>
                        <a:buFontTx/>
                        <a:buNone/>
                        <a:tabLst/>
                        <a:defRPr/>
                      </a:pPr>
                      <a:r>
                        <a:rPr lang="pt-BR" altLang="zh-TW" sz="700" kern="1200" dirty="0">
                          <a:solidFill>
                            <a:srgbClr val="141212"/>
                          </a:solidFill>
                          <a:effectLst/>
                          <a:latin typeface="+mn-lt"/>
                          <a:ea typeface="微軟正黑體" panose="020B0604030504040204" pitchFamily="34" charset="-120"/>
                          <a:cs typeface="+mn-cs"/>
                        </a:rPr>
                        <a:t> - Optional True Serial Dongle D-sub 9-pin</a:t>
                      </a:r>
                      <a:endParaRPr lang="en-US" altLang="zh-TW" sz="700" kern="1200" dirty="0">
                        <a:solidFill>
                          <a:srgbClr val="141212"/>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685594" rtl="0" eaLnBrk="1" fontAlgn="ctr" latinLnBrk="0" hangingPunct="1">
                        <a:lnSpc>
                          <a:spcPct val="100000"/>
                        </a:lnSpc>
                        <a:spcBef>
                          <a:spcPts val="0"/>
                        </a:spcBef>
                        <a:spcAft>
                          <a:spcPts val="0"/>
                        </a:spcAft>
                        <a:buClrTx/>
                        <a:buSzTx/>
                        <a:buFontTx/>
                        <a:buNone/>
                        <a:tabLst/>
                        <a:defRPr/>
                      </a:pPr>
                      <a:r>
                        <a:rPr lang="en-US" altLang="zh-TW" sz="700" b="0" kern="1200" dirty="0">
                          <a:solidFill>
                            <a:schemeClr val="tx1"/>
                          </a:solidFill>
                          <a:latin typeface="+mn-lt"/>
                          <a:ea typeface="微軟正黑體" panose="020B0604030504040204" pitchFamily="34" charset="-120"/>
                          <a:cs typeface="Tahoma" panose="020B0604030504040204" pitchFamily="34" charset="0"/>
                        </a:rPr>
                        <a:t> Default:</a:t>
                      </a:r>
                      <a:r>
                        <a:rPr lang="en-US" altLang="zh-TW" sz="700" b="0" kern="1200" baseline="0" dirty="0">
                          <a:solidFill>
                            <a:schemeClr val="tx1"/>
                          </a:solidFill>
                          <a:latin typeface="+mn-lt"/>
                          <a:ea typeface="微軟正黑體" panose="020B0604030504040204" pitchFamily="34" charset="-120"/>
                          <a:cs typeface="Tahoma" panose="020B0604030504040204" pitchFamily="34" charset="0"/>
                        </a:rPr>
                        <a:t> USB 3.0 x2, USB Type-C port (USB 2.0, USB 3.0, Display Port out), Audio out combo, RJ-45 microSD card, Docking connector, Nano SIM card, DC in jack</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4616">
                <a:tc>
                  <a:txBody>
                    <a:bodyPr/>
                    <a:lstStyle/>
                    <a:p>
                      <a:pPr algn="ctr" fontAlgn="ctr"/>
                      <a:r>
                        <a:rPr lang="en-US" sz="1100" b="1" i="0" u="none" strike="noStrike" dirty="0">
                          <a:solidFill>
                            <a:schemeClr val="bg1"/>
                          </a:solidFill>
                          <a:effectLst/>
                          <a:latin typeface="+mn-lt"/>
                          <a:ea typeface="微軟正黑體" panose="020B0604030504040204" pitchFamily="34" charset="-120"/>
                        </a:rPr>
                        <a:t>Camera </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lnSpc>
                          <a:spcPct val="100000"/>
                        </a:lnSpc>
                        <a:buFontTx/>
                        <a:buNone/>
                      </a:pPr>
                      <a:r>
                        <a:rPr lang="en-US" altLang="zh-TW" sz="700" dirty="0">
                          <a:latin typeface="+mn-lt"/>
                          <a:ea typeface="微軟正黑體" panose="020B0604030504040204" pitchFamily="34" charset="-120"/>
                        </a:rPr>
                        <a:t> - Integrated 2.0 MP front-facing camera</a:t>
                      </a:r>
                    </a:p>
                    <a:p>
                      <a:pPr marL="0" indent="0" algn="l" defTabSz="685594" rtl="0" eaLnBrk="1" fontAlgn="ctr" latinLnBrk="0" hangingPunct="1">
                        <a:lnSpc>
                          <a:spcPct val="100000"/>
                        </a:lnSpc>
                        <a:buFontTx/>
                        <a:buNone/>
                      </a:pPr>
                      <a:r>
                        <a:rPr lang="en-US" altLang="zh-TW" sz="700" dirty="0">
                          <a:latin typeface="+mn-lt"/>
                          <a:ea typeface="微軟正黑體" panose="020B0604030504040204" pitchFamily="34" charset="-120"/>
                        </a:rPr>
                        <a:t> - 8.0 MP auto-focus rear camera with flash</a:t>
                      </a:r>
                    </a:p>
                    <a:p>
                      <a:pPr marL="0" marR="0" lvl="0" indent="0" algn="l" defTabSz="685594" rtl="0" eaLnBrk="1" fontAlgn="ctr" latinLnBrk="0" hangingPunct="1">
                        <a:lnSpc>
                          <a:spcPct val="100000"/>
                        </a:lnSpc>
                        <a:spcBef>
                          <a:spcPts val="0"/>
                        </a:spcBef>
                        <a:spcAft>
                          <a:spcPts val="0"/>
                        </a:spcAft>
                        <a:buClrTx/>
                        <a:buSzTx/>
                        <a:buFontTx/>
                        <a:buNone/>
                        <a:tabLst/>
                        <a:defRPr/>
                      </a:pPr>
                      <a:r>
                        <a:rPr lang="en-US" sz="700" kern="1200" dirty="0">
                          <a:solidFill>
                            <a:srgbClr val="292929"/>
                          </a:solidFill>
                          <a:latin typeface="+mn-lt"/>
                          <a:ea typeface="微軟正黑體" panose="020B0604030504040204" pitchFamily="34" charset="-120"/>
                          <a:cs typeface="Tahoma" panose="020B0604030504040204" pitchFamily="34" charset="0"/>
                        </a:rPr>
                        <a:t> </a:t>
                      </a:r>
                      <a:r>
                        <a:rPr lang="en-US" altLang="zh-TW" sz="700" kern="1200" dirty="0">
                          <a:solidFill>
                            <a:schemeClr val="tx1"/>
                          </a:solidFill>
                          <a:latin typeface="+mn-lt"/>
                          <a:ea typeface="微軟正黑體" panose="020B0604030504040204" pitchFamily="34" charset="-120"/>
                          <a:cs typeface="+mn-cs"/>
                        </a:rPr>
                        <a:t>- Optional Windows Hello front camera</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FHD webcam</a:t>
                      </a:r>
                    </a:p>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- 8M pixels auto focus rear camera </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Windows Hello front camera</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FHD webcam</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- 8M pixels auto focus rear camera </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Windows Hello front camera</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dirty="0">
                          <a:latin typeface="+mn-lt"/>
                          <a:ea typeface="微軟正黑體" panose="020B0604030504040204" pitchFamily="34" charset="-120"/>
                        </a:rPr>
                        <a:t> - 8MP rear camera with autofocus with LED flash</a:t>
                      </a:r>
                    </a:p>
                    <a:p>
                      <a:pPr algn="l" fontAlgn="ctr">
                        <a:lnSpc>
                          <a:spcPct val="100000"/>
                        </a:lnSpc>
                      </a:pPr>
                      <a:r>
                        <a:rPr lang="en-US" altLang="zh-TW" sz="700" dirty="0">
                          <a:latin typeface="+mn-lt"/>
                          <a:ea typeface="微軟正黑體" panose="020B0604030504040204" pitchFamily="34" charset="-120"/>
                        </a:rPr>
                        <a:t> - 1080p webcam w/privacy cover &amp; dual array mic</a:t>
                      </a:r>
                    </a:p>
                    <a:p>
                      <a:pPr algn="l" fontAlgn="ctr">
                        <a:lnSpc>
                          <a:spcPct val="100000"/>
                        </a:lnSpc>
                      </a:pPr>
                      <a:r>
                        <a:rPr lang="en-US" altLang="zh-TW" sz="700" dirty="0">
                          <a:latin typeface="+mn-lt"/>
                          <a:ea typeface="微軟正黑體" panose="020B0604030504040204" pitchFamily="34" charset="-120"/>
                        </a:rPr>
                        <a:t> - Optional thermal camera</a:t>
                      </a:r>
                      <a:endParaRPr lang="en-US" altLang="zh-TW" sz="700" b="0" i="0" u="none" strike="noStrike" kern="1200" dirty="0">
                        <a:solidFill>
                          <a:srgbClr val="141212"/>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b="0" i="0" kern="1200" dirty="0">
                          <a:solidFill>
                            <a:schemeClr val="tx1"/>
                          </a:solidFill>
                          <a:effectLst/>
                          <a:latin typeface="+mn-lt"/>
                          <a:ea typeface="微軟正黑體" panose="020B0604030504040204" pitchFamily="34" charset="-120"/>
                          <a:cs typeface="+mn-cs"/>
                        </a:rPr>
                        <a:t> 13 MP rear camera with </a:t>
                      </a:r>
                      <a:r>
                        <a:rPr lang="en-US" altLang="zh-TW" sz="700" b="0" i="0" kern="1200" dirty="0" err="1">
                          <a:solidFill>
                            <a:schemeClr val="tx1"/>
                          </a:solidFill>
                          <a:effectLst/>
                          <a:latin typeface="+mn-lt"/>
                          <a:ea typeface="微軟正黑體" panose="020B0604030504040204" pitchFamily="34" charset="-120"/>
                          <a:cs typeface="+mn-cs"/>
                        </a:rPr>
                        <a:t>AutoFocus</a:t>
                      </a:r>
                      <a:r>
                        <a:rPr lang="en-US" altLang="zh-TW" sz="700" b="0" i="0" kern="1200" dirty="0">
                          <a:solidFill>
                            <a:schemeClr val="tx1"/>
                          </a:solidFill>
                          <a:effectLst/>
                          <a:latin typeface="+mn-lt"/>
                          <a:ea typeface="微軟正黑體" panose="020B0604030504040204" pitchFamily="34" charset="-120"/>
                          <a:cs typeface="+mn-cs"/>
                        </a:rPr>
                        <a:t>; 2 MP front camera with Flash</a:t>
                      </a:r>
                      <a:endParaRPr lang="en-US" altLang="zh-TW" sz="700" b="0" i="0" u="none" strike="noStrike" kern="1200" dirty="0">
                        <a:solidFill>
                          <a:srgbClr val="141212"/>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5220960"/>
                  </a:ext>
                </a:extLst>
              </a:tr>
              <a:tr h="807773">
                <a:tc>
                  <a:txBody>
                    <a:bodyPr/>
                    <a:lstStyle/>
                    <a:p>
                      <a:pPr algn="ctr" fontAlgn="ctr"/>
                      <a:r>
                        <a:rPr lang="en-US" sz="1100" b="1" i="0" u="none" strike="noStrike" dirty="0">
                          <a:solidFill>
                            <a:schemeClr val="bg1"/>
                          </a:solidFill>
                          <a:effectLst/>
                          <a:latin typeface="+mn-lt"/>
                          <a:ea typeface="微軟正黑體" panose="020B0604030504040204" pitchFamily="34" charset="-120"/>
                        </a:rPr>
                        <a:t>Expansion slot</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lnSpc>
                          <a:spcPct val="100000"/>
                        </a:lnSpc>
                        <a:buFontTx/>
                        <a:buNone/>
                      </a:pPr>
                      <a:r>
                        <a:rPr lang="en-US" altLang="zh-TW" sz="700" b="1" dirty="0">
                          <a:latin typeface="+mn-lt"/>
                          <a:ea typeface="微軟正黑體" panose="020B0604030504040204" pitchFamily="34" charset="-120"/>
                        </a:rPr>
                        <a:t>- </a:t>
                      </a:r>
                      <a:r>
                        <a:rPr lang="en-US" altLang="zh-TW" sz="700" b="1" dirty="0">
                          <a:solidFill>
                            <a:srgbClr val="FF0000"/>
                          </a:solidFill>
                          <a:latin typeface="+mn-lt"/>
                          <a:ea typeface="微軟正黑體" panose="020B0604030504040204" pitchFamily="34" charset="-120"/>
                        </a:rPr>
                        <a:t>Optional </a:t>
                      </a:r>
                      <a:r>
                        <a:rPr lang="en-US" altLang="zh-TW" sz="700" b="1" dirty="0" err="1">
                          <a:solidFill>
                            <a:srgbClr val="FF0000"/>
                          </a:solidFill>
                          <a:latin typeface="+mn-lt"/>
                          <a:ea typeface="微軟正黑體" panose="020B0604030504040204" pitchFamily="34" charset="-120"/>
                        </a:rPr>
                        <a:t>ExpressCard</a:t>
                      </a:r>
                      <a:r>
                        <a:rPr lang="en-US" altLang="zh-TW" sz="700" b="1" dirty="0">
                          <a:solidFill>
                            <a:srgbClr val="FF0000"/>
                          </a:solidFill>
                          <a:latin typeface="+mn-lt"/>
                          <a:ea typeface="微軟正黑體" panose="020B0604030504040204" pitchFamily="34" charset="-120"/>
                        </a:rPr>
                        <a:t> 54 or </a:t>
                      </a:r>
                      <a:br>
                        <a:rPr lang="en-US" altLang="zh-TW" sz="700" b="1" dirty="0">
                          <a:solidFill>
                            <a:srgbClr val="FF0000"/>
                          </a:solidFill>
                          <a:latin typeface="+mn-lt"/>
                          <a:ea typeface="微軟正黑體" panose="020B0604030504040204" pitchFamily="34" charset="-120"/>
                        </a:rPr>
                      </a:br>
                      <a:r>
                        <a:rPr lang="en-US" altLang="zh-TW" sz="700" b="1" dirty="0">
                          <a:solidFill>
                            <a:srgbClr val="FF0000"/>
                          </a:solidFill>
                          <a:latin typeface="+mn-lt"/>
                          <a:ea typeface="微軟正黑體" panose="020B0604030504040204" pitchFamily="34" charset="-120"/>
                        </a:rPr>
                        <a:t>   HF/LF-RFID (NFC) or 2nd smart card reader</a:t>
                      </a:r>
                      <a:endParaRPr lang="en-US" sz="700" b="1" kern="1200" dirty="0">
                        <a:solidFill>
                          <a:srgbClr val="FF0000"/>
                        </a:solidFill>
                        <a:latin typeface="+mn-lt"/>
                        <a:ea typeface="微軟正黑體" panose="020B0604030504040204" pitchFamily="34" charset="-12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smart card reader</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a:t>
                      </a:r>
                      <a:r>
                        <a:rPr lang="en-US" altLang="zh-TW" sz="700" dirty="0">
                          <a:latin typeface="+mn-lt"/>
                          <a:ea typeface="微軟正黑體" panose="020B0604030504040204" pitchFamily="34" charset="-120"/>
                        </a:rPr>
                        <a:t>1D/2D barcode reader or USB 2.0 port or serial port + RJ45</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dirty="0">
                          <a:latin typeface="+mn-lt"/>
                          <a:ea typeface="微軟正黑體" panose="020B0604030504040204" pitchFamily="34" charset="-120"/>
                        </a:rPr>
                        <a:t>- Optional HF RFID or Fingerprint reader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a:t>
                      </a:r>
                      <a:r>
                        <a:rPr lang="en-US" altLang="zh-TW" sz="700" kern="1200" dirty="0">
                          <a:solidFill>
                            <a:schemeClr val="tx1"/>
                          </a:solidFill>
                          <a:latin typeface="+mn-lt"/>
                          <a:ea typeface="微軟正黑體" panose="020B0604030504040204" pitchFamily="34" charset="-120"/>
                          <a:cs typeface="+mn-cs"/>
                        </a:rPr>
                        <a:t>Optional smart card reader, or Bridge battery, or smart card reader + Bridge battery</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a:t>
                      </a:r>
                      <a:r>
                        <a:rPr lang="en-US" altLang="zh-TW" sz="700" dirty="0">
                          <a:latin typeface="+mn-lt"/>
                          <a:ea typeface="微軟正黑體" panose="020B0604030504040204" pitchFamily="34" charset="-120"/>
                        </a:rPr>
                        <a:t>1D/2D imager barcode reader, or Serial port, or USB 3.2 Gen 1 Type-A port, or USB 3.2 Gen 1 Type-C port, or LAN port (RJ45), or VGA port </a:t>
                      </a:r>
                      <a:r>
                        <a:rPr lang="en-US" altLang="zh-TW" sz="700" dirty="0" err="1">
                          <a:latin typeface="+mn-lt"/>
                          <a:ea typeface="微軟正黑體" panose="020B0604030504040204" pitchFamily="34" charset="-120"/>
                        </a:rPr>
                        <a:t>i</a:t>
                      </a:r>
                      <a:r>
                        <a:rPr lang="en-US" altLang="zh-TW" sz="700" dirty="0">
                          <a:latin typeface="+mn-lt"/>
                          <a:ea typeface="微軟正黑體" panose="020B0604030504040204" pitchFamily="34" charset="-120"/>
                        </a:rPr>
                        <a:t>, or HF RFID reader</a:t>
                      </a:r>
                    </a:p>
                    <a:p>
                      <a:pPr marL="0" marR="0" lvl="0" indent="0" algn="l" defTabSz="685594" rtl="0" eaLnBrk="1" fontAlgn="ctr" latinLnBrk="0" hangingPunct="1">
                        <a:lnSpc>
                          <a:spcPct val="100000"/>
                        </a:lnSpc>
                        <a:spcBef>
                          <a:spcPts val="0"/>
                        </a:spcBef>
                        <a:spcAft>
                          <a:spcPts val="0"/>
                        </a:spcAft>
                        <a:buClrTx/>
                        <a:buSzTx/>
                        <a:buFontTx/>
                        <a:buNone/>
                        <a:tabLst/>
                        <a:defRPr/>
                      </a:pPr>
                      <a:r>
                        <a:rPr lang="en-US" altLang="zh-TW" sz="700" dirty="0">
                          <a:latin typeface="+mn-lt"/>
                          <a:ea typeface="微軟正黑體" panose="020B0604030504040204" pitchFamily="34" charset="-120"/>
                        </a:rPr>
                        <a:t>- Optional HF RFID or Fingerprint reader or serial port + RJ45</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 Optional smart card reader</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 Optional </a:t>
                      </a:r>
                      <a:r>
                        <a:rPr lang="en-US" altLang="zh-TW" sz="700" dirty="0">
                          <a:latin typeface="+mn-lt"/>
                          <a:ea typeface="微軟正黑體" panose="020B0604030504040204" pitchFamily="34" charset="-120"/>
                        </a:rPr>
                        <a:t>1D/2D barcode reader</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700" kern="1200" dirty="0">
                          <a:solidFill>
                            <a:srgbClr val="292929"/>
                          </a:solidFill>
                          <a:latin typeface="+mn-lt"/>
                          <a:ea typeface="微軟正黑體" panose="020B0604030504040204" pitchFamily="34" charset="-120"/>
                          <a:cs typeface="Tahoma" panose="020B0604030504040204" pitchFamily="34" charset="0"/>
                        </a:rPr>
                        <a:t> - Optional 2</a:t>
                      </a:r>
                      <a:r>
                        <a:rPr lang="en-US" altLang="zh-TW" sz="700" kern="1200" baseline="30000" dirty="0">
                          <a:solidFill>
                            <a:srgbClr val="292929"/>
                          </a:solidFill>
                          <a:latin typeface="+mn-lt"/>
                          <a:ea typeface="微軟正黑體" panose="020B0604030504040204" pitchFamily="34" charset="-120"/>
                          <a:cs typeface="Tahoma" panose="020B0604030504040204" pitchFamily="34" charset="0"/>
                        </a:rPr>
                        <a:t>nd</a:t>
                      </a:r>
                      <a:r>
                        <a:rPr lang="en-US" altLang="zh-TW" sz="700" kern="1200" dirty="0">
                          <a:solidFill>
                            <a:srgbClr val="292929"/>
                          </a:solidFill>
                          <a:latin typeface="+mn-lt"/>
                          <a:ea typeface="微軟正黑體" panose="020B0604030504040204" pitchFamily="34" charset="-120"/>
                          <a:cs typeface="Tahoma" panose="020B0604030504040204" pitchFamily="34" charset="0"/>
                        </a:rPr>
                        <a:t> USB A, 2</a:t>
                      </a:r>
                      <a:r>
                        <a:rPr lang="en-US" altLang="zh-TW" sz="700" kern="1200" baseline="30000" dirty="0">
                          <a:solidFill>
                            <a:srgbClr val="292929"/>
                          </a:solidFill>
                          <a:latin typeface="+mn-lt"/>
                          <a:ea typeface="微軟正黑體" panose="020B0604030504040204" pitchFamily="34" charset="-120"/>
                          <a:cs typeface="Tahoma" panose="020B0604030504040204" pitchFamily="34" charset="0"/>
                        </a:rPr>
                        <a:t>nd</a:t>
                      </a:r>
                      <a:r>
                        <a:rPr lang="en-US" altLang="zh-TW" sz="700" kern="1200" dirty="0">
                          <a:solidFill>
                            <a:srgbClr val="292929"/>
                          </a:solidFill>
                          <a:latin typeface="+mn-lt"/>
                          <a:ea typeface="微軟正黑體" panose="020B0604030504040204" pitchFamily="34" charset="-120"/>
                          <a:cs typeface="Tahoma" panose="020B0604030504040204" pitchFamily="34" charset="0"/>
                        </a:rPr>
                        <a:t> LAN</a:t>
                      </a:r>
                    </a:p>
                    <a:p>
                      <a:pPr algn="l" fontAlgn="ctr">
                        <a:lnSpc>
                          <a:spcPct val="100000"/>
                        </a:lnSpc>
                      </a:pPr>
                      <a:endParaRPr lang="en-US" altLang="zh-TW" sz="700" b="0" i="0" u="none" strike="noStrike" kern="1200" dirty="0">
                        <a:solidFill>
                          <a:srgbClr val="141212"/>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Optional 1D/2D barcode reader (XPAD only)</a:t>
                      </a:r>
                    </a:p>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Optional True RS232 serial, or</a:t>
                      </a:r>
                    </a:p>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Optional HDMI-In, or optional CAC / Smart Card reader, or optional UHF RFID reader (AEI)</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3604024"/>
                  </a:ext>
                </a:extLst>
              </a:tr>
              <a:tr h="629603">
                <a:tc>
                  <a:txBody>
                    <a:bodyPr/>
                    <a:lstStyle/>
                    <a:p>
                      <a:pPr algn="ctr" fontAlgn="ctr"/>
                      <a:r>
                        <a:rPr lang="en-US" sz="1100" b="1" i="0" u="none" strike="noStrike" dirty="0">
                          <a:solidFill>
                            <a:schemeClr val="bg1"/>
                          </a:solidFill>
                          <a:effectLst/>
                          <a:latin typeface="+mn-lt"/>
                          <a:ea typeface="微軟正黑體" panose="020B0604030504040204" pitchFamily="34" charset="-120"/>
                        </a:rPr>
                        <a:t>Wireless</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lnSpc>
                          <a:spcPct val="100000"/>
                        </a:lnSpc>
                        <a:buFontTx/>
                        <a:buNone/>
                      </a:pPr>
                      <a:r>
                        <a:rPr lang="en-US" altLang="zh-TW" sz="700" b="1" kern="1200" dirty="0">
                          <a:solidFill>
                            <a:srgbClr val="FF0000"/>
                          </a:solidFill>
                          <a:latin typeface="+mn-lt"/>
                          <a:ea typeface="微軟正黑體" panose="020B0604030504040204" pitchFamily="34" charset="-120"/>
                          <a:cs typeface="+mn-cs"/>
                        </a:rPr>
                        <a:t>- Intel® Wi-Fi 6E AX211 (802.11ax)</a:t>
                      </a:r>
                    </a:p>
                    <a:p>
                      <a:pPr marL="0" indent="0" algn="l" defTabSz="685594" rtl="0" eaLnBrk="1" fontAlgn="ctr" latinLnBrk="0" hangingPunct="1">
                        <a:lnSpc>
                          <a:spcPct val="100000"/>
                        </a:lnSpc>
                        <a:buFontTx/>
                        <a:buNone/>
                      </a:pPr>
                      <a:r>
                        <a:rPr lang="en-US" altLang="zh-TW" sz="700" b="1" kern="1200" dirty="0">
                          <a:solidFill>
                            <a:srgbClr val="FF0000"/>
                          </a:solidFill>
                          <a:latin typeface="+mn-lt"/>
                          <a:ea typeface="微軟正黑體" panose="020B0604030504040204" pitchFamily="34" charset="-120"/>
                          <a:cs typeface="+mn-cs"/>
                        </a:rPr>
                        <a:t>- Bluetooth® V5.3</a:t>
                      </a:r>
                    </a:p>
                    <a:p>
                      <a:pPr marL="0" indent="0" algn="l" defTabSz="685594" rtl="0" eaLnBrk="1" fontAlgn="ctr" latinLnBrk="0" hangingPunct="1">
                        <a:lnSpc>
                          <a:spcPct val="100000"/>
                        </a:lnSpc>
                        <a:buFontTx/>
                        <a:buNone/>
                      </a:pPr>
                      <a:r>
                        <a:rPr lang="en-US" altLang="zh-TW" sz="700" b="1" kern="1200" dirty="0">
                          <a:solidFill>
                            <a:srgbClr val="FF0000"/>
                          </a:solidFill>
                          <a:latin typeface="+mn-lt"/>
                          <a:ea typeface="微軟正黑體" panose="020B0604030504040204" pitchFamily="34" charset="-120"/>
                          <a:cs typeface="+mn-cs"/>
                        </a:rPr>
                        <a:t>- Optional dedicated GPS module (UBLOX-NEO-M9N)</a:t>
                      </a:r>
                    </a:p>
                    <a:p>
                      <a:pPr marL="0" indent="0" algn="l" defTabSz="685594" rtl="0" eaLnBrk="1" fontAlgn="ctr" latinLnBrk="0" hangingPunct="1">
                        <a:lnSpc>
                          <a:spcPct val="100000"/>
                        </a:lnSpc>
                        <a:buFontTx/>
                        <a:buNone/>
                      </a:pPr>
                      <a:r>
                        <a:rPr lang="en-US" altLang="zh-TW" sz="700" b="1" kern="1200" dirty="0">
                          <a:solidFill>
                            <a:srgbClr val="FF0000"/>
                          </a:solidFill>
                          <a:latin typeface="+mn-lt"/>
                          <a:ea typeface="微軟正黑體" panose="020B0604030504040204" pitchFamily="34" charset="-120"/>
                          <a:cs typeface="+mn-cs"/>
                        </a:rPr>
                        <a:t>- Optional 4G LTE multi-carrier mobile broadband</a:t>
                      </a:r>
                    </a:p>
                    <a:p>
                      <a:pPr marL="0" indent="0" algn="l" defTabSz="685594" rtl="0" eaLnBrk="1" fontAlgn="ctr" latinLnBrk="0" hangingPunct="1">
                        <a:lnSpc>
                          <a:spcPct val="100000"/>
                        </a:lnSpc>
                        <a:buFontTx/>
                        <a:buNone/>
                      </a:pPr>
                      <a:r>
                        <a:rPr lang="en-US" altLang="zh-TW" sz="700" b="1" kern="1200" dirty="0">
                          <a:solidFill>
                            <a:srgbClr val="FF0000"/>
                          </a:solidFill>
                          <a:latin typeface="+mn-lt"/>
                          <a:ea typeface="微軟正黑體" panose="020B0604030504040204" pitchFamily="34" charset="-120"/>
                          <a:cs typeface="+mn-cs"/>
                        </a:rPr>
                        <a:t>- Optional 5G (project based)</a:t>
                      </a:r>
                      <a:endParaRPr lang="en-US" sz="700" b="1" kern="1200" dirty="0">
                        <a:solidFill>
                          <a:srgbClr val="FF0000"/>
                        </a:solidFill>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a:t>
                      </a:r>
                      <a:r>
                        <a:rPr lang="de-DE" altLang="zh-TW" sz="700" b="0" kern="1200" dirty="0">
                          <a:solidFill>
                            <a:schemeClr val="tx1"/>
                          </a:solidFill>
                          <a:latin typeface="+mn-lt"/>
                          <a:ea typeface="微軟正黑體" panose="020B0604030504040204" pitchFamily="34" charset="-120"/>
                          <a:cs typeface="Tahoma" panose="020B0604030504040204" pitchFamily="34" charset="0"/>
                        </a:rPr>
                        <a:t>Intel® Wi-Fi 6 AX201</a:t>
                      </a:r>
                      <a:r>
                        <a:rPr lang="de-DE" altLang="zh-TW" sz="700" kern="1200" dirty="0">
                          <a:solidFill>
                            <a:srgbClr val="292929"/>
                          </a:solidFill>
                          <a:latin typeface="+mn-lt"/>
                          <a:ea typeface="微軟正黑體" panose="020B0604030504040204" pitchFamily="34" charset="-120"/>
                          <a:cs typeface="Tahoma" panose="020B0604030504040204" pitchFamily="34" charset="0"/>
                        </a:rPr>
                        <a:t>, 802.11ax</a:t>
                      </a:r>
                      <a:endParaRPr lang="en-US" altLang="zh-TW" sz="700" kern="1200" dirty="0">
                        <a:solidFill>
                          <a:srgbClr val="292929"/>
                        </a:solidFill>
                        <a:latin typeface="+mn-lt"/>
                        <a:ea typeface="微軟正黑體" panose="020B0604030504040204" pitchFamily="34" charset="-120"/>
                        <a:cs typeface="Tahoma" panose="020B0604030504040204" pitchFamily="34" charset="0"/>
                      </a:endParaRPr>
                    </a:p>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a:t>
                      </a:r>
                      <a:r>
                        <a:rPr lang="en-US" altLang="zh-TW" sz="700" b="0" kern="1200" dirty="0">
                          <a:solidFill>
                            <a:schemeClr val="tx1"/>
                          </a:solidFill>
                          <a:latin typeface="+mn-lt"/>
                          <a:ea typeface="微軟正黑體" panose="020B0604030504040204" pitchFamily="34" charset="-120"/>
                          <a:cs typeface="Tahoma" panose="020B0604030504040204" pitchFamily="34" charset="0"/>
                        </a:rPr>
                        <a:t>Bluetooth V5.2</a:t>
                      </a:r>
                    </a:p>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a:t>
                      </a:r>
                      <a:r>
                        <a:rPr lang="de-DE" altLang="zh-TW" sz="700" b="0" kern="1200" dirty="0">
                          <a:solidFill>
                            <a:schemeClr val="tx1"/>
                          </a:solidFill>
                          <a:latin typeface="+mn-lt"/>
                          <a:ea typeface="微軟正黑體" panose="020B0604030504040204" pitchFamily="34" charset="-120"/>
                          <a:cs typeface="Tahoma" panose="020B0604030504040204" pitchFamily="34" charset="0"/>
                        </a:rPr>
                        <a:t>Intel® Wi-Fi 6 AX200</a:t>
                      </a:r>
                      <a:r>
                        <a:rPr lang="de-DE" altLang="zh-TW" sz="700" kern="1200" dirty="0">
                          <a:solidFill>
                            <a:srgbClr val="292929"/>
                          </a:solidFill>
                          <a:latin typeface="+mn-lt"/>
                          <a:ea typeface="微軟正黑體" panose="020B0604030504040204" pitchFamily="34" charset="-120"/>
                          <a:cs typeface="Tahoma" panose="020B0604030504040204" pitchFamily="34" charset="0"/>
                        </a:rPr>
                        <a:t>, 802.11ax</a:t>
                      </a:r>
                      <a:endParaRPr lang="en-US" altLang="zh-TW" sz="700" kern="1200" dirty="0">
                        <a:solidFill>
                          <a:srgbClr val="292929"/>
                        </a:solidFill>
                        <a:latin typeface="+mn-lt"/>
                        <a:ea typeface="微軟正黑體" panose="020B0604030504040204" pitchFamily="34" charset="-120"/>
                        <a:cs typeface="Tahoma" panose="020B0604030504040204" pitchFamily="34" charset="0"/>
                      </a:endParaRPr>
                    </a:p>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a:t>
                      </a:r>
                      <a:r>
                        <a:rPr lang="en-US" altLang="zh-TW" sz="700" b="0" kern="1200" dirty="0">
                          <a:solidFill>
                            <a:schemeClr val="tx1"/>
                          </a:solidFill>
                          <a:latin typeface="+mn-lt"/>
                          <a:ea typeface="微軟正黑體" panose="020B0604030504040204" pitchFamily="34" charset="-120"/>
                          <a:cs typeface="Tahoma" panose="020B0604030504040204" pitchFamily="34" charset="0"/>
                        </a:rPr>
                        <a:t>Bluetooth V5.1</a:t>
                      </a:r>
                    </a:p>
                    <a:p>
                      <a:pPr marL="0" indent="0" algn="l" defTabSz="685594" rtl="0" eaLnBrk="1" fontAlgn="ctr" latinLnBrk="0" hangingPunct="1">
                        <a:lnSpc>
                          <a:spcPct val="100000"/>
                        </a:lnSpc>
                        <a:buFontTx/>
                        <a:buNone/>
                      </a:pPr>
                      <a:r>
                        <a:rPr lang="en-US" altLang="zh-TW" sz="700" kern="1200" dirty="0">
                          <a:solidFill>
                            <a:srgbClr val="292929"/>
                          </a:solidFill>
                          <a:latin typeface="+mn-lt"/>
                          <a:ea typeface="微軟正黑體" panose="020B0604030504040204" pitchFamily="34" charset="-120"/>
                          <a:cs typeface="Tahoma" panose="020B0604030504040204" pitchFamily="34" charset="0"/>
                        </a:rPr>
                        <a:t>- Optional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kern="1200" dirty="0">
                          <a:solidFill>
                            <a:srgbClr val="141212"/>
                          </a:solidFill>
                          <a:effectLst/>
                          <a:latin typeface="+mn-lt"/>
                          <a:ea typeface="微軟正黑體" panose="020B0604030504040204" pitchFamily="34" charset="-120"/>
                          <a:cs typeface="+mn-cs"/>
                        </a:rPr>
                        <a:t>  - </a:t>
                      </a:r>
                      <a:r>
                        <a:rPr lang="en-US" altLang="zh-TW" sz="700" b="1" kern="1200" dirty="0">
                          <a:solidFill>
                            <a:srgbClr val="FF0000"/>
                          </a:solidFill>
                          <a:effectLst/>
                          <a:latin typeface="+mn-lt"/>
                          <a:ea typeface="微軟正黑體" panose="020B0604030504040204" pitchFamily="34" charset="-120"/>
                          <a:cs typeface="+mn-cs"/>
                        </a:rPr>
                        <a:t>Intel® Wi-Fi 6 AX201</a:t>
                      </a:r>
                    </a:p>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Bluetooth V5.1</a:t>
                      </a:r>
                    </a:p>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lnSpc>
                          <a:spcPct val="100000"/>
                        </a:lnSpc>
                      </a:pPr>
                      <a:r>
                        <a:rPr lang="en-US" altLang="zh-TW" sz="700" b="0" i="0" u="none" strike="noStrike" kern="1200" dirty="0">
                          <a:solidFill>
                            <a:srgbClr val="141212"/>
                          </a:solidFill>
                          <a:effectLst/>
                          <a:latin typeface="+mn-lt"/>
                          <a:ea typeface="微軟正黑體" panose="020B0604030504040204" pitchFamily="34" charset="-120"/>
                          <a:cs typeface="+mn-cs"/>
                        </a:rPr>
                        <a:t> - Intel® Dual Band Wireless AC 8265</a:t>
                      </a:r>
                    </a:p>
                    <a:p>
                      <a:pPr marL="0" indent="0">
                        <a:buFontTx/>
                        <a:buNone/>
                      </a:pPr>
                      <a:r>
                        <a:rPr lang="en-US" altLang="zh-TW" sz="700" dirty="0">
                          <a:latin typeface="+mn-lt"/>
                          <a:ea typeface="微軟正黑體" panose="020B0604030504040204" pitchFamily="34" charset="-120"/>
                        </a:rPr>
                        <a:t> - Bluetooth v4.2</a:t>
                      </a:r>
                    </a:p>
                    <a:p>
                      <a:pPr marL="0" indent="0">
                        <a:buFontTx/>
                        <a:buNone/>
                      </a:pPr>
                      <a:r>
                        <a:rPr lang="en-US" altLang="zh-TW" sz="700" dirty="0">
                          <a:latin typeface="+mn-lt"/>
                          <a:ea typeface="微軟正黑體" panose="020B0604030504040204" pitchFamily="34" charset="-120"/>
                        </a:rPr>
                        <a:t> - Optional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9630">
                <a:tc>
                  <a:txBody>
                    <a:bodyPr/>
                    <a:lstStyle/>
                    <a:p>
                      <a:pPr algn="ctr" fontAlgn="ctr"/>
                      <a:r>
                        <a:rPr lang="en-US" sz="1100" b="1" i="0" u="none" strike="noStrike" dirty="0">
                          <a:solidFill>
                            <a:schemeClr val="bg1"/>
                          </a:solidFill>
                          <a:effectLst/>
                          <a:latin typeface="+mn-lt"/>
                          <a:ea typeface="微軟正黑體" panose="020B0604030504040204" pitchFamily="34" charset="-120"/>
                        </a:rPr>
                        <a:t>Battery </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buFontTx/>
                        <a:buNone/>
                      </a:pPr>
                      <a:r>
                        <a:rPr lang="en-US" sz="700" b="1" kern="1200" dirty="0">
                          <a:solidFill>
                            <a:srgbClr val="C00000"/>
                          </a:solidFill>
                          <a:latin typeface="+mn-lt"/>
                          <a:ea typeface="微軟正黑體" panose="020B0604030504040204" pitchFamily="34" charset="-120"/>
                          <a:cs typeface="Tahoma" panose="020B0604030504040204" pitchFamily="34" charset="0"/>
                        </a:rPr>
                        <a:t>  </a:t>
                      </a:r>
                      <a:r>
                        <a:rPr lang="en-US" sz="700" b="0" kern="1200" dirty="0">
                          <a:solidFill>
                            <a:schemeClr val="tx1"/>
                          </a:solidFill>
                          <a:latin typeface="+mn-lt"/>
                          <a:ea typeface="微軟正黑體" panose="020B0604030504040204" pitchFamily="34" charset="-120"/>
                          <a:cs typeface="Tahoma" panose="020B0604030504040204" pitchFamily="34" charset="0"/>
                        </a:rPr>
                        <a:t>10 </a:t>
                      </a:r>
                      <a:r>
                        <a:rPr lang="en-US" sz="700" b="0" kern="1200" dirty="0" err="1">
                          <a:solidFill>
                            <a:schemeClr val="tx1"/>
                          </a:solidFill>
                          <a:latin typeface="+mn-lt"/>
                          <a:ea typeface="微軟正黑體" panose="020B0604030504040204" pitchFamily="34" charset="-120"/>
                          <a:cs typeface="Tahoma" panose="020B0604030504040204" pitchFamily="34" charset="0"/>
                        </a:rPr>
                        <a:t>hrs</a:t>
                      </a:r>
                      <a:r>
                        <a:rPr lang="en-US" sz="700" b="1" kern="1200" dirty="0">
                          <a:solidFill>
                            <a:srgbClr val="C00000"/>
                          </a:solidFill>
                          <a:latin typeface="+mn-lt"/>
                          <a:ea typeface="微軟正黑體" panose="020B0604030504040204" pitchFamily="34" charset="-120"/>
                          <a:cs typeface="Tahoma" panose="020B0604030504040204" pitchFamily="34" charset="0"/>
                        </a:rPr>
                        <a:t>  </a:t>
                      </a:r>
                      <a:r>
                        <a:rPr lang="en-US" sz="700" b="1" kern="1200" dirty="0">
                          <a:solidFill>
                            <a:srgbClr val="FF0000"/>
                          </a:solidFill>
                          <a:latin typeface="+mn-lt"/>
                          <a:ea typeface="微軟正黑體" panose="020B0604030504040204" pitchFamily="34" charset="-120"/>
                          <a:cs typeface="Tahoma" panose="020B0604030504040204" pitchFamily="34" charset="0"/>
                        </a:rPr>
                        <a:t>(up to 20 </a:t>
                      </a:r>
                      <a:r>
                        <a:rPr lang="en-US" sz="700" b="1" kern="1200" dirty="0" err="1">
                          <a:solidFill>
                            <a:srgbClr val="FF0000"/>
                          </a:solidFill>
                          <a:latin typeface="+mn-lt"/>
                          <a:ea typeface="微軟正黑體" panose="020B0604030504040204" pitchFamily="34" charset="-120"/>
                          <a:cs typeface="Tahoma" panose="020B0604030504040204" pitchFamily="34" charset="0"/>
                        </a:rPr>
                        <a:t>hrs</a:t>
                      </a:r>
                      <a:r>
                        <a:rPr lang="en-US" sz="700" b="1" kern="1200" dirty="0">
                          <a:solidFill>
                            <a:srgbClr val="FF0000"/>
                          </a:solidFill>
                          <a:latin typeface="+mn-lt"/>
                          <a:ea typeface="微軟正黑體" panose="020B0604030504040204" pitchFamily="34" charset="-120"/>
                          <a:cs typeface="Tahoma" panose="020B0604030504040204" pitchFamily="34" charset="0"/>
                        </a:rPr>
                        <a:t>)</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1" i="0" u="none" strike="noStrike" baseline="0" dirty="0">
                          <a:solidFill>
                            <a:srgbClr val="FF0000"/>
                          </a:solidFill>
                          <a:effectLst/>
                          <a:latin typeface="+mn-lt"/>
                          <a:ea typeface="微軟正黑體" panose="020B0604030504040204" pitchFamily="34" charset="-120"/>
                        </a:rPr>
                        <a:t>  </a:t>
                      </a:r>
                      <a:r>
                        <a:rPr lang="en-US" sz="700" b="0" i="0" u="none" strike="noStrike" baseline="0" dirty="0">
                          <a:solidFill>
                            <a:schemeClr val="tx1"/>
                          </a:solidFill>
                          <a:effectLst/>
                          <a:latin typeface="+mn-lt"/>
                          <a:ea typeface="微軟正黑體" panose="020B0604030504040204" pitchFamily="34" charset="-120"/>
                        </a:rPr>
                        <a:t>12 </a:t>
                      </a:r>
                      <a:r>
                        <a:rPr lang="en-US" sz="700" b="0" i="0" u="none" strike="noStrike" baseline="0" dirty="0" err="1">
                          <a:solidFill>
                            <a:schemeClr val="tx1"/>
                          </a:solidFill>
                          <a:effectLst/>
                          <a:latin typeface="+mn-lt"/>
                          <a:ea typeface="微軟正黑體" panose="020B0604030504040204" pitchFamily="34" charset="-120"/>
                        </a:rPr>
                        <a:t>hrs</a:t>
                      </a:r>
                      <a:endParaRPr lang="en-US" sz="700" b="0" i="0" u="none" strike="noStrike" baseline="0"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0" i="0" u="none" strike="noStrike" baseline="0" dirty="0">
                          <a:solidFill>
                            <a:schemeClr val="tx1"/>
                          </a:solidFill>
                          <a:effectLst/>
                          <a:latin typeface="+mn-lt"/>
                          <a:ea typeface="微軟正黑體" panose="020B0604030504040204" pitchFamily="34" charset="-120"/>
                        </a:rPr>
                        <a:t> 8 </a:t>
                      </a:r>
                      <a:r>
                        <a:rPr lang="en-US" sz="700" b="0" i="0" u="none" strike="noStrike" baseline="0" dirty="0" err="1">
                          <a:solidFill>
                            <a:schemeClr val="tx1"/>
                          </a:solidFill>
                          <a:effectLst/>
                          <a:latin typeface="+mn-lt"/>
                          <a:ea typeface="微軟正黑體" panose="020B0604030504040204" pitchFamily="34" charset="-120"/>
                        </a:rPr>
                        <a:t>hrs</a:t>
                      </a:r>
                      <a:endParaRPr lang="en-US" sz="700" b="0" i="0" u="none" strike="noStrike" baseline="0" dirty="0">
                        <a:solidFill>
                          <a:schemeClr val="tx1"/>
                        </a:solidFill>
                        <a:effectLst/>
                        <a:latin typeface="+mn-lt"/>
                        <a:ea typeface="微軟正黑體" panose="020B0604030504040204" pitchFamily="34" charset="-12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chemeClr val="tx1"/>
                          </a:solidFill>
                          <a:effectLst/>
                          <a:latin typeface="+mn-lt"/>
                          <a:ea typeface="微軟正黑體" panose="020B0604030504040204" pitchFamily="34" charset="-120"/>
                          <a:cs typeface="+mn-cs"/>
                        </a:rPr>
                        <a:t>  18.5hrs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kern="1200" dirty="0">
                          <a:solidFill>
                            <a:schemeClr val="tx1"/>
                          </a:solidFill>
                          <a:latin typeface="+mn-lt"/>
                          <a:ea typeface="微軟正黑體" panose="020B0604030504040204" pitchFamily="34" charset="-120"/>
                          <a:cs typeface="Tahoma" panose="020B0604030504040204" pitchFamily="34" charset="0"/>
                        </a:rPr>
                        <a:t> 10 </a:t>
                      </a:r>
                      <a:r>
                        <a:rPr lang="en-US" altLang="zh-TW" sz="700" b="0" kern="1200" dirty="0" err="1">
                          <a:solidFill>
                            <a:schemeClr val="tx1"/>
                          </a:solidFill>
                          <a:latin typeface="+mn-lt"/>
                          <a:ea typeface="微軟正黑體" panose="020B0604030504040204" pitchFamily="34" charset="-120"/>
                          <a:cs typeface="Tahoma" panose="020B0604030504040204" pitchFamily="34" charset="0"/>
                        </a:rPr>
                        <a:t>hrs</a:t>
                      </a:r>
                      <a:r>
                        <a:rPr lang="en-US" altLang="zh-TW" sz="700" b="1" kern="1200" dirty="0">
                          <a:solidFill>
                            <a:srgbClr val="C00000"/>
                          </a:solidFill>
                          <a:latin typeface="+mn-lt"/>
                          <a:ea typeface="微軟正黑體" panose="020B0604030504040204" pitchFamily="34" charset="-120"/>
                          <a:cs typeface="Tahoma" panose="020B0604030504040204" pitchFamily="34" charset="0"/>
                        </a:rPr>
                        <a:t> </a:t>
                      </a:r>
                      <a:r>
                        <a:rPr lang="en-US" altLang="zh-TW" sz="700" b="1" kern="1200" dirty="0">
                          <a:solidFill>
                            <a:srgbClr val="FF0000"/>
                          </a:solidFill>
                          <a:latin typeface="+mn-lt"/>
                          <a:ea typeface="微軟正黑體" panose="020B0604030504040204" pitchFamily="34" charset="-120"/>
                          <a:cs typeface="Tahoma" panose="020B0604030504040204" pitchFamily="34" charset="0"/>
                        </a:rPr>
                        <a:t>(up to 27 </a:t>
                      </a:r>
                      <a:r>
                        <a:rPr lang="en-US" altLang="zh-TW" sz="700" b="1" kern="1200" dirty="0" err="1">
                          <a:solidFill>
                            <a:srgbClr val="FF0000"/>
                          </a:solidFill>
                          <a:latin typeface="+mn-lt"/>
                          <a:ea typeface="微軟正黑體" panose="020B0604030504040204" pitchFamily="34" charset="-120"/>
                          <a:cs typeface="Tahoma" panose="020B0604030504040204" pitchFamily="34" charset="0"/>
                        </a:rPr>
                        <a:t>hrs</a:t>
                      </a:r>
                      <a:r>
                        <a:rPr lang="en-US" altLang="zh-TW" sz="700" b="1" kern="1200" dirty="0">
                          <a:solidFill>
                            <a:srgbClr val="FF0000"/>
                          </a:solidFill>
                          <a:latin typeface="+mn-lt"/>
                          <a:ea typeface="微軟正黑體" panose="020B0604030504040204" pitchFamily="34" charset="-120"/>
                          <a:cs typeface="Tahoma" panose="020B0604030504040204" pitchFamily="34" charset="0"/>
                        </a:rPr>
                        <a:t>)</a:t>
                      </a:r>
                      <a:endParaRPr lang="en-US" altLang="zh-TW" sz="700" b="0" i="0" u="none" strike="noStrike" kern="1200" dirty="0">
                        <a:solidFill>
                          <a:schemeClr val="tx1"/>
                        </a:solidFill>
                        <a:effectLst/>
                        <a:latin typeface="+mn-lt"/>
                        <a:ea typeface="微軟正黑體" panose="020B0604030504040204" pitchFamily="34" charset="-120"/>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7123">
                <a:tc>
                  <a:txBody>
                    <a:bodyPr/>
                    <a:lstStyle/>
                    <a:p>
                      <a:pPr algn="ctr" fontAlgn="ctr"/>
                      <a:r>
                        <a:rPr lang="en-US" sz="1100" b="1" i="0" u="none" strike="noStrike" dirty="0">
                          <a:solidFill>
                            <a:schemeClr val="bg1"/>
                          </a:solidFill>
                          <a:effectLst/>
                          <a:latin typeface="+mn-lt"/>
                          <a:ea typeface="微軟正黑體" panose="020B0604030504040204" pitchFamily="34" charset="-120"/>
                        </a:rPr>
                        <a:t>Dimension </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indent="0" algn="l" defTabSz="685594" rtl="0" eaLnBrk="1" fontAlgn="ctr" latinLnBrk="0" hangingPunct="1">
                        <a:buFontTx/>
                        <a:buNone/>
                      </a:pPr>
                      <a:r>
                        <a:rPr lang="en-US" sz="700" b="1" kern="1200" dirty="0">
                          <a:solidFill>
                            <a:srgbClr val="FF0000"/>
                          </a:solidFill>
                          <a:latin typeface="+mn-lt"/>
                          <a:ea typeface="微軟正黑體" panose="020B0604030504040204" pitchFamily="34" charset="-120"/>
                          <a:cs typeface="Tahoma" panose="020B0604030504040204" pitchFamily="34" charset="0"/>
                        </a:rPr>
                        <a:t> </a:t>
                      </a:r>
                      <a:r>
                        <a:rPr lang="en-US" sz="700" b="0" kern="1200" dirty="0">
                          <a:solidFill>
                            <a:schemeClr val="tx1"/>
                          </a:solidFill>
                          <a:latin typeface="+mn-lt"/>
                          <a:ea typeface="微軟正黑體" panose="020B0604030504040204" pitchFamily="34" charset="-120"/>
                          <a:cs typeface="Tahoma" panose="020B0604030504040204" pitchFamily="34" charset="0"/>
                        </a:rPr>
                        <a:t>317 x 215 x 23.8 mm / </a:t>
                      </a:r>
                      <a:r>
                        <a:rPr lang="pl-PL" sz="700" b="0" kern="1200" dirty="0">
                          <a:solidFill>
                            <a:schemeClr val="tx1"/>
                          </a:solidFill>
                          <a:latin typeface="+mn-lt"/>
                          <a:ea typeface="微軟正黑體" panose="020B0604030504040204" pitchFamily="34" charset="-120"/>
                          <a:cs typeface="Tahoma" panose="020B0604030504040204" pitchFamily="34" charset="0"/>
                        </a:rPr>
                        <a:t>12.48” x 8.47”</a:t>
                      </a:r>
                      <a:r>
                        <a:rPr lang="en-US" sz="700" b="0" kern="1200" dirty="0">
                          <a:solidFill>
                            <a:schemeClr val="tx1"/>
                          </a:solidFill>
                          <a:latin typeface="+mn-lt"/>
                          <a:ea typeface="微軟正黑體" panose="020B0604030504040204" pitchFamily="34" charset="-120"/>
                          <a:cs typeface="Tahoma" panose="020B0604030504040204" pitchFamily="34" charset="0"/>
                        </a:rPr>
                        <a:t> </a:t>
                      </a:r>
                      <a:r>
                        <a:rPr lang="pl-PL" sz="700" b="0" kern="1200" dirty="0">
                          <a:solidFill>
                            <a:schemeClr val="tx1"/>
                          </a:solidFill>
                          <a:latin typeface="+mn-lt"/>
                          <a:ea typeface="微軟正黑體" panose="020B0604030504040204" pitchFamily="34" charset="-120"/>
                          <a:cs typeface="Tahoma" panose="020B0604030504040204" pitchFamily="34" charset="0"/>
                        </a:rPr>
                        <a:t>x 0.94”</a:t>
                      </a:r>
                    </a:p>
                    <a:p>
                      <a:pPr marL="0" marR="0" lvl="0" indent="0" algn="l" defTabSz="685594" rtl="0" eaLnBrk="1" fontAlgn="ctr" latinLnBrk="0" hangingPunct="1">
                        <a:lnSpc>
                          <a:spcPct val="100000"/>
                        </a:lnSpc>
                        <a:spcBef>
                          <a:spcPts val="0"/>
                        </a:spcBef>
                        <a:spcAft>
                          <a:spcPts val="0"/>
                        </a:spcAft>
                        <a:buClrTx/>
                        <a:buSzTx/>
                        <a:buFontTx/>
                        <a:buNone/>
                        <a:tabLst/>
                        <a:defRPr/>
                      </a:pPr>
                      <a:r>
                        <a:rPr lang="en-US" sz="700" b="0" kern="1200" dirty="0">
                          <a:solidFill>
                            <a:schemeClr val="tx1"/>
                          </a:solidFill>
                          <a:latin typeface="+mn-lt"/>
                          <a:ea typeface="微軟正黑體" panose="020B0604030504040204" pitchFamily="34" charset="-120"/>
                          <a:cs typeface="Tahoma" panose="020B0604030504040204" pitchFamily="34" charset="0"/>
                        </a:rPr>
                        <a:t> 1.39 Kg / </a:t>
                      </a:r>
                      <a:r>
                        <a:rPr lang="pl-PL" sz="700" b="0" kern="1200" dirty="0">
                          <a:solidFill>
                            <a:schemeClr val="tx1"/>
                          </a:solidFill>
                          <a:latin typeface="+mn-lt"/>
                          <a:ea typeface="微軟正黑體" panose="020B0604030504040204" pitchFamily="34" charset="-120"/>
                          <a:cs typeface="Tahoma" panose="020B0604030504040204" pitchFamily="34" charset="0"/>
                        </a:rPr>
                        <a:t>2.99 lbs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0" i="0" u="none" strike="noStrike" baseline="0" dirty="0">
                          <a:solidFill>
                            <a:schemeClr val="tx1"/>
                          </a:solidFill>
                          <a:effectLst/>
                          <a:latin typeface="+mn-lt"/>
                          <a:ea typeface="微軟正黑體" panose="020B0604030504040204" pitchFamily="34" charset="-120"/>
                        </a:rPr>
                        <a:t> 314 x 207 x 25 mm </a:t>
                      </a:r>
                    </a:p>
                    <a:p>
                      <a:pPr algn="l" fontAlgn="ctr"/>
                      <a:r>
                        <a:rPr lang="en-US" sz="700" b="0" i="0" u="none" strike="noStrike" baseline="0" dirty="0">
                          <a:solidFill>
                            <a:schemeClr val="tx1"/>
                          </a:solidFill>
                          <a:effectLst/>
                          <a:latin typeface="+mn-lt"/>
                          <a:ea typeface="微軟正黑體" panose="020B0604030504040204" pitchFamily="34" charset="-120"/>
                        </a:rPr>
                        <a:t> 1.52 Kg</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algn="l" fontAlgn="ctr"/>
                      <a:r>
                        <a:rPr lang="en-US" sz="700" b="0" i="0" u="none" strike="noStrike" baseline="0" dirty="0">
                          <a:solidFill>
                            <a:schemeClr val="tx1"/>
                          </a:solidFill>
                          <a:effectLst/>
                          <a:latin typeface="+mn-lt"/>
                          <a:ea typeface="微軟正黑體" panose="020B0604030504040204" pitchFamily="34" charset="-120"/>
                        </a:rPr>
                        <a:t> 276.8 x 194.5 x 23.5 mm</a:t>
                      </a:r>
                    </a:p>
                    <a:p>
                      <a:pPr algn="l" fontAlgn="ctr"/>
                      <a:r>
                        <a:rPr lang="en-US" sz="700" b="0" i="0" u="none" strike="noStrike" baseline="0" dirty="0">
                          <a:solidFill>
                            <a:schemeClr val="tx1"/>
                          </a:solidFill>
                          <a:effectLst/>
                          <a:latin typeface="+mn-lt"/>
                          <a:ea typeface="微軟正黑體" panose="020B0604030504040204" pitchFamily="34" charset="-120"/>
                        </a:rPr>
                        <a:t> 1.22 Kg</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chemeClr val="tx1"/>
                          </a:solidFill>
                          <a:effectLst/>
                          <a:latin typeface="+mn-lt"/>
                          <a:ea typeface="微軟正黑體" panose="020B0604030504040204" pitchFamily="34" charset="-120"/>
                          <a:cs typeface="+mn-cs"/>
                        </a:rPr>
                        <a:t> 279 x 188 x 23.5 mm</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chemeClr val="tx1"/>
                          </a:solidFill>
                          <a:effectLst/>
                          <a:latin typeface="+mn-lt"/>
                          <a:ea typeface="微軟正黑體" panose="020B0604030504040204" pitchFamily="34" charset="-120"/>
                          <a:cs typeface="+mn-cs"/>
                        </a:rPr>
                        <a:t> 1.31 Kg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chemeClr val="tx1"/>
                          </a:solidFill>
                          <a:effectLst/>
                          <a:latin typeface="+mn-lt"/>
                          <a:ea typeface="微軟正黑體" panose="020B0604030504040204" pitchFamily="34" charset="-120"/>
                          <a:cs typeface="+mn-cs"/>
                        </a:rPr>
                        <a:t> 280.8 x 195.2 x 22 mm</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zh-TW" sz="700" b="0" i="0" u="none" strike="noStrike" kern="1200" dirty="0">
                          <a:solidFill>
                            <a:schemeClr val="tx1"/>
                          </a:solidFill>
                          <a:effectLst/>
                          <a:latin typeface="+mn-lt"/>
                          <a:ea typeface="微軟正黑體" panose="020B0604030504040204" pitchFamily="34" charset="-120"/>
                          <a:cs typeface="+mn-cs"/>
                        </a:rPr>
                        <a:t> 1.3 Kg</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4205155"/>
                  </a:ext>
                </a:extLst>
              </a:tr>
            </a:tbl>
          </a:graphicData>
        </a:graphic>
      </p:graphicFrame>
    </p:spTree>
    <p:extLst>
      <p:ext uri="{BB962C8B-B14F-4D97-AF65-F5344CB8AC3E}">
        <p14:creationId xmlns:p14="http://schemas.microsoft.com/office/powerpoint/2010/main" val="2999959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52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997571" y="465826"/>
            <a:ext cx="10195883" cy="571500"/>
          </a:xfrm>
        </p:spPr>
        <p:txBody>
          <a:bodyPr/>
          <a:lstStyle/>
          <a:p>
            <a:r>
              <a:rPr lang="en-US" altLang="zh-TW">
                <a:ea typeface="微軟正黑體" panose="020B0604030504040204" pitchFamily="34" charset="-120"/>
              </a:rPr>
              <a:t>U11I </a:t>
            </a:r>
            <a:r>
              <a:rPr lang="en-US" altLang="zh-TW" dirty="0">
                <a:solidFill>
                  <a:schemeClr val="tx1"/>
                </a:solidFill>
                <a:ea typeface="微軟正黑體" panose="020B0604030504040204" pitchFamily="34" charset="-120"/>
              </a:rPr>
              <a:t>FEATURES HIGHLIGHT</a:t>
            </a:r>
            <a:endParaRPr lang="zh-TW" altLang="en-US" dirty="0">
              <a:solidFill>
                <a:schemeClr val="tx1"/>
              </a:solidFill>
              <a:ea typeface="微軟正黑體" panose="020B0604030504040204" pitchFamily="34" charset="-120"/>
            </a:endParaRPr>
          </a:p>
        </p:txBody>
      </p:sp>
      <p:sp>
        <p:nvSpPr>
          <p:cNvPr id="4" name="Rectangle 15"/>
          <p:cNvSpPr/>
          <p:nvPr/>
        </p:nvSpPr>
        <p:spPr>
          <a:xfrm>
            <a:off x="997571" y="989995"/>
            <a:ext cx="5967980" cy="400110"/>
          </a:xfrm>
          <a:prstGeom prst="rect">
            <a:avLst/>
          </a:prstGeom>
        </p:spPr>
        <p:txBody>
          <a:bodyPr wrap="non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MOST POWERFUL FANLESS FULLY RUGGED in Its Class</a:t>
            </a:r>
          </a:p>
        </p:txBody>
      </p:sp>
      <p:sp>
        <p:nvSpPr>
          <p:cNvPr id="23" name="內容版面配置區 2">
            <a:extLst>
              <a:ext uri="{FF2B5EF4-FFF2-40B4-BE49-F238E27FC236}">
                <a16:creationId xmlns:a16="http://schemas.microsoft.com/office/drawing/2014/main" id="{BA53FDE7-5615-14B3-1820-05A2712EFD97}"/>
              </a:ext>
            </a:extLst>
          </p:cNvPr>
          <p:cNvSpPr>
            <a:spLocks noGrp="1"/>
          </p:cNvSpPr>
          <p:nvPr>
            <p:ph sz="quarter" idx="11"/>
          </p:nvPr>
        </p:nvSpPr>
        <p:spPr>
          <a:xfrm>
            <a:off x="996038" y="1470363"/>
            <a:ext cx="6940600" cy="4286430"/>
          </a:xfrm>
        </p:spPr>
        <p:txBody>
          <a:bodyPr/>
          <a:lstStyle/>
          <a:p>
            <a:pPr marL="342900" indent="-342900">
              <a:buClr>
                <a:srgbClr val="005ABC"/>
              </a:buClr>
              <a:buFont typeface="Arial" panose="020B0604020202020204" pitchFamily="34" charset="0"/>
              <a:buChar char="•"/>
            </a:pPr>
            <a:r>
              <a:rPr lang="en-US" altLang="zh-TW" sz="2200" dirty="0">
                <a:solidFill>
                  <a:srgbClr val="005ABC"/>
                </a:solidFill>
                <a:ea typeface="微軟正黑體" panose="020B0604030504040204" pitchFamily="34" charset="-120"/>
              </a:rPr>
              <a:t>12th </a:t>
            </a:r>
            <a:r>
              <a:rPr lang="en-US" altLang="zh-TW" sz="2200" dirty="0">
                <a:ea typeface="微軟正黑體" panose="020B0604030504040204" pitchFamily="34" charset="-120"/>
              </a:rPr>
              <a:t>Gen. Intel® Core processors with vPro</a:t>
            </a:r>
            <a:r>
              <a:rPr lang="en-US" altLang="zh-TW" sz="2200" dirty="0">
                <a:solidFill>
                  <a:schemeClr val="tx1"/>
                </a:solidFill>
                <a:ea typeface="微軟正黑體" panose="020B0604030504040204" pitchFamily="34" charset="-120"/>
                <a:cs typeface="Arial Unicode MS" panose="020B0604020202020204" pitchFamily="34" charset="-120"/>
              </a:rPr>
              <a:t>™</a:t>
            </a:r>
            <a:r>
              <a:rPr lang="en-US" altLang="zh-TW" sz="2200" dirty="0">
                <a:ea typeface="微軟正黑體" panose="020B0604030504040204" pitchFamily="34" charset="-120"/>
              </a:rPr>
              <a:t>.</a:t>
            </a:r>
          </a:p>
          <a:p>
            <a:pPr marL="342900" indent="-342900">
              <a:buClr>
                <a:srgbClr val="005ABC"/>
              </a:buClr>
              <a:buFont typeface="Arial" panose="020B0604020202020204" pitchFamily="34" charset="0"/>
              <a:buChar char="•"/>
            </a:pPr>
            <a:r>
              <a:rPr lang="en-US" altLang="zh-TW" sz="2200" dirty="0">
                <a:ea typeface="微軟正黑體" panose="020B0604030504040204" pitchFamily="34" charset="-120"/>
              </a:rPr>
              <a:t>11.6” FHD (1920 x1080) 1000 nits touch sunlight readable display.</a:t>
            </a:r>
          </a:p>
          <a:p>
            <a:pPr marL="342900" indent="-342900">
              <a:buClr>
                <a:srgbClr val="005ABC"/>
              </a:buClr>
              <a:buFont typeface="Arial" panose="020B0604020202020204" pitchFamily="34" charset="0"/>
              <a:buChar char="•"/>
            </a:pPr>
            <a:r>
              <a:rPr lang="en-US" altLang="zh-TW" sz="2200" dirty="0">
                <a:solidFill>
                  <a:srgbClr val="005ABC"/>
                </a:solidFill>
                <a:ea typeface="微軟正黑體" panose="020B0604030504040204" pitchFamily="34" charset="-120"/>
              </a:rPr>
              <a:t>COOLFINITY</a:t>
            </a:r>
            <a:r>
              <a:rPr lang="en-US" altLang="zh-TW" sz="2200" dirty="0">
                <a:solidFill>
                  <a:srgbClr val="005ABC"/>
                </a:solidFill>
                <a:ea typeface="微軟正黑體" panose="020B0604030504040204" pitchFamily="34" charset="-120"/>
                <a:cs typeface="Arial Unicode MS" panose="020B0604020202020204" pitchFamily="34" charset="-120"/>
              </a:rPr>
              <a:t>™</a:t>
            </a:r>
            <a:r>
              <a:rPr lang="en-US" altLang="zh-TW" sz="2200" dirty="0">
                <a:solidFill>
                  <a:srgbClr val="005ABC"/>
                </a:solidFill>
                <a:ea typeface="微軟正黑體" panose="020B0604030504040204" pitchFamily="34" charset="-120"/>
              </a:rPr>
              <a:t> </a:t>
            </a:r>
            <a:r>
              <a:rPr lang="en-US" altLang="zh-TW" sz="2200" dirty="0" err="1">
                <a:ea typeface="微軟正黑體" panose="020B0604030504040204" pitchFamily="34" charset="-120"/>
              </a:rPr>
              <a:t>fanless</a:t>
            </a:r>
            <a:r>
              <a:rPr lang="en-US" altLang="zh-TW" sz="2200" dirty="0">
                <a:ea typeface="微軟正黑體" panose="020B0604030504040204" pitchFamily="34" charset="-120"/>
              </a:rPr>
              <a:t> thermal design.</a:t>
            </a:r>
          </a:p>
          <a:p>
            <a:pPr marL="342900" indent="-342900">
              <a:buClr>
                <a:srgbClr val="005ABC"/>
              </a:buClr>
              <a:buFont typeface="Arial" panose="020B0604020202020204" pitchFamily="34" charset="0"/>
              <a:buChar char="•"/>
            </a:pPr>
            <a:r>
              <a:rPr lang="en-US" altLang="zh-TW" sz="2200" dirty="0">
                <a:ea typeface="微軟正黑體" panose="020B0604030504040204" pitchFamily="34" charset="-120"/>
              </a:rPr>
              <a:t>LPDDR4x memory up to </a:t>
            </a:r>
            <a:r>
              <a:rPr lang="en-US" sz="2200" dirty="0">
                <a:solidFill>
                  <a:srgbClr val="005ABC"/>
                </a:solidFill>
                <a:ea typeface="微軟正黑體" panose="020B0604030504040204" pitchFamily="34" charset="-120"/>
              </a:rPr>
              <a:t>32GB.</a:t>
            </a:r>
          </a:p>
          <a:p>
            <a:pPr marL="342900" indent="-342900">
              <a:buClr>
                <a:srgbClr val="005ABC"/>
              </a:buClr>
              <a:buFont typeface="Arial" panose="020B0604020202020204" pitchFamily="34" charset="0"/>
              <a:buChar char="•"/>
            </a:pPr>
            <a:r>
              <a:rPr lang="en-US" altLang="zh-TW" sz="2200" dirty="0">
                <a:ea typeface="微軟正黑體" panose="020B0604030504040204" pitchFamily="34" charset="-120"/>
              </a:rPr>
              <a:t>Quick-release </a:t>
            </a:r>
            <a:r>
              <a:rPr lang="en-US" altLang="zh-TW" sz="2200" dirty="0" err="1">
                <a:ea typeface="微軟正黑體" panose="020B0604030504040204" pitchFamily="34" charset="-120"/>
              </a:rPr>
              <a:t>NVMe</a:t>
            </a:r>
            <a:r>
              <a:rPr lang="en-US" altLang="zh-TW" sz="2200" dirty="0">
                <a:ea typeface="微軟正黑體" panose="020B0604030504040204" pitchFamily="34" charset="-120"/>
              </a:rPr>
              <a:t> SSD storage.</a:t>
            </a:r>
          </a:p>
          <a:p>
            <a:pPr marL="342900" indent="-342900">
              <a:buClr>
                <a:srgbClr val="005ABC"/>
              </a:buClr>
              <a:buFont typeface="Arial" panose="020B0604020202020204" pitchFamily="34" charset="0"/>
              <a:buChar char="•"/>
            </a:pPr>
            <a:r>
              <a:rPr lang="en-US" altLang="zh-TW" sz="2200" dirty="0">
                <a:solidFill>
                  <a:srgbClr val="005ABC"/>
                </a:solidFill>
                <a:ea typeface="微軟正黑體" panose="020B0604030504040204" pitchFamily="34" charset="-120"/>
              </a:rPr>
              <a:t>Battery Charging Protection </a:t>
            </a:r>
            <a:r>
              <a:rPr lang="en-US" altLang="zh-TW" sz="2200" dirty="0">
                <a:ea typeface="微軟正黑體" panose="020B0604030504040204" pitchFamily="34" charset="-120"/>
              </a:rPr>
              <a:t>technology.</a:t>
            </a:r>
          </a:p>
          <a:p>
            <a:pPr marL="342900" indent="-342900">
              <a:buClr>
                <a:srgbClr val="005ABC"/>
              </a:buClr>
              <a:buFont typeface="Arial" panose="020B0604020202020204" pitchFamily="34" charset="0"/>
              <a:buChar char="•"/>
            </a:pPr>
            <a:r>
              <a:rPr lang="en-US" altLang="zh-TW" sz="2200" dirty="0">
                <a:ea typeface="微軟正黑體" panose="020B0604030504040204" pitchFamily="34" charset="-120"/>
              </a:rPr>
              <a:t>Integrated smart card/CAC reader (optional). </a:t>
            </a:r>
          </a:p>
          <a:p>
            <a:pPr marL="342900" indent="-342900">
              <a:buClr>
                <a:srgbClr val="005ABC"/>
              </a:buClr>
              <a:buFont typeface="Arial" panose="020B0604020202020204" pitchFamily="34" charset="0"/>
              <a:buChar char="•"/>
            </a:pPr>
            <a:r>
              <a:rPr lang="en-US" altLang="zh-TW" sz="2200" dirty="0">
                <a:ea typeface="微軟正黑體" panose="020B0604030504040204" pitchFamily="34" charset="-120"/>
              </a:rPr>
              <a:t>Hot-swappable battery design (optional).</a:t>
            </a:r>
            <a:endParaRPr lang="en-US" altLang="zh-TW" sz="2200" b="1" dirty="0">
              <a:solidFill>
                <a:srgbClr val="C00000"/>
              </a:solidFill>
              <a:ea typeface="微軟正黑體" panose="020B0604030504040204" pitchFamily="34" charset="-120"/>
            </a:endParaRPr>
          </a:p>
        </p:txBody>
      </p:sp>
      <p:pic>
        <p:nvPicPr>
          <p:cNvPr id="26" name="Picture 14">
            <a:extLst>
              <a:ext uri="{FF2B5EF4-FFF2-40B4-BE49-F238E27FC236}">
                <a16:creationId xmlns:a16="http://schemas.microsoft.com/office/drawing/2014/main" id="{3477057F-F2C6-890E-42BF-F8D4E74CDE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62289" y="366265"/>
            <a:ext cx="1429711" cy="124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a:extLst>
              <a:ext uri="{FF2B5EF4-FFF2-40B4-BE49-F238E27FC236}">
                <a16:creationId xmlns:a16="http://schemas.microsoft.com/office/drawing/2014/main" id="{42C16672-10BB-CB15-C51B-BAD74A91D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56233" y="1390106"/>
            <a:ext cx="4348194" cy="4972774"/>
          </a:xfrm>
          <a:prstGeom prst="rect">
            <a:avLst/>
          </a:prstGeom>
        </p:spPr>
      </p:pic>
      <p:grpSp>
        <p:nvGrpSpPr>
          <p:cNvPr id="28" name="Group 27">
            <a:extLst>
              <a:ext uri="{FF2B5EF4-FFF2-40B4-BE49-F238E27FC236}">
                <a16:creationId xmlns:a16="http://schemas.microsoft.com/office/drawing/2014/main" id="{5067D849-36EA-61FF-2DC3-235157D818B3}"/>
              </a:ext>
            </a:extLst>
          </p:cNvPr>
          <p:cNvGrpSpPr/>
          <p:nvPr/>
        </p:nvGrpSpPr>
        <p:grpSpPr>
          <a:xfrm>
            <a:off x="1083374" y="5199267"/>
            <a:ext cx="6772859" cy="1219255"/>
            <a:chOff x="1239981" y="5398642"/>
            <a:chExt cx="6796578" cy="1223525"/>
          </a:xfrm>
        </p:grpSpPr>
        <p:grpSp>
          <p:nvGrpSpPr>
            <p:cNvPr id="29" name="Group 28">
              <a:extLst>
                <a:ext uri="{FF2B5EF4-FFF2-40B4-BE49-F238E27FC236}">
                  <a16:creationId xmlns:a16="http://schemas.microsoft.com/office/drawing/2014/main" id="{35E0F8C5-ED2E-8984-5209-CF6D89C3FDB1}"/>
                </a:ext>
              </a:extLst>
            </p:cNvPr>
            <p:cNvGrpSpPr/>
            <p:nvPr/>
          </p:nvGrpSpPr>
          <p:grpSpPr>
            <a:xfrm>
              <a:off x="1239981" y="5398642"/>
              <a:ext cx="6796578" cy="1223525"/>
              <a:chOff x="1083374" y="4762108"/>
              <a:chExt cx="6796578" cy="1223525"/>
            </a:xfrm>
          </p:grpSpPr>
          <p:grpSp>
            <p:nvGrpSpPr>
              <p:cNvPr id="31" name="Group 30">
                <a:extLst>
                  <a:ext uri="{FF2B5EF4-FFF2-40B4-BE49-F238E27FC236}">
                    <a16:creationId xmlns:a16="http://schemas.microsoft.com/office/drawing/2014/main" id="{82049A24-5ED4-253A-7405-38E26B837992}"/>
                  </a:ext>
                </a:extLst>
              </p:cNvPr>
              <p:cNvGrpSpPr/>
              <p:nvPr/>
            </p:nvGrpSpPr>
            <p:grpSpPr>
              <a:xfrm>
                <a:off x="1083374" y="4762108"/>
                <a:ext cx="6796578" cy="1223525"/>
                <a:chOff x="1083374" y="4762108"/>
                <a:chExt cx="7825718" cy="1408792"/>
              </a:xfrm>
            </p:grpSpPr>
            <p:pic>
              <p:nvPicPr>
                <p:cNvPr id="33" name="Picture 9">
                  <a:extLst>
                    <a:ext uri="{FF2B5EF4-FFF2-40B4-BE49-F238E27FC236}">
                      <a16:creationId xmlns:a16="http://schemas.microsoft.com/office/drawing/2014/main" id="{57DD3BAD-C178-9963-CDCA-B69B56F4925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39436" y="4884662"/>
                  <a:ext cx="1492241" cy="11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a:extLst>
                    <a:ext uri="{FF2B5EF4-FFF2-40B4-BE49-F238E27FC236}">
                      <a16:creationId xmlns:a16="http://schemas.microsoft.com/office/drawing/2014/main" id="{E1A148D2-F6A7-3F38-58A6-61BE42EE17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044998" y="4777112"/>
                  <a:ext cx="1206540" cy="126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
                  <a:extLst>
                    <a:ext uri="{FF2B5EF4-FFF2-40B4-BE49-F238E27FC236}">
                      <a16:creationId xmlns:a16="http://schemas.microsoft.com/office/drawing/2014/main" id="{348B5643-75B6-BE57-9890-47D57548D12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64385" y="4762108"/>
                  <a:ext cx="1408792" cy="140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3">
                  <a:extLst>
                    <a:ext uri="{FF2B5EF4-FFF2-40B4-BE49-F238E27FC236}">
                      <a16:creationId xmlns:a16="http://schemas.microsoft.com/office/drawing/2014/main" id="{B90A198F-9BED-2B3D-301D-11D8A4368626}"/>
                    </a:ext>
                  </a:extLst>
                </p:cNvPr>
                <p:cNvPicPr>
                  <a:picLocks noChangeAspect="1" noChangeArrowheads="1"/>
                </p:cNvPicPr>
                <p:nvPr/>
              </p:nvPicPr>
              <p:blipFill>
                <a:blip r:embed="rId8">
                  <a:clrChange>
                    <a:clrFrom>
                      <a:srgbClr val="5A5A5D"/>
                    </a:clrFrom>
                    <a:clrTo>
                      <a:srgbClr val="5A5A5D">
                        <a:alpha val="0"/>
                      </a:srgbClr>
                    </a:clrTo>
                  </a:clrChange>
                  <a:extLst>
                    <a:ext uri="{28A0092B-C50C-407E-A947-70E740481C1C}">
                      <a14:useLocalDpi xmlns:a14="http://schemas.microsoft.com/office/drawing/2010/main"/>
                    </a:ext>
                  </a:extLst>
                </a:blip>
                <a:srcRect/>
                <a:stretch>
                  <a:fillRect/>
                </a:stretch>
              </p:blipFill>
              <p:spPr bwMode="auto">
                <a:xfrm>
                  <a:off x="7127727" y="4852988"/>
                  <a:ext cx="1781365" cy="116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a:extLst>
                    <a:ext uri="{FF2B5EF4-FFF2-40B4-BE49-F238E27FC236}">
                      <a16:creationId xmlns:a16="http://schemas.microsoft.com/office/drawing/2014/main" id="{7D038DD4-6309-4508-4B66-0BA0709FDD3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102016" y="4852989"/>
                  <a:ext cx="1277404" cy="1170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descr="C:\Users\iwi_lin\Desktop\Products\- Feature Icons\MIL-STD-810H-400px.png">
                  <a:extLst>
                    <a:ext uri="{FF2B5EF4-FFF2-40B4-BE49-F238E27FC236}">
                      <a16:creationId xmlns:a16="http://schemas.microsoft.com/office/drawing/2014/main" id="{A82C638B-46C7-9264-7509-23F5973403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3374" y="4914396"/>
                  <a:ext cx="961624" cy="96162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descr="Logo, company name&#10;&#10;Description automatically generated">
                <a:extLst>
                  <a:ext uri="{FF2B5EF4-FFF2-40B4-BE49-F238E27FC236}">
                    <a16:creationId xmlns:a16="http://schemas.microsoft.com/office/drawing/2014/main" id="{63432ECB-F876-FA0F-ABFA-B61F143F324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603665" y="4973931"/>
                <a:ext cx="805432" cy="805432"/>
              </a:xfrm>
              <a:prstGeom prst="rect">
                <a:avLst/>
              </a:prstGeom>
            </p:spPr>
          </p:pic>
        </p:grpSp>
        <p:pic>
          <p:nvPicPr>
            <p:cNvPr id="30" name="Picture 29" descr="A picture containing font, logo, symbol, graphics&#10;&#10;Description automatically generated">
              <a:extLst>
                <a:ext uri="{FF2B5EF4-FFF2-40B4-BE49-F238E27FC236}">
                  <a16:creationId xmlns:a16="http://schemas.microsoft.com/office/drawing/2014/main" id="{AE7A7629-B1AC-5515-880F-39E9E71ADF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87274" y="5535303"/>
              <a:ext cx="876999" cy="876999"/>
            </a:xfrm>
            <a:prstGeom prst="rect">
              <a:avLst/>
            </a:prstGeom>
          </p:spPr>
        </p:pic>
      </p:grpSp>
    </p:spTree>
    <p:extLst>
      <p:ext uri="{BB962C8B-B14F-4D97-AF65-F5344CB8AC3E}">
        <p14:creationId xmlns:p14="http://schemas.microsoft.com/office/powerpoint/2010/main" val="4023502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465826"/>
            <a:ext cx="10195883" cy="571500"/>
          </a:xfrm>
        </p:spPr>
        <p:txBody>
          <a:bodyPr/>
          <a:lstStyle/>
          <a:p>
            <a:r>
              <a:rPr lang="en-US" altLang="zh-TW" dirty="0">
                <a:ea typeface="微軟正黑體" panose="020B0604030504040204" pitchFamily="34" charset="-120"/>
              </a:rPr>
              <a:t>COMPUTING </a:t>
            </a:r>
            <a:r>
              <a:rPr lang="en-US" altLang="zh-TW" dirty="0">
                <a:solidFill>
                  <a:schemeClr val="tx1"/>
                </a:solidFill>
                <a:ea typeface="微軟正黑體" panose="020B0604030504040204" pitchFamily="34" charset="-120"/>
              </a:rPr>
              <a:t>POWER</a:t>
            </a:r>
            <a:endParaRPr lang="zh-TW" altLang="en-US" dirty="0">
              <a:solidFill>
                <a:schemeClr val="tx1"/>
              </a:solidFill>
              <a:ea typeface="微軟正黑體" panose="020B0604030504040204" pitchFamily="34" charset="-120"/>
            </a:endParaRPr>
          </a:p>
        </p:txBody>
      </p:sp>
      <p:sp>
        <p:nvSpPr>
          <p:cNvPr id="3" name="Content Placeholder 2"/>
          <p:cNvSpPr>
            <a:spLocks noGrp="1"/>
          </p:cNvSpPr>
          <p:nvPr>
            <p:ph sz="quarter" idx="11"/>
          </p:nvPr>
        </p:nvSpPr>
        <p:spPr>
          <a:xfrm>
            <a:off x="998059" y="1390038"/>
            <a:ext cx="10764066" cy="536402"/>
          </a:xfrm>
        </p:spPr>
        <p:txBody>
          <a:bodyPr/>
          <a:lstStyle/>
          <a:p>
            <a:r>
              <a:rPr lang="en-US" dirty="0">
                <a:ea typeface="微軟正黑體" panose="020B0604030504040204" pitchFamily="34" charset="-120"/>
              </a:rPr>
              <a:t>The </a:t>
            </a:r>
            <a:r>
              <a:rPr lang="en-US" dirty="0">
                <a:solidFill>
                  <a:srgbClr val="005ABC"/>
                </a:solidFill>
                <a:ea typeface="微軟正黑體" panose="020B0604030504040204" pitchFamily="34" charset="-120"/>
              </a:rPr>
              <a:t>12</a:t>
            </a:r>
            <a:r>
              <a:rPr lang="en-US" baseline="30000" dirty="0">
                <a:solidFill>
                  <a:srgbClr val="005ABC"/>
                </a:solidFill>
                <a:ea typeface="微軟正黑體" panose="020B0604030504040204" pitchFamily="34" charset="-120"/>
              </a:rPr>
              <a:t>th</a:t>
            </a:r>
            <a:r>
              <a:rPr lang="en-US" dirty="0">
                <a:solidFill>
                  <a:srgbClr val="005ABC"/>
                </a:solidFill>
                <a:ea typeface="微軟正黑體" panose="020B0604030504040204" pitchFamily="34" charset="-120"/>
              </a:rPr>
              <a:t> Generation </a:t>
            </a:r>
            <a:r>
              <a:rPr lang="en-US" dirty="0">
                <a:ea typeface="微軟正黑體" panose="020B0604030504040204" pitchFamily="34" charset="-120"/>
              </a:rPr>
              <a:t>Intel </a:t>
            </a:r>
            <a:r>
              <a:rPr lang="en-US" dirty="0">
                <a:solidFill>
                  <a:srgbClr val="005ABC"/>
                </a:solidFill>
                <a:ea typeface="微軟正黑體" panose="020B0604030504040204" pitchFamily="34" charset="-120"/>
              </a:rPr>
              <a:t>Alder Lake</a:t>
            </a:r>
            <a:r>
              <a:rPr lang="en-US" dirty="0">
                <a:ea typeface="微軟正黑體" panose="020B0604030504040204" pitchFamily="34" charset="-120"/>
              </a:rPr>
              <a:t> is up to </a:t>
            </a:r>
            <a:r>
              <a:rPr lang="en-US" b="1" dirty="0">
                <a:solidFill>
                  <a:srgbClr val="FF0000"/>
                </a:solidFill>
                <a:ea typeface="微軟正黑體" panose="020B0604030504040204" pitchFamily="34" charset="-120"/>
              </a:rPr>
              <a:t>225%</a:t>
            </a:r>
            <a:r>
              <a:rPr lang="en-US" dirty="0">
                <a:solidFill>
                  <a:srgbClr val="FF0000"/>
                </a:solidFill>
                <a:ea typeface="微軟正黑體" panose="020B0604030504040204" pitchFamily="34" charset="-120"/>
              </a:rPr>
              <a:t> </a:t>
            </a:r>
            <a:r>
              <a:rPr lang="en-US" dirty="0">
                <a:ea typeface="微軟正黑體" panose="020B0604030504040204" pitchFamily="34" charset="-120"/>
              </a:rPr>
              <a:t>quicker than the </a:t>
            </a:r>
            <a:r>
              <a:rPr lang="en-US" dirty="0">
                <a:solidFill>
                  <a:srgbClr val="005ABC"/>
                </a:solidFill>
                <a:ea typeface="微軟正黑體" panose="020B0604030504040204" pitchFamily="34" charset="-120"/>
              </a:rPr>
              <a:t>10</a:t>
            </a:r>
            <a:r>
              <a:rPr lang="en-US" baseline="30000" dirty="0">
                <a:solidFill>
                  <a:srgbClr val="005ABC"/>
                </a:solidFill>
                <a:ea typeface="微軟正黑體" panose="020B0604030504040204" pitchFamily="34" charset="-120"/>
              </a:rPr>
              <a:t>th</a:t>
            </a:r>
            <a:r>
              <a:rPr lang="en-US" dirty="0">
                <a:solidFill>
                  <a:srgbClr val="005ABC"/>
                </a:solidFill>
                <a:ea typeface="微軟正黑體" panose="020B0604030504040204" pitchFamily="34" charset="-120"/>
              </a:rPr>
              <a:t> Generation</a:t>
            </a:r>
            <a:r>
              <a:rPr lang="en-US" dirty="0">
                <a:ea typeface="微軟正黑體" panose="020B0604030504040204" pitchFamily="34" charset="-120"/>
              </a:rPr>
              <a:t>.</a:t>
            </a:r>
          </a:p>
        </p:txBody>
      </p:sp>
      <p:graphicFrame>
        <p:nvGraphicFramePr>
          <p:cNvPr id="7" name="Table 10">
            <a:extLst>
              <a:ext uri="{FF2B5EF4-FFF2-40B4-BE49-F238E27FC236}">
                <a16:creationId xmlns:a16="http://schemas.microsoft.com/office/drawing/2014/main" id="{F0C41506-DF94-4872-B3FA-16CA29C0F0AC}"/>
              </a:ext>
            </a:extLst>
          </p:cNvPr>
          <p:cNvGraphicFramePr>
            <a:graphicFrameLocks noGrp="1"/>
          </p:cNvGraphicFramePr>
          <p:nvPr>
            <p:extLst>
              <p:ext uri="{D42A27DB-BD31-4B8C-83A1-F6EECF244321}">
                <p14:modId xmlns:p14="http://schemas.microsoft.com/office/powerpoint/2010/main" val="4152687911"/>
              </p:ext>
            </p:extLst>
          </p:nvPr>
        </p:nvGraphicFramePr>
        <p:xfrm>
          <a:off x="101601" y="2196059"/>
          <a:ext cx="11988798" cy="3731607"/>
        </p:xfrm>
        <a:graphic>
          <a:graphicData uri="http://schemas.openxmlformats.org/drawingml/2006/table">
            <a:tbl>
              <a:tblPr firstRow="1" firstCol="1" bandRow="1">
                <a:tableStyleId>{D113A9D2-9D6B-4929-AA2D-F23B5EE8CBE7}</a:tableStyleId>
              </a:tblPr>
              <a:tblGrid>
                <a:gridCol w="1804802">
                  <a:extLst>
                    <a:ext uri="{9D8B030D-6E8A-4147-A177-3AD203B41FA5}">
                      <a16:colId xmlns:a16="http://schemas.microsoft.com/office/drawing/2014/main" val="20000"/>
                    </a:ext>
                  </a:extLst>
                </a:gridCol>
                <a:gridCol w="2545999">
                  <a:extLst>
                    <a:ext uri="{9D8B030D-6E8A-4147-A177-3AD203B41FA5}">
                      <a16:colId xmlns:a16="http://schemas.microsoft.com/office/drawing/2014/main" val="20001"/>
                    </a:ext>
                  </a:extLst>
                </a:gridCol>
                <a:gridCol w="2545999">
                  <a:extLst>
                    <a:ext uri="{9D8B030D-6E8A-4147-A177-3AD203B41FA5}">
                      <a16:colId xmlns:a16="http://schemas.microsoft.com/office/drawing/2014/main" val="20003"/>
                    </a:ext>
                  </a:extLst>
                </a:gridCol>
                <a:gridCol w="2545999">
                  <a:extLst>
                    <a:ext uri="{9D8B030D-6E8A-4147-A177-3AD203B41FA5}">
                      <a16:colId xmlns:a16="http://schemas.microsoft.com/office/drawing/2014/main" val="20004"/>
                    </a:ext>
                  </a:extLst>
                </a:gridCol>
                <a:gridCol w="2545999">
                  <a:extLst>
                    <a:ext uri="{9D8B030D-6E8A-4147-A177-3AD203B41FA5}">
                      <a16:colId xmlns:a16="http://schemas.microsoft.com/office/drawing/2014/main" val="20005"/>
                    </a:ext>
                  </a:extLst>
                </a:gridCol>
              </a:tblGrid>
              <a:tr h="969510">
                <a:tc>
                  <a:txBody>
                    <a:bodyPr/>
                    <a:lstStyle/>
                    <a:p>
                      <a:pPr algn="ctr"/>
                      <a:endParaRPr lang="en-US" sz="1800" dirty="0">
                        <a:solidFill>
                          <a:schemeClr val="tx1"/>
                        </a:solidFill>
                        <a:latin typeface="+mn-lt"/>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mn-lt"/>
                        </a:rPr>
                        <a:t>Intel® Core</a:t>
                      </a:r>
                      <a:r>
                        <a:rPr lang="en-US" sz="2000" u="none" strike="noStrike" baseline="0" dirty="0">
                          <a:effectLst/>
                          <a:latin typeface="+mn-lt"/>
                        </a:rPr>
                        <a:t> i7-1250U</a:t>
                      </a:r>
                      <a:endParaRPr lang="en-US" sz="2000" u="none" strike="noStrike"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solidFill>
                            <a:srgbClr val="FF0000"/>
                          </a:solidFill>
                          <a:latin typeface="+mn-lt"/>
                        </a:rPr>
                        <a:t>(12 Gen)</a:t>
                      </a:r>
                      <a:endParaRPr lang="en-US" sz="2000" b="1" u="none" strike="noStrike" dirty="0">
                        <a:solidFill>
                          <a:srgbClr val="FF0000"/>
                        </a:solidFill>
                        <a:effectLst/>
                        <a:latin typeface="+mn-lt"/>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mn-lt"/>
                        </a:rPr>
                        <a:t>Intel® Core</a:t>
                      </a:r>
                      <a:r>
                        <a:rPr lang="en-US" sz="2000" u="none" strike="noStrike" baseline="0" dirty="0">
                          <a:effectLst/>
                          <a:latin typeface="+mn-lt"/>
                        </a:rPr>
                        <a:t> i5-1230U</a:t>
                      </a:r>
                      <a:endParaRPr lang="en-US" sz="2000" u="none" strike="noStrike"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solidFill>
                            <a:srgbClr val="FF0000"/>
                          </a:solidFill>
                          <a:latin typeface="+mn-lt"/>
                        </a:rPr>
                        <a:t>(12 Gen)</a:t>
                      </a:r>
                      <a:endParaRPr lang="en-US" sz="2000" b="1" u="none" strike="noStrike" dirty="0">
                        <a:solidFill>
                          <a:srgbClr val="FF0000"/>
                        </a:solidFill>
                        <a:effectLst/>
                        <a:latin typeface="+mn-lt"/>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mn-lt"/>
                        </a:rPr>
                        <a:t>Intel® Core</a:t>
                      </a:r>
                      <a:r>
                        <a:rPr lang="en-US" sz="2000" u="none" strike="noStrike" baseline="0" dirty="0">
                          <a:effectLst/>
                          <a:latin typeface="+mn-lt"/>
                        </a:rPr>
                        <a:t> i7-10510Y</a:t>
                      </a:r>
                      <a:endParaRPr lang="en-US" sz="2000" u="none" strike="noStrike"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solidFill>
                            <a:srgbClr val="FF0000"/>
                          </a:solidFill>
                          <a:latin typeface="+mn-lt"/>
                        </a:rPr>
                        <a:t>(10 Gen)</a:t>
                      </a:r>
                      <a:endParaRPr lang="en-US" sz="2000" b="1" u="none" strike="noStrike" dirty="0">
                        <a:solidFill>
                          <a:srgbClr val="FF0000"/>
                        </a:solidFill>
                        <a:effectLst/>
                        <a:latin typeface="+mn-lt"/>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mn-lt"/>
                        </a:rPr>
                        <a:t>Intel® Core</a:t>
                      </a:r>
                      <a:r>
                        <a:rPr lang="en-US" sz="2000" u="none" strike="noStrike" baseline="0" dirty="0">
                          <a:effectLst/>
                          <a:latin typeface="+mn-lt"/>
                        </a:rPr>
                        <a:t> i5-10210Y</a:t>
                      </a:r>
                      <a:endParaRPr lang="en-US" sz="2000" u="none" strike="noStrike"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solidFill>
                            <a:srgbClr val="FF0000"/>
                          </a:solidFill>
                          <a:latin typeface="+mn-lt"/>
                        </a:rPr>
                        <a:t>(10 Gen)</a:t>
                      </a:r>
                      <a:endParaRPr lang="en-US" sz="2000" b="1" u="none" strike="noStrike" dirty="0">
                        <a:solidFill>
                          <a:srgbClr val="FF0000"/>
                        </a:solidFill>
                        <a:effectLst/>
                        <a:latin typeface="+mn-lt"/>
                      </a:endParaRPr>
                    </a:p>
                  </a:txBody>
                  <a:tcPr marL="89803" marR="89803" marT="26942" marB="26942" anchor="ctr">
                    <a:solidFill>
                      <a:schemeClr val="tx1"/>
                    </a:solidFill>
                  </a:tcPr>
                </a:tc>
                <a:extLst>
                  <a:ext uri="{0D108BD9-81ED-4DB2-BD59-A6C34878D82A}">
                    <a16:rowId xmlns:a16="http://schemas.microsoft.com/office/drawing/2014/main" val="10000"/>
                  </a:ext>
                </a:extLst>
              </a:tr>
              <a:tr h="643820">
                <a:tc>
                  <a:txBody>
                    <a:bodyPr/>
                    <a:lstStyle/>
                    <a:p>
                      <a:pPr algn="ctr"/>
                      <a:r>
                        <a:rPr lang="en-US" sz="2000" u="none" strike="noStrike" kern="1200" dirty="0">
                          <a:effectLst/>
                          <a:latin typeface="+mn-lt"/>
                        </a:rPr>
                        <a:t>Turbo Speed</a:t>
                      </a:r>
                      <a:endParaRPr lang="en-US" sz="2000" b="1" u="none" strike="noStrike" kern="1200" dirty="0">
                        <a:solidFill>
                          <a:schemeClr val="tx2"/>
                        </a:solidFill>
                        <a:effectLst/>
                        <a:latin typeface="+mn-lt"/>
                        <a:ea typeface="+mn-ea"/>
                        <a:cs typeface="+mn-cs"/>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75000"/>
                            </a:schemeClr>
                          </a:solidFill>
                          <a:effectLst>
                            <a:outerShdw blurRad="38100" dist="38100" dir="2700000" algn="tl">
                              <a:srgbClr val="000000">
                                <a:alpha val="43137"/>
                              </a:srgbClr>
                            </a:outerShdw>
                          </a:effectLst>
                          <a:latin typeface="+mn-lt"/>
                        </a:rPr>
                        <a:t>4.7</a:t>
                      </a:r>
                      <a:r>
                        <a:rPr lang="en-US" sz="2000" b="1" dirty="0">
                          <a:solidFill>
                            <a:srgbClr val="C00000"/>
                          </a:solidFill>
                          <a:effectLst>
                            <a:outerShdw blurRad="38100" dist="38100" dir="2700000" algn="tl">
                              <a:srgbClr val="000000">
                                <a:alpha val="43137"/>
                              </a:srgbClr>
                            </a:outerShdw>
                          </a:effectLst>
                          <a:latin typeface="+mn-lt"/>
                        </a:rPr>
                        <a:t> </a:t>
                      </a:r>
                      <a:r>
                        <a:rPr lang="en-US" sz="2000" b="1" dirty="0">
                          <a:effectLst/>
                          <a:latin typeface="+mn-lt"/>
                        </a:rPr>
                        <a:t>GHz</a:t>
                      </a:r>
                      <a:endParaRPr lang="en-US" sz="2000" b="1" dirty="0">
                        <a:solidFill>
                          <a:srgbClr val="00496B"/>
                        </a:solidFill>
                        <a:effectLst/>
                        <a:latin typeface="+mn-lt"/>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4.4</a:t>
                      </a:r>
                      <a:r>
                        <a:rPr lang="en-US" sz="2000" b="1" baseline="0" dirty="0">
                          <a:solidFill>
                            <a:srgbClr val="FF0000"/>
                          </a:solidFill>
                          <a:effectLst>
                            <a:outerShdw blurRad="38100" dist="38100" dir="2700000" algn="tl">
                              <a:srgbClr val="000000">
                                <a:alpha val="43137"/>
                              </a:srgbClr>
                            </a:outerShdw>
                          </a:effectLst>
                          <a:latin typeface="+mn-lt"/>
                        </a:rPr>
                        <a:t> </a:t>
                      </a:r>
                      <a:r>
                        <a:rPr lang="en-US" sz="2000" b="1" dirty="0">
                          <a:effectLst/>
                          <a:latin typeface="+mn-lt"/>
                        </a:rPr>
                        <a:t>GHz</a:t>
                      </a:r>
                      <a:endParaRPr lang="en-US" sz="2000" b="1" dirty="0">
                        <a:solidFill>
                          <a:srgbClr val="00496B"/>
                        </a:solidFill>
                        <a:effectLst/>
                        <a:latin typeface="+mn-lt"/>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4.5 GHz</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Up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4.0 GHz</a:t>
                      </a:r>
                    </a:p>
                  </a:txBody>
                  <a:tcPr marL="89803" marR="89803" marT="26942" marB="26942" anchor="ctr"/>
                </a:tc>
                <a:extLst>
                  <a:ext uri="{0D108BD9-81ED-4DB2-BD59-A6C34878D82A}">
                    <a16:rowId xmlns:a16="http://schemas.microsoft.com/office/drawing/2014/main" val="10001"/>
                  </a:ext>
                </a:extLst>
              </a:tr>
              <a:tr h="5089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u="none" strike="noStrike" kern="1200" dirty="0">
                          <a:solidFill>
                            <a:schemeClr val="lt1"/>
                          </a:solidFill>
                          <a:effectLst/>
                          <a:latin typeface="+mn-lt"/>
                          <a:ea typeface="+mn-ea"/>
                          <a:cs typeface="+mn-cs"/>
                        </a:rPr>
                        <a:t># of Core</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2P+8E</a:t>
                      </a:r>
                      <a:r>
                        <a:rPr lang="en-US" altLang="zh-TW" sz="2000" b="1" kern="1200" dirty="0">
                          <a:solidFill>
                            <a:schemeClr val="accent6">
                              <a:lumMod val="75000"/>
                            </a:schemeClr>
                          </a:solidFill>
                          <a:effectLst/>
                          <a:latin typeface="+mn-lt"/>
                          <a:ea typeface="+mn-ea"/>
                          <a:cs typeface="+mn-cs"/>
                        </a:rPr>
                        <a:t> </a:t>
                      </a:r>
                      <a:r>
                        <a:rPr lang="en-US" altLang="zh-TW" sz="2000" b="1" dirty="0">
                          <a:solidFill>
                            <a:srgbClr val="FFFF00"/>
                          </a:solidFill>
                          <a:effectLst/>
                          <a:latin typeface="+mn-lt"/>
                        </a:rPr>
                        <a:t>-Cored</a:t>
                      </a:r>
                      <a:endParaRPr lang="en-US" sz="2000" b="1" dirty="0">
                        <a:solidFill>
                          <a:srgbClr val="FFFF00"/>
                        </a:solidFill>
                        <a:effectLst/>
                        <a:latin typeface="+mn-lt"/>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2P+8E</a:t>
                      </a:r>
                      <a:r>
                        <a:rPr lang="en-US" sz="2000" b="1" dirty="0">
                          <a:solidFill>
                            <a:srgbClr val="FFFF00"/>
                          </a:solidFill>
                          <a:effectLst/>
                          <a:latin typeface="+mn-lt"/>
                        </a:rPr>
                        <a:t>-</a:t>
                      </a:r>
                      <a:r>
                        <a:rPr lang="en-US" altLang="zh-TW" sz="2000" b="1" dirty="0">
                          <a:solidFill>
                            <a:srgbClr val="FFFF00"/>
                          </a:solidFill>
                          <a:effectLst/>
                          <a:latin typeface="+mn-lt"/>
                        </a:rPr>
                        <a:t>C</a:t>
                      </a:r>
                      <a:r>
                        <a:rPr lang="en-US" sz="2000" b="1" dirty="0">
                          <a:solidFill>
                            <a:srgbClr val="FFFF00"/>
                          </a:solidFill>
                          <a:effectLst/>
                          <a:latin typeface="+mn-lt"/>
                        </a:rPr>
                        <a:t>ored</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lt1"/>
                          </a:solidFill>
                          <a:effectLst/>
                          <a:latin typeface="+mn-lt"/>
                          <a:ea typeface="+mn-ea"/>
                          <a:cs typeface="+mn-cs"/>
                        </a:rPr>
                        <a:t>4 </a:t>
                      </a:r>
                      <a:r>
                        <a:rPr lang="en-US" altLang="zh-TW" sz="2000" b="1" kern="1200" dirty="0">
                          <a:solidFill>
                            <a:srgbClr val="FFFF00"/>
                          </a:solidFill>
                          <a:effectLst/>
                          <a:latin typeface="+mn-lt"/>
                          <a:ea typeface="+mn-ea"/>
                          <a:cs typeface="+mn-cs"/>
                        </a:rPr>
                        <a:t>-Cored</a:t>
                      </a:r>
                      <a:endParaRPr lang="en-US" sz="2000" b="1" kern="1200" dirty="0">
                        <a:solidFill>
                          <a:srgbClr val="FFFF00"/>
                        </a:solidFill>
                        <a:effectLst/>
                        <a:latin typeface="+mn-lt"/>
                        <a:ea typeface="+mn-ea"/>
                        <a:cs typeface="+mn-cs"/>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4 </a:t>
                      </a:r>
                      <a:r>
                        <a:rPr lang="en-US" sz="2000" b="1" kern="1200" dirty="0">
                          <a:solidFill>
                            <a:srgbClr val="FFFF00"/>
                          </a:solidFill>
                          <a:effectLst/>
                          <a:latin typeface="+mn-lt"/>
                          <a:ea typeface="+mn-ea"/>
                          <a:cs typeface="+mn-cs"/>
                        </a:rPr>
                        <a:t>-</a:t>
                      </a:r>
                      <a:r>
                        <a:rPr lang="en-US" altLang="zh-TW" sz="2000" b="1" kern="1200" dirty="0">
                          <a:solidFill>
                            <a:srgbClr val="FFFF00"/>
                          </a:solidFill>
                          <a:effectLst/>
                          <a:latin typeface="+mn-lt"/>
                          <a:ea typeface="+mn-ea"/>
                          <a:cs typeface="+mn-cs"/>
                        </a:rPr>
                        <a:t>C</a:t>
                      </a:r>
                      <a:r>
                        <a:rPr lang="en-US" sz="2000" b="1" kern="1200" dirty="0">
                          <a:solidFill>
                            <a:srgbClr val="FFFF00"/>
                          </a:solidFill>
                          <a:effectLst/>
                          <a:latin typeface="+mn-lt"/>
                          <a:ea typeface="+mn-ea"/>
                          <a:cs typeface="+mn-cs"/>
                        </a:rPr>
                        <a:t>ored</a:t>
                      </a:r>
                    </a:p>
                  </a:txBody>
                  <a:tcPr marL="89803" marR="89803" marT="26942" marB="26942" anchor="ctr"/>
                </a:tc>
                <a:extLst>
                  <a:ext uri="{0D108BD9-81ED-4DB2-BD59-A6C34878D82A}">
                    <a16:rowId xmlns:a16="http://schemas.microsoft.com/office/drawing/2014/main" val="10003"/>
                  </a:ext>
                </a:extLst>
              </a:tr>
              <a:tr h="4977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u="none" strike="noStrike" kern="1200" dirty="0">
                          <a:effectLst/>
                          <a:latin typeface="+mn-lt"/>
                        </a:rPr>
                        <a:t>TDP</a:t>
                      </a:r>
                      <a:endParaRPr lang="en-US" altLang="zh-TW" sz="2000" b="1" u="none" strike="noStrike" kern="1200" dirty="0">
                        <a:solidFill>
                          <a:schemeClr val="tx2"/>
                        </a:solidFill>
                        <a:effectLst/>
                        <a:latin typeface="+mn-lt"/>
                        <a:ea typeface="+mn-ea"/>
                        <a:cs typeface="+mn-cs"/>
                      </a:endParaRP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9</a:t>
                      </a:r>
                      <a:r>
                        <a:rPr lang="en-US" altLang="zh-TW" sz="2000" b="1" kern="1200" dirty="0">
                          <a:solidFill>
                            <a:schemeClr val="accent6">
                              <a:lumMod val="75000"/>
                            </a:schemeClr>
                          </a:solidFill>
                          <a:effectLst/>
                          <a:latin typeface="+mn-lt"/>
                          <a:ea typeface="+mn-ea"/>
                          <a:cs typeface="+mn-cs"/>
                        </a:rPr>
                        <a:t> </a:t>
                      </a:r>
                      <a:r>
                        <a:rPr lang="en-US" altLang="zh-TW" sz="2000" b="0" kern="1200" dirty="0">
                          <a:solidFill>
                            <a:schemeClr val="bg1"/>
                          </a:solidFill>
                          <a:effectLst/>
                          <a:latin typeface="+mn-lt"/>
                          <a:ea typeface="+mn-ea"/>
                          <a:cs typeface="+mn-cs"/>
                        </a:rPr>
                        <a:t>W</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9</a:t>
                      </a:r>
                      <a:r>
                        <a:rPr lang="en-US" sz="2000" b="1" kern="1200" dirty="0">
                          <a:solidFill>
                            <a:schemeClr val="accent6">
                              <a:lumMod val="75000"/>
                            </a:schemeClr>
                          </a:solidFill>
                          <a:effectLst/>
                          <a:latin typeface="+mn-lt"/>
                          <a:ea typeface="+mn-ea"/>
                          <a:cs typeface="+mn-cs"/>
                        </a:rPr>
                        <a:t> </a:t>
                      </a:r>
                      <a:r>
                        <a:rPr lang="en-US" sz="2000" b="0" kern="1200" dirty="0">
                          <a:solidFill>
                            <a:schemeClr val="bg1"/>
                          </a:solidFill>
                          <a:effectLst/>
                          <a:latin typeface="+mn-lt"/>
                          <a:ea typeface="+mn-ea"/>
                          <a:cs typeface="+mn-cs"/>
                        </a:rPr>
                        <a:t>W</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200" dirty="0">
                          <a:solidFill>
                            <a:schemeClr val="lt1"/>
                          </a:solidFill>
                          <a:effectLst/>
                          <a:latin typeface="+mn-lt"/>
                          <a:ea typeface="+mn-ea"/>
                          <a:cs typeface="+mn-cs"/>
                        </a:rPr>
                        <a:t>7 W</a:t>
                      </a:r>
                    </a:p>
                  </a:txBody>
                  <a:tcPr marL="89803" marR="89803" marT="26942" marB="269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effectLst/>
                          <a:latin typeface="+mn-lt"/>
                          <a:ea typeface="+mn-ea"/>
                          <a:cs typeface="+mn-cs"/>
                        </a:rPr>
                        <a:t>7 W</a:t>
                      </a:r>
                    </a:p>
                  </a:txBody>
                  <a:tcPr marL="89803" marR="89803" marT="26942" marB="26942" anchor="ctr"/>
                </a:tc>
                <a:extLst>
                  <a:ext uri="{0D108BD9-81ED-4DB2-BD59-A6C34878D82A}">
                    <a16:rowId xmlns:a16="http://schemas.microsoft.com/office/drawing/2014/main" val="10006"/>
                  </a:ext>
                </a:extLst>
              </a:tr>
              <a:tr h="486136">
                <a:tc>
                  <a:txBody>
                    <a:bodyPr/>
                    <a:lstStyle/>
                    <a:p>
                      <a:pPr algn="ctr"/>
                      <a:r>
                        <a:rPr lang="en-US" sz="2000" u="none" strike="noStrike" kern="1200" dirty="0">
                          <a:effectLst/>
                          <a:latin typeface="+mn-lt"/>
                        </a:rPr>
                        <a:t>Cache</a:t>
                      </a:r>
                      <a:endParaRPr lang="en-US" sz="2000" b="1" u="none" strike="noStrike" kern="1200" dirty="0">
                        <a:solidFill>
                          <a:schemeClr val="tx2"/>
                        </a:solidFill>
                        <a:effectLst/>
                        <a:latin typeface="+mn-lt"/>
                        <a:ea typeface="+mn-ea"/>
                        <a:cs typeface="+mn-cs"/>
                      </a:endParaRPr>
                    </a:p>
                  </a:txBody>
                  <a:tcPr marL="91442" marR="91442" marT="45724" marB="45724" anchor="ctr"/>
                </a:tc>
                <a:tc>
                  <a:txBody>
                    <a:bodyPr/>
                    <a:lstStyle/>
                    <a:p>
                      <a:pPr algn="ctr" fontAlgn="t"/>
                      <a:r>
                        <a:rPr lang="en-US"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12</a:t>
                      </a:r>
                      <a:r>
                        <a:rPr lang="en-US" sz="2000" b="1" kern="1200" dirty="0">
                          <a:solidFill>
                            <a:schemeClr val="accent6">
                              <a:lumMod val="75000"/>
                            </a:schemeClr>
                          </a:solidFill>
                          <a:effectLst/>
                          <a:latin typeface="+mn-lt"/>
                          <a:ea typeface="+mn-ea"/>
                          <a:cs typeface="+mn-cs"/>
                        </a:rPr>
                        <a:t> </a:t>
                      </a:r>
                      <a:r>
                        <a:rPr lang="en-US" sz="2000" b="1" dirty="0">
                          <a:effectLst/>
                          <a:latin typeface="+mn-lt"/>
                        </a:rPr>
                        <a:t>MB</a:t>
                      </a:r>
                      <a:endParaRPr lang="en-US" sz="2000" b="1" dirty="0">
                        <a:solidFill>
                          <a:srgbClr val="252525"/>
                        </a:solidFill>
                        <a:effectLst/>
                        <a:latin typeface="+mn-lt"/>
                      </a:endParaRPr>
                    </a:p>
                  </a:txBody>
                  <a:tcPr marL="91442" marR="91442" marT="45724" marB="45724" anchor="ctr"/>
                </a:tc>
                <a:tc>
                  <a:txBody>
                    <a:bodyPr/>
                    <a:lstStyle/>
                    <a:p>
                      <a:pPr algn="ctr" fontAlgn="t"/>
                      <a:r>
                        <a:rPr lang="en-US" sz="20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12 </a:t>
                      </a:r>
                      <a:r>
                        <a:rPr lang="en-US" sz="2000" b="1" dirty="0">
                          <a:effectLst/>
                          <a:latin typeface="+mn-lt"/>
                        </a:rPr>
                        <a:t>MB</a:t>
                      </a:r>
                      <a:endParaRPr lang="en-US" sz="2000" b="1" dirty="0">
                        <a:solidFill>
                          <a:srgbClr val="252525"/>
                        </a:solidFill>
                        <a:effectLst/>
                        <a:latin typeface="+mn-lt"/>
                      </a:endParaRPr>
                    </a:p>
                  </a:txBody>
                  <a:tcPr marL="91442" marR="91442" marT="45724" marB="45724" anchor="ctr"/>
                </a:tc>
                <a:tc>
                  <a:txBody>
                    <a:bodyPr/>
                    <a:lstStyle/>
                    <a:p>
                      <a:pPr algn="ctr" fontAlgn="t"/>
                      <a:r>
                        <a:rPr lang="en-US" sz="2000" b="1" kern="1200" dirty="0">
                          <a:solidFill>
                            <a:schemeClr val="lt1"/>
                          </a:solidFill>
                          <a:effectLst/>
                          <a:latin typeface="+mn-lt"/>
                          <a:ea typeface="+mn-ea"/>
                          <a:cs typeface="+mn-cs"/>
                        </a:rPr>
                        <a:t>8 MB</a:t>
                      </a:r>
                    </a:p>
                  </a:txBody>
                  <a:tcPr marL="91442" marR="91442" marT="45724" marB="45724" anchor="ctr"/>
                </a:tc>
                <a:tc>
                  <a:txBody>
                    <a:bodyPr/>
                    <a:lstStyle/>
                    <a:p>
                      <a:pPr algn="ctr" fontAlgn="t"/>
                      <a:r>
                        <a:rPr lang="en-US" sz="2000" b="1" kern="1200" dirty="0">
                          <a:solidFill>
                            <a:schemeClr val="lt1"/>
                          </a:solidFill>
                          <a:effectLst/>
                          <a:latin typeface="+mn-lt"/>
                          <a:ea typeface="+mn-ea"/>
                          <a:cs typeface="+mn-cs"/>
                        </a:rPr>
                        <a:t>6 MB</a:t>
                      </a:r>
                    </a:p>
                  </a:txBody>
                  <a:tcPr marL="91442" marR="91442" marT="45724" marB="45724" anchor="ctr"/>
                </a:tc>
                <a:extLst>
                  <a:ext uri="{0D108BD9-81ED-4DB2-BD59-A6C34878D82A}">
                    <a16:rowId xmlns:a16="http://schemas.microsoft.com/office/drawing/2014/main" val="10004"/>
                  </a:ext>
                </a:extLst>
              </a:tr>
              <a:tr h="544757">
                <a:tc>
                  <a:txBody>
                    <a:bodyPr/>
                    <a:lstStyle/>
                    <a:p>
                      <a:pPr algn="ctr"/>
                      <a:r>
                        <a:rPr lang="en-US" sz="2000" u="none" strike="noStrike" kern="1200" dirty="0">
                          <a:effectLst/>
                          <a:latin typeface="+mn-lt"/>
                        </a:rPr>
                        <a:t>CPU Mark</a:t>
                      </a:r>
                      <a:endParaRPr lang="en-US" sz="2000" b="1" u="none" strike="noStrike" kern="1200" dirty="0">
                        <a:solidFill>
                          <a:schemeClr val="tx2"/>
                        </a:solidFill>
                        <a:effectLst/>
                        <a:latin typeface="+mn-lt"/>
                        <a:ea typeface="+mn-ea"/>
                        <a:cs typeface="+mn-cs"/>
                      </a:endParaRPr>
                    </a:p>
                  </a:txBody>
                  <a:tcPr marL="89803" marR="89803" marT="26942" marB="26942" anchor="ctr"/>
                </a:tc>
                <a:tc>
                  <a:txBody>
                    <a:bodyPr/>
                    <a:lstStyle/>
                    <a:p>
                      <a:pPr algn="ctr"/>
                      <a:r>
                        <a:rPr lang="en-US" sz="36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11,000</a:t>
                      </a:r>
                    </a:p>
                  </a:txBody>
                  <a:tcPr marL="95250" marR="95250" marT="28572" marB="28572" anchor="ctr"/>
                </a:tc>
                <a:tc>
                  <a:txBody>
                    <a:bodyPr/>
                    <a:lstStyle/>
                    <a:p>
                      <a:pPr marL="0" algn="ctr" defTabSz="914400" rtl="0" eaLnBrk="1" latinLnBrk="0" hangingPunct="1"/>
                      <a:r>
                        <a:rPr lang="en-US" sz="3600" b="1" kern="1200" dirty="0">
                          <a:solidFill>
                            <a:schemeClr val="accent6">
                              <a:lumMod val="75000"/>
                            </a:schemeClr>
                          </a:solidFill>
                          <a:effectLst>
                            <a:outerShdw blurRad="38100" dist="38100" dir="2700000" algn="tl">
                              <a:srgbClr val="000000">
                                <a:alpha val="43137"/>
                              </a:srgbClr>
                            </a:outerShdw>
                          </a:effectLst>
                          <a:latin typeface="+mn-lt"/>
                          <a:ea typeface="+mn-ea"/>
                          <a:cs typeface="+mn-cs"/>
                        </a:rPr>
                        <a:t>9,448</a:t>
                      </a:r>
                    </a:p>
                  </a:txBody>
                  <a:tcPr marL="95250" marR="95250" marT="28572" marB="28572" anchor="ctr"/>
                </a:tc>
                <a:tc>
                  <a:txBody>
                    <a:bodyPr/>
                    <a:lstStyle/>
                    <a:p>
                      <a:pPr algn="ctr"/>
                      <a:r>
                        <a:rPr lang="en-US" sz="2000" b="1" kern="1200" dirty="0">
                          <a:solidFill>
                            <a:schemeClr val="lt1"/>
                          </a:solidFill>
                          <a:effectLst/>
                          <a:latin typeface="+mn-lt"/>
                          <a:ea typeface="+mn-ea"/>
                          <a:cs typeface="+mn-cs"/>
                        </a:rPr>
                        <a:t>6,000</a:t>
                      </a:r>
                    </a:p>
                  </a:txBody>
                  <a:tcPr marL="95250" marR="95250" marT="28572" marB="28572" anchor="ctr"/>
                </a:tc>
                <a:tc>
                  <a:txBody>
                    <a:bodyPr/>
                    <a:lstStyle/>
                    <a:p>
                      <a:pPr marL="0" algn="ctr" defTabSz="914400" rtl="0" eaLnBrk="1" latinLnBrk="0" hangingPunct="1"/>
                      <a:r>
                        <a:rPr lang="en-US" sz="2000" b="1" kern="1200" dirty="0">
                          <a:solidFill>
                            <a:schemeClr val="lt1"/>
                          </a:solidFill>
                          <a:effectLst/>
                          <a:latin typeface="+mn-lt"/>
                          <a:ea typeface="+mn-ea"/>
                          <a:cs typeface="+mn-cs"/>
                        </a:rPr>
                        <a:t>4,500</a:t>
                      </a:r>
                    </a:p>
                  </a:txBody>
                  <a:tcPr marL="95250" marR="95250" marT="28572" marB="28572" anchor="ctr"/>
                </a:tc>
                <a:extLst>
                  <a:ext uri="{0D108BD9-81ED-4DB2-BD59-A6C34878D82A}">
                    <a16:rowId xmlns:a16="http://schemas.microsoft.com/office/drawing/2014/main" val="10005"/>
                  </a:ext>
                </a:extLst>
              </a:tr>
            </a:tbl>
          </a:graphicData>
        </a:graphic>
      </p:graphicFrame>
      <p:sp>
        <p:nvSpPr>
          <p:cNvPr id="8" name="Rectangle 6">
            <a:extLst>
              <a:ext uri="{FF2B5EF4-FFF2-40B4-BE49-F238E27FC236}">
                <a16:creationId xmlns:a16="http://schemas.microsoft.com/office/drawing/2014/main" id="{672B35E8-875D-4138-BA11-7DB092CADD85}"/>
              </a:ext>
            </a:extLst>
          </p:cNvPr>
          <p:cNvSpPr/>
          <p:nvPr/>
        </p:nvSpPr>
        <p:spPr>
          <a:xfrm>
            <a:off x="1879386" y="2118411"/>
            <a:ext cx="5068413" cy="3909527"/>
          </a:xfrm>
          <a:prstGeom prst="rect">
            <a:avLst/>
          </a:prstGeom>
          <a:noFill/>
          <a:ln w="28575">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軟正黑體" panose="020B0604030504040204" pitchFamily="34" charset="-120"/>
            </a:endParaRPr>
          </a:p>
        </p:txBody>
      </p:sp>
      <p:sp>
        <p:nvSpPr>
          <p:cNvPr id="9" name="文字方塊 4">
            <a:extLst>
              <a:ext uri="{FF2B5EF4-FFF2-40B4-BE49-F238E27FC236}">
                <a16:creationId xmlns:a16="http://schemas.microsoft.com/office/drawing/2014/main" id="{26381710-1005-452E-B91A-7D8A2F6EB8B0}"/>
              </a:ext>
            </a:extLst>
          </p:cNvPr>
          <p:cNvSpPr txBox="1"/>
          <p:nvPr/>
        </p:nvSpPr>
        <p:spPr>
          <a:xfrm>
            <a:off x="9895543" y="6027457"/>
            <a:ext cx="2278701" cy="307777"/>
          </a:xfrm>
          <a:prstGeom prst="rect">
            <a:avLst/>
          </a:prstGeom>
          <a:noFill/>
        </p:spPr>
        <p:txBody>
          <a:bodyPr wrap="none" rtlCol="0">
            <a:spAutoFit/>
          </a:bodyPr>
          <a:lstStyle/>
          <a:p>
            <a:r>
              <a:rPr lang="en-US" altLang="zh-TW" sz="1400" dirty="0">
                <a:ea typeface="微軟正黑體" panose="020B0604030504040204" pitchFamily="34" charset="-120"/>
              </a:rPr>
              <a:t> </a:t>
            </a:r>
            <a:r>
              <a:rPr lang="en-US" altLang="zh-TW" sz="1400" b="1" dirty="0">
                <a:ea typeface="微軟正黑體" panose="020B0604030504040204" pitchFamily="34" charset="-120"/>
              </a:rPr>
              <a:t>Source: Tested by </a:t>
            </a:r>
            <a:r>
              <a:rPr lang="en-US" altLang="zh-TW" sz="1400" b="1" dirty="0" err="1">
                <a:ea typeface="微軟正黑體" panose="020B0604030504040204" pitchFamily="34" charset="-120"/>
              </a:rPr>
              <a:t>PassMark</a:t>
            </a:r>
            <a:endParaRPr lang="zh-TW" altLang="en-US" sz="1400" b="1" dirty="0">
              <a:ea typeface="微軟正黑體" panose="020B0604030504040204" pitchFamily="34" charset="-120"/>
            </a:endParaRPr>
          </a:p>
        </p:txBody>
      </p:sp>
      <p:sp>
        <p:nvSpPr>
          <p:cNvPr id="10" name="Rectangle 18">
            <a:extLst>
              <a:ext uri="{FF2B5EF4-FFF2-40B4-BE49-F238E27FC236}">
                <a16:creationId xmlns:a16="http://schemas.microsoft.com/office/drawing/2014/main" id="{B1AB4CA9-E479-475A-8DDD-74784A0D4A4A}"/>
              </a:ext>
            </a:extLst>
          </p:cNvPr>
          <p:cNvSpPr/>
          <p:nvPr/>
        </p:nvSpPr>
        <p:spPr>
          <a:xfrm>
            <a:off x="998059" y="996078"/>
            <a:ext cx="3957302" cy="400110"/>
          </a:xfrm>
          <a:prstGeom prst="rect">
            <a:avLst/>
          </a:prstGeom>
        </p:spPr>
        <p:txBody>
          <a:bodyPr wrap="non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12th Generation ALDER LAKE CPU</a:t>
            </a:r>
            <a:endParaRPr lang="en-US" sz="2000" cap="all" dirty="0">
              <a:solidFill>
                <a:srgbClr val="00529C"/>
              </a:solidFill>
              <a:ea typeface="微軟正黑體" panose="020B0604030504040204" pitchFamily="34" charset="-120"/>
              <a:cs typeface="Arial Unicode MS" panose="020B0604020202020204" pitchFamily="34" charset="-128"/>
            </a:endParaRPr>
          </a:p>
        </p:txBody>
      </p:sp>
    </p:spTree>
    <p:extLst>
      <p:ext uri="{BB962C8B-B14F-4D97-AF65-F5344CB8AC3E}">
        <p14:creationId xmlns:p14="http://schemas.microsoft.com/office/powerpoint/2010/main" val="366153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a:xfrm>
            <a:off x="998059" y="465826"/>
            <a:ext cx="10195883" cy="571500"/>
          </a:xfrm>
        </p:spPr>
        <p:txBody>
          <a:bodyPr/>
          <a:lstStyle/>
          <a:p>
            <a:r>
              <a:rPr lang="en-US" altLang="zh-TW" dirty="0">
                <a:ea typeface="微軟正黑體" panose="020B0604030504040204" pitchFamily="34" charset="-120"/>
              </a:rPr>
              <a:t>CPU </a:t>
            </a:r>
            <a:r>
              <a:rPr lang="en-US" altLang="zh-TW" dirty="0">
                <a:solidFill>
                  <a:schemeClr val="tx1"/>
                </a:solidFill>
                <a:ea typeface="微軟正黑體" panose="020B0604030504040204" pitchFamily="34" charset="-120"/>
              </a:rPr>
              <a:t>PERFORMANCE</a:t>
            </a:r>
            <a:endParaRPr lang="zh-TW" altLang="en-US" dirty="0">
              <a:solidFill>
                <a:schemeClr val="tx1"/>
              </a:solidFill>
              <a:ea typeface="微軟正黑體" panose="020B0604030504040204" pitchFamily="34" charset="-120"/>
            </a:endParaRPr>
          </a:p>
        </p:txBody>
      </p:sp>
      <p:sp>
        <p:nvSpPr>
          <p:cNvPr id="3" name="內容版面配置區 2"/>
          <p:cNvSpPr>
            <a:spLocks noGrp="1"/>
          </p:cNvSpPr>
          <p:nvPr>
            <p:ph sz="quarter" idx="11"/>
          </p:nvPr>
        </p:nvSpPr>
        <p:spPr>
          <a:xfrm>
            <a:off x="998059" y="1396187"/>
            <a:ext cx="10587300" cy="4080687"/>
          </a:xfrm>
        </p:spPr>
        <p:txBody>
          <a:bodyPr/>
          <a:lstStyle/>
          <a:p>
            <a:r>
              <a:rPr lang="en-US" altLang="zh-TW" dirty="0">
                <a:ea typeface="微軟正黑體" panose="020B0604030504040204" pitchFamily="34" charset="-120"/>
              </a:rPr>
              <a:t>The </a:t>
            </a:r>
            <a:r>
              <a:rPr lang="en-US" altLang="zh-TW" dirty="0"/>
              <a:t>12</a:t>
            </a:r>
            <a:r>
              <a:rPr lang="en-US" altLang="zh-TW" baseline="30000" dirty="0"/>
              <a:t>th</a:t>
            </a:r>
            <a:r>
              <a:rPr lang="en-US" altLang="zh-TW" dirty="0"/>
              <a:t> Intel® </a:t>
            </a:r>
            <a:r>
              <a:rPr lang="en-US" altLang="zh-TW" dirty="0">
                <a:ea typeface="微軟正黑體" panose="020B0604030504040204" pitchFamily="34" charset="-120"/>
              </a:rPr>
              <a:t>UP4-Series CPU only takes </a:t>
            </a:r>
            <a:r>
              <a:rPr lang="en-US" altLang="zh-TW" b="1" dirty="0">
                <a:solidFill>
                  <a:srgbClr val="005ABC"/>
                </a:solidFill>
                <a:ea typeface="微軟正黑體" panose="020B0604030504040204" pitchFamily="34" charset="-120"/>
              </a:rPr>
              <a:t>9W</a:t>
            </a:r>
            <a:r>
              <a:rPr lang="en-US" altLang="zh-TW" dirty="0">
                <a:solidFill>
                  <a:srgbClr val="005ABC"/>
                </a:solidFill>
                <a:ea typeface="微軟正黑體" panose="020B0604030504040204" pitchFamily="34" charset="-120"/>
              </a:rPr>
              <a:t> </a:t>
            </a:r>
            <a:r>
              <a:rPr lang="en-US" altLang="zh-TW" dirty="0">
                <a:ea typeface="微軟正黑體" panose="020B0604030504040204" pitchFamily="34" charset="-120"/>
              </a:rPr>
              <a:t>power consumption compared to 15W. The performance per watt is </a:t>
            </a:r>
            <a:r>
              <a:rPr lang="en-US" altLang="zh-TW" b="1" dirty="0">
                <a:solidFill>
                  <a:srgbClr val="FF0000"/>
                </a:solidFill>
                <a:ea typeface="微軟正黑體" panose="020B0604030504040204" pitchFamily="34" charset="-120"/>
              </a:rPr>
              <a:t>276% </a:t>
            </a:r>
            <a:r>
              <a:rPr lang="en-US" altLang="zh-TW" dirty="0">
                <a:ea typeface="微軟正黑體" panose="020B0604030504040204" pitchFamily="34" charset="-120"/>
              </a:rPr>
              <a:t>better than other brands.</a:t>
            </a:r>
          </a:p>
          <a:p>
            <a:r>
              <a:rPr lang="en-US" altLang="zh-TW" dirty="0">
                <a:ea typeface="微軟正黑體" panose="020B0604030504040204" pitchFamily="34" charset="-120"/>
              </a:rPr>
              <a:t>DURABOOK 12</a:t>
            </a:r>
            <a:r>
              <a:rPr lang="en-US" altLang="zh-TW" baseline="30000" dirty="0">
                <a:ea typeface="微軟正黑體" panose="020B0604030504040204" pitchFamily="34" charset="-120"/>
              </a:rPr>
              <a:t>th</a:t>
            </a:r>
            <a:r>
              <a:rPr lang="en-US" altLang="zh-TW" dirty="0">
                <a:ea typeface="微軟正黑體" panose="020B0604030504040204" pitchFamily="34" charset="-120"/>
              </a:rPr>
              <a:t> gen U-Series CPU is unbeaten solution for 11” mobile tablets.</a:t>
            </a:r>
          </a:p>
          <a:p>
            <a:endParaRPr lang="zh-TW" altLang="en-US" dirty="0">
              <a:ea typeface="微軟正黑體" panose="020B0604030504040204" pitchFamily="34" charset="-120"/>
            </a:endParaRPr>
          </a:p>
        </p:txBody>
      </p:sp>
      <p:sp>
        <p:nvSpPr>
          <p:cNvPr id="20" name="矩形 19"/>
          <p:cNvSpPr/>
          <p:nvPr/>
        </p:nvSpPr>
        <p:spPr>
          <a:xfrm>
            <a:off x="1779646" y="3928916"/>
            <a:ext cx="729687" cy="415498"/>
          </a:xfrm>
          <a:prstGeom prst="rect">
            <a:avLst/>
          </a:prstGeom>
        </p:spPr>
        <p:txBody>
          <a:bodyPr wrap="none">
            <a:spAutoFit/>
          </a:bodyPr>
          <a:lstStyle/>
          <a:p>
            <a:pPr defTabSz="685594"/>
            <a:r>
              <a:rPr lang="en-US" altLang="zh-TW" sz="2100" b="1" dirty="0">
                <a:solidFill>
                  <a:schemeClr val="bg1"/>
                </a:solidFill>
                <a:ea typeface="微軟正黑體" panose="020B0604030504040204" pitchFamily="34" charset="-120"/>
              </a:rPr>
              <a:t>1049</a:t>
            </a:r>
          </a:p>
        </p:txBody>
      </p:sp>
      <p:sp>
        <p:nvSpPr>
          <p:cNvPr id="21" name="矩形 20"/>
          <p:cNvSpPr/>
          <p:nvPr/>
        </p:nvSpPr>
        <p:spPr>
          <a:xfrm>
            <a:off x="3362150" y="4069982"/>
            <a:ext cx="574196" cy="400110"/>
          </a:xfrm>
          <a:prstGeom prst="rect">
            <a:avLst/>
          </a:prstGeom>
        </p:spPr>
        <p:txBody>
          <a:bodyPr wrap="none">
            <a:spAutoFit/>
          </a:bodyPr>
          <a:lstStyle/>
          <a:p>
            <a:pPr defTabSz="685594"/>
            <a:r>
              <a:rPr lang="en-US" altLang="zh-TW" sz="2000" dirty="0">
                <a:solidFill>
                  <a:schemeClr val="bg1"/>
                </a:solidFill>
                <a:ea typeface="微軟正黑體" panose="020B0604030504040204" pitchFamily="34" charset="-120"/>
              </a:rPr>
              <a:t>433</a:t>
            </a:r>
          </a:p>
        </p:txBody>
      </p:sp>
      <p:sp>
        <p:nvSpPr>
          <p:cNvPr id="22" name="矩形 21"/>
          <p:cNvSpPr/>
          <p:nvPr/>
        </p:nvSpPr>
        <p:spPr>
          <a:xfrm>
            <a:off x="3362150" y="4675418"/>
            <a:ext cx="704039" cy="400110"/>
          </a:xfrm>
          <a:prstGeom prst="rect">
            <a:avLst/>
          </a:prstGeom>
        </p:spPr>
        <p:txBody>
          <a:bodyPr wrap="none">
            <a:spAutoFit/>
          </a:bodyPr>
          <a:lstStyle/>
          <a:p>
            <a:pPr defTabSz="685594"/>
            <a:r>
              <a:rPr lang="en-US" altLang="zh-TW" sz="2000" b="1" dirty="0">
                <a:solidFill>
                  <a:schemeClr val="bg1"/>
                </a:solidFill>
                <a:ea typeface="微軟正黑體" panose="020B0604030504040204" pitchFamily="34" charset="-120"/>
              </a:rPr>
              <a:t>7372</a:t>
            </a:r>
          </a:p>
        </p:txBody>
      </p:sp>
      <p:graphicFrame>
        <p:nvGraphicFramePr>
          <p:cNvPr id="13" name="表格 12"/>
          <p:cNvGraphicFramePr>
            <a:graphicFrameLocks noGrp="1"/>
          </p:cNvGraphicFramePr>
          <p:nvPr>
            <p:extLst>
              <p:ext uri="{D42A27DB-BD31-4B8C-83A1-F6EECF244321}">
                <p14:modId xmlns:p14="http://schemas.microsoft.com/office/powerpoint/2010/main" val="1840854586"/>
              </p:ext>
            </p:extLst>
          </p:nvPr>
        </p:nvGraphicFramePr>
        <p:xfrm>
          <a:off x="6878116" y="2967102"/>
          <a:ext cx="4907902" cy="2127758"/>
        </p:xfrm>
        <a:graphic>
          <a:graphicData uri="http://schemas.openxmlformats.org/drawingml/2006/table">
            <a:tbl>
              <a:tblPr/>
              <a:tblGrid>
                <a:gridCol w="1901125">
                  <a:extLst>
                    <a:ext uri="{9D8B030D-6E8A-4147-A177-3AD203B41FA5}">
                      <a16:colId xmlns:a16="http://schemas.microsoft.com/office/drawing/2014/main" val="20000"/>
                    </a:ext>
                  </a:extLst>
                </a:gridCol>
                <a:gridCol w="1577261">
                  <a:extLst>
                    <a:ext uri="{9D8B030D-6E8A-4147-A177-3AD203B41FA5}">
                      <a16:colId xmlns:a16="http://schemas.microsoft.com/office/drawing/2014/main" val="20001"/>
                    </a:ext>
                  </a:extLst>
                </a:gridCol>
                <a:gridCol w="1429516">
                  <a:extLst>
                    <a:ext uri="{9D8B030D-6E8A-4147-A177-3AD203B41FA5}">
                      <a16:colId xmlns:a16="http://schemas.microsoft.com/office/drawing/2014/main" val="20002"/>
                    </a:ext>
                  </a:extLst>
                </a:gridCol>
              </a:tblGrid>
              <a:tr h="388394">
                <a:tc>
                  <a:txBody>
                    <a:bodyPr/>
                    <a:lstStyle/>
                    <a:p>
                      <a:pPr algn="l"/>
                      <a:r>
                        <a:rPr lang="en-US" sz="1600" b="1" dirty="0">
                          <a:solidFill>
                            <a:schemeClr val="bg1"/>
                          </a:solidFill>
                          <a:effectLst/>
                          <a:latin typeface="+mn-lt"/>
                        </a:rPr>
                        <a:t>Processor</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tx1">
                        <a:lumMod val="50000"/>
                      </a:schemeClr>
                    </a:solidFill>
                  </a:tcPr>
                </a:tc>
                <a:tc>
                  <a:txBody>
                    <a:bodyPr/>
                    <a:lstStyle/>
                    <a:p>
                      <a:pPr marL="0" algn="l" defTabSz="685594" rtl="0" eaLnBrk="1" latinLnBrk="0" hangingPunct="1"/>
                      <a:r>
                        <a:rPr lang="en-US" sz="1600" b="1" kern="1200" dirty="0">
                          <a:solidFill>
                            <a:schemeClr val="bg1"/>
                          </a:solidFill>
                          <a:effectLst/>
                          <a:latin typeface="+mn-lt"/>
                          <a:ea typeface="+mn-ea"/>
                          <a:cs typeface="+mn-cs"/>
                        </a:rPr>
                        <a:t>CPU Performance</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tx1">
                        <a:lumMod val="50000"/>
                      </a:schemeClr>
                    </a:solidFill>
                  </a:tcPr>
                </a:tc>
                <a:tc>
                  <a:txBody>
                    <a:bodyPr/>
                    <a:lstStyle/>
                    <a:p>
                      <a:pPr marL="0" algn="l" defTabSz="685594" rtl="0" eaLnBrk="1" latinLnBrk="0" hangingPunct="1"/>
                      <a:r>
                        <a:rPr lang="en-US" sz="1600" b="1" kern="1200" dirty="0">
                          <a:solidFill>
                            <a:schemeClr val="bg1"/>
                          </a:solidFill>
                          <a:effectLst/>
                          <a:latin typeface="+mn-lt"/>
                          <a:ea typeface="+mn-ea"/>
                          <a:cs typeface="+mn-cs"/>
                        </a:rPr>
                        <a:t>Performance per Watt</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tx1">
                        <a:lumMod val="50000"/>
                      </a:schemeClr>
                    </a:solidFill>
                  </a:tcPr>
                </a:tc>
                <a:extLst>
                  <a:ext uri="{0D108BD9-81ED-4DB2-BD59-A6C34878D82A}">
                    <a16:rowId xmlns:a16="http://schemas.microsoft.com/office/drawing/2014/main" val="10000"/>
                  </a:ext>
                </a:extLst>
              </a:tr>
              <a:tr h="684926">
                <a:tc>
                  <a:txBody>
                    <a:bodyPr/>
                    <a:lstStyle/>
                    <a:p>
                      <a:r>
                        <a:rPr lang="en-US" sz="1600" b="1" dirty="0">
                          <a:solidFill>
                            <a:schemeClr val="bg1"/>
                          </a:solidFill>
                          <a:effectLst/>
                          <a:latin typeface="+mn-lt"/>
                        </a:rPr>
                        <a:t>Core i5-1230U (9W)</a:t>
                      </a:r>
                      <a:endParaRPr lang="en-US" sz="1600" b="1" kern="1200" dirty="0">
                        <a:solidFill>
                          <a:schemeClr val="bg1"/>
                        </a:solidFill>
                        <a:effectLst/>
                        <a:latin typeface="+mn-lt"/>
                        <a:ea typeface="+mn-ea"/>
                        <a:cs typeface="+mn-cs"/>
                      </a:endParaRPr>
                    </a:p>
                    <a:p>
                      <a:r>
                        <a:rPr lang="en-US" sz="1600" b="0" kern="1200" dirty="0">
                          <a:solidFill>
                            <a:schemeClr val="bg1"/>
                          </a:solidFill>
                          <a:effectLst/>
                          <a:latin typeface="+mn-lt"/>
                          <a:ea typeface="+mn-ea"/>
                          <a:cs typeface="+mn-cs"/>
                        </a:rPr>
                        <a:t>(</a:t>
                      </a:r>
                      <a:r>
                        <a:rPr lang="en-US" sz="1600" b="0" kern="1200">
                          <a:solidFill>
                            <a:schemeClr val="bg1"/>
                          </a:solidFill>
                          <a:effectLst/>
                          <a:latin typeface="+mn-lt"/>
                          <a:ea typeface="+mn-ea"/>
                          <a:cs typeface="+mn-cs"/>
                        </a:rPr>
                        <a:t>DURABOOK U11I</a:t>
                      </a:r>
                      <a:r>
                        <a:rPr lang="en-US" sz="1600" b="0" kern="1200" dirty="0">
                          <a:solidFill>
                            <a:schemeClr val="bg1"/>
                          </a:solidFill>
                          <a:effectLst/>
                          <a:latin typeface="+mn-lt"/>
                          <a:ea typeface="+mn-ea"/>
                          <a:cs typeface="+mn-cs"/>
                        </a:rPr>
                        <a:t>)</a:t>
                      </a:r>
                      <a:endParaRPr lang="en-US" sz="1600" b="0" dirty="0">
                        <a:solidFill>
                          <a:schemeClr val="bg1"/>
                        </a:solidFill>
                        <a:effectLst/>
                        <a:latin typeface="+mn-lt"/>
                      </a:endParaRP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0070C0"/>
                    </a:solidFill>
                  </a:tcPr>
                </a:tc>
                <a:tc>
                  <a:txBody>
                    <a:bodyPr/>
                    <a:lstStyle/>
                    <a:p>
                      <a:pPr marL="0" algn="ctr" defTabSz="685594" rtl="0" eaLnBrk="1" latinLnBrk="0" hangingPunct="1"/>
                      <a:r>
                        <a:rPr lang="en-US" altLang="zh-TW" sz="1800" kern="1200" dirty="0">
                          <a:solidFill>
                            <a:srgbClr val="141212"/>
                          </a:solidFill>
                          <a:effectLst/>
                          <a:latin typeface="+mn-lt"/>
                          <a:ea typeface="+mn-ea"/>
                          <a:cs typeface="+mn-cs"/>
                        </a:rPr>
                        <a:t>9,448</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marL="0" algn="ctr" defTabSz="685594" rtl="0" eaLnBrk="1" latinLnBrk="0" hangingPunct="1"/>
                      <a:r>
                        <a:rPr lang="en-US" altLang="zh-TW" sz="3200" b="1" kern="1200" dirty="0">
                          <a:solidFill>
                            <a:srgbClr val="FF0000"/>
                          </a:solidFill>
                          <a:effectLst/>
                          <a:latin typeface="+mn-lt"/>
                          <a:ea typeface="+mn-ea"/>
                          <a:cs typeface="+mn-cs"/>
                        </a:rPr>
                        <a:t>1,049</a:t>
                      </a:r>
                      <a:endParaRPr lang="en-US" altLang="zh-TW" sz="2000" b="1" kern="1200" dirty="0">
                        <a:solidFill>
                          <a:srgbClr val="FF0000"/>
                        </a:solidFill>
                        <a:effectLst/>
                        <a:latin typeface="+mn-lt"/>
                        <a:ea typeface="+mn-ea"/>
                        <a:cs typeface="+mn-cs"/>
                      </a:endParaRP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4926">
                <a:tc>
                  <a:txBody>
                    <a:bodyPr/>
                    <a:lstStyle/>
                    <a:p>
                      <a:r>
                        <a:rPr lang="en-US" sz="1800" b="1" kern="1200" dirty="0">
                          <a:solidFill>
                            <a:schemeClr val="lt1"/>
                          </a:solidFill>
                          <a:latin typeface="+mn-lt"/>
                          <a:ea typeface="+mn-ea"/>
                          <a:cs typeface="+mn-cs"/>
                        </a:rPr>
                        <a:t>Core i5-10310U (15W)</a:t>
                      </a:r>
                    </a:p>
                    <a:p>
                      <a:r>
                        <a:rPr lang="en-US" sz="1800" b="0" kern="1200" dirty="0">
                          <a:solidFill>
                            <a:schemeClr val="lt1"/>
                          </a:solidFill>
                          <a:latin typeface="+mn-lt"/>
                          <a:ea typeface="+mn-ea"/>
                          <a:cs typeface="+mn-cs"/>
                        </a:rPr>
                        <a:t>(Market</a:t>
                      </a:r>
                      <a:r>
                        <a:rPr lang="en-US" sz="1800" b="0" kern="1200" baseline="0" dirty="0">
                          <a:solidFill>
                            <a:schemeClr val="lt1"/>
                          </a:solidFill>
                          <a:latin typeface="+mn-lt"/>
                          <a:ea typeface="+mn-ea"/>
                          <a:cs typeface="+mn-cs"/>
                        </a:rPr>
                        <a:t> Solution</a:t>
                      </a:r>
                      <a:r>
                        <a:rPr lang="en-US" sz="1800" b="0" kern="1200" dirty="0">
                          <a:solidFill>
                            <a:schemeClr val="lt1"/>
                          </a:solidFill>
                          <a:latin typeface="+mn-lt"/>
                          <a:ea typeface="+mn-ea"/>
                          <a:cs typeface="+mn-cs"/>
                        </a:rPr>
                        <a:t>)</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6">
                        <a:lumMod val="75000"/>
                      </a:schemeClr>
                    </a:solidFill>
                  </a:tcPr>
                </a:tc>
                <a:tc>
                  <a:txBody>
                    <a:bodyPr/>
                    <a:lstStyle/>
                    <a:p>
                      <a:pPr marL="0" algn="ctr" defTabSz="685594" rtl="0" eaLnBrk="1" latinLnBrk="0" hangingPunct="1"/>
                      <a:r>
                        <a:rPr lang="en-US" altLang="zh-TW" sz="1800" kern="1200" dirty="0">
                          <a:solidFill>
                            <a:srgbClr val="141212"/>
                          </a:solidFill>
                          <a:effectLst/>
                          <a:latin typeface="+mn-lt"/>
                          <a:ea typeface="+mn-ea"/>
                          <a:cs typeface="+mn-cs"/>
                        </a:rPr>
                        <a:t>6,500</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marL="0" marR="0" lvl="0" indent="0" algn="ctr" defTabSz="685594" rtl="0" eaLnBrk="1" fontAlgn="auto" latinLnBrk="0" hangingPunct="1">
                        <a:lnSpc>
                          <a:spcPct val="100000"/>
                        </a:lnSpc>
                        <a:spcBef>
                          <a:spcPts val="0"/>
                        </a:spcBef>
                        <a:spcAft>
                          <a:spcPts val="0"/>
                        </a:spcAft>
                        <a:buClrTx/>
                        <a:buSzTx/>
                        <a:buFontTx/>
                        <a:buNone/>
                        <a:tabLst/>
                        <a:defRPr/>
                      </a:pPr>
                      <a:r>
                        <a:rPr lang="en-US" altLang="zh-TW" sz="1800" b="1" kern="1200" dirty="0">
                          <a:solidFill>
                            <a:srgbClr val="FF0000"/>
                          </a:solidFill>
                          <a:effectLst/>
                          <a:latin typeface="+mn-lt"/>
                          <a:ea typeface="+mn-ea"/>
                          <a:cs typeface="+mn-cs"/>
                        </a:rPr>
                        <a:t> </a:t>
                      </a:r>
                      <a:r>
                        <a:rPr lang="en-US" altLang="zh-TW" sz="1800" b="0" kern="1200" dirty="0">
                          <a:solidFill>
                            <a:srgbClr val="141212"/>
                          </a:solidFill>
                          <a:effectLst/>
                          <a:latin typeface="+mn-lt"/>
                          <a:ea typeface="+mn-ea"/>
                          <a:cs typeface="+mn-cs"/>
                        </a:rPr>
                        <a:t>433</a:t>
                      </a:r>
                    </a:p>
                  </a:txBody>
                  <a:tcPr marL="66095" marR="66095" marT="33048" marB="3304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373" y="3074841"/>
            <a:ext cx="102393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AD2EB59B-17A5-2A5B-C373-58C4AF4F7A1E}"/>
              </a:ext>
            </a:extLst>
          </p:cNvPr>
          <p:cNvGrpSpPr/>
          <p:nvPr/>
        </p:nvGrpSpPr>
        <p:grpSpPr>
          <a:xfrm>
            <a:off x="802907" y="2996191"/>
            <a:ext cx="7418505" cy="3277602"/>
            <a:chOff x="802907" y="2996191"/>
            <a:chExt cx="7418505" cy="3277602"/>
          </a:xfrm>
        </p:grpSpPr>
        <p:graphicFrame>
          <p:nvGraphicFramePr>
            <p:cNvPr id="4" name="圖表 1">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473803630"/>
                </p:ext>
              </p:extLst>
            </p:nvPr>
          </p:nvGraphicFramePr>
          <p:xfrm>
            <a:off x="802907" y="3171462"/>
            <a:ext cx="7418505" cy="31023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18ACA7F-A634-4976-F415-55346437EDCE}"/>
                </a:ext>
              </a:extLst>
            </p:cNvPr>
            <p:cNvSpPr txBox="1"/>
            <p:nvPr/>
          </p:nvSpPr>
          <p:spPr>
            <a:xfrm>
              <a:off x="998059" y="2996191"/>
              <a:ext cx="3079898" cy="369332"/>
            </a:xfrm>
            <a:prstGeom prst="rect">
              <a:avLst/>
            </a:prstGeom>
            <a:noFill/>
          </p:spPr>
          <p:txBody>
            <a:bodyPr wrap="square" rtlCol="0">
              <a:spAutoFit/>
            </a:bodyPr>
            <a:lstStyle/>
            <a:p>
              <a:r>
                <a:rPr lang="en-US" altLang="zh-TW" b="1" dirty="0">
                  <a:ea typeface="微軟正黑體" panose="020B0604030504040204" pitchFamily="34" charset="-120"/>
                </a:rPr>
                <a:t>Performance per Watt </a:t>
              </a:r>
              <a:endParaRPr lang="zh-TW" altLang="en-US" b="1" dirty="0">
                <a:ea typeface="微軟正黑體" panose="020B0604030504040204" pitchFamily="34" charset="-120"/>
              </a:endParaRPr>
            </a:p>
          </p:txBody>
        </p:sp>
      </p:grpSp>
      <p:sp>
        <p:nvSpPr>
          <p:cNvPr id="8" name="Rectangle 18">
            <a:extLst>
              <a:ext uri="{FF2B5EF4-FFF2-40B4-BE49-F238E27FC236}">
                <a16:creationId xmlns:a16="http://schemas.microsoft.com/office/drawing/2014/main" id="{DD366605-C946-31F0-E322-323D3E9DB36A}"/>
              </a:ext>
            </a:extLst>
          </p:cNvPr>
          <p:cNvSpPr/>
          <p:nvPr/>
        </p:nvSpPr>
        <p:spPr>
          <a:xfrm>
            <a:off x="998059" y="996078"/>
            <a:ext cx="3957302" cy="400110"/>
          </a:xfrm>
          <a:prstGeom prst="rect">
            <a:avLst/>
          </a:prstGeom>
        </p:spPr>
        <p:txBody>
          <a:bodyPr wrap="non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12th Generation ALDER LAKE CPU</a:t>
            </a:r>
            <a:endParaRPr lang="en-US" sz="2000" cap="all" dirty="0">
              <a:solidFill>
                <a:srgbClr val="00529C"/>
              </a:solidFill>
              <a:ea typeface="微軟正黑體" panose="020B0604030504040204" pitchFamily="34" charset="-120"/>
              <a:cs typeface="Arial Unicode MS" panose="020B0604020202020204" pitchFamily="34" charset="-128"/>
            </a:endParaRPr>
          </a:p>
        </p:txBody>
      </p:sp>
    </p:spTree>
    <p:extLst>
      <p:ext uri="{BB962C8B-B14F-4D97-AF65-F5344CB8AC3E}">
        <p14:creationId xmlns:p14="http://schemas.microsoft.com/office/powerpoint/2010/main" val="30387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1">
            <a:extLst>
              <a:ext uri="{FF2B5EF4-FFF2-40B4-BE49-F238E27FC236}">
                <a16:creationId xmlns:a16="http://schemas.microsoft.com/office/drawing/2014/main" id="{DB132BD1-BA05-2000-99C9-6612F544B7D6}"/>
              </a:ext>
            </a:extLst>
          </p:cNvPr>
          <p:cNvSpPr>
            <a:spLocks noGrp="1"/>
          </p:cNvSpPr>
          <p:nvPr>
            <p:ph sz="quarter" idx="10"/>
          </p:nvPr>
        </p:nvSpPr>
        <p:spPr>
          <a:xfrm>
            <a:off x="998059" y="465826"/>
            <a:ext cx="10195883" cy="571500"/>
          </a:xfrm>
        </p:spPr>
        <p:txBody>
          <a:bodyPr anchor="ctr"/>
          <a:lstStyle/>
          <a:p>
            <a:pPr marL="342900" indent="-342900">
              <a:spcBef>
                <a:spcPct val="20000"/>
              </a:spcBef>
            </a:pPr>
            <a:r>
              <a:rPr lang="en-US" altLang="zh-TW" sz="4400" b="1" dirty="0">
                <a:latin typeface="Calibri   "/>
              </a:rPr>
              <a:t>COOLFINITY</a:t>
            </a:r>
            <a:r>
              <a:rPr lang="en-US" altLang="zh-TW" sz="4000" b="1" dirty="0">
                <a:latin typeface="Calibri   "/>
                <a:ea typeface="Arial Unicode MS" panose="020B0604020202020204" pitchFamily="34" charset="-120"/>
                <a:cs typeface="Arial Unicode MS" panose="020B0604020202020204" pitchFamily="34" charset="-120"/>
              </a:rPr>
              <a:t>™</a:t>
            </a:r>
            <a:r>
              <a:rPr lang="en-US" altLang="zh-TW" sz="4400" b="1" dirty="0">
                <a:latin typeface="Calibri   "/>
                <a:ea typeface="Arial Unicode MS" panose="020B0604020202020204" pitchFamily="34" charset="-120"/>
                <a:cs typeface="Arial Unicode MS" panose="020B0604020202020204" pitchFamily="34" charset="-120"/>
              </a:rPr>
              <a:t> </a:t>
            </a:r>
            <a:r>
              <a:rPr lang="en-US" altLang="zh-TW" dirty="0">
                <a:solidFill>
                  <a:schemeClr val="tx1"/>
                </a:solidFill>
                <a:latin typeface="Calibri   "/>
              </a:rPr>
              <a:t>THERMAL PERFORMANCE</a:t>
            </a:r>
            <a:endParaRPr lang="zh-TW" altLang="en-US" dirty="0">
              <a:solidFill>
                <a:schemeClr val="tx1"/>
              </a:solidFill>
              <a:latin typeface="Calibri   "/>
            </a:endParaRPr>
          </a:p>
        </p:txBody>
      </p:sp>
      <p:sp>
        <p:nvSpPr>
          <p:cNvPr id="5" name="內容版面配置區 2">
            <a:extLst>
              <a:ext uri="{FF2B5EF4-FFF2-40B4-BE49-F238E27FC236}">
                <a16:creationId xmlns:a16="http://schemas.microsoft.com/office/drawing/2014/main" id="{EF4FEE33-92C1-F373-F1F6-CA1FAF92B70F}"/>
              </a:ext>
            </a:extLst>
          </p:cNvPr>
          <p:cNvSpPr>
            <a:spLocks noGrp="1"/>
          </p:cNvSpPr>
          <p:nvPr>
            <p:ph sz="quarter" idx="11"/>
          </p:nvPr>
        </p:nvSpPr>
        <p:spPr>
          <a:xfrm>
            <a:off x="998538" y="1114245"/>
            <a:ext cx="10194925" cy="4286430"/>
          </a:xfrm>
        </p:spPr>
        <p:txBody>
          <a:bodyPr/>
          <a:lstStyle/>
          <a:p>
            <a:r>
              <a:rPr lang="en-US" altLang="zh-TW" sz="2300" dirty="0"/>
              <a:t>The 12</a:t>
            </a:r>
            <a:r>
              <a:rPr lang="en-US" altLang="zh-TW" sz="2300" baseline="30000" dirty="0"/>
              <a:t>th</a:t>
            </a:r>
            <a:r>
              <a:rPr lang="en-US" altLang="zh-TW" sz="2300" dirty="0"/>
              <a:t> Intel® UP4-Series processor is the best solution for mobile tablet platforms.</a:t>
            </a:r>
            <a:br>
              <a:rPr lang="en-US" altLang="zh-TW" sz="2300" dirty="0"/>
            </a:br>
            <a:r>
              <a:rPr lang="en-US" altLang="zh-TW" sz="2300" dirty="0"/>
              <a:t>The low power consumption design, powered by its better thermal management, guarantees </a:t>
            </a:r>
            <a:r>
              <a:rPr lang="en-US" altLang="zh-TW" sz="2300" dirty="0">
                <a:solidFill>
                  <a:srgbClr val="00499D"/>
                </a:solidFill>
              </a:rPr>
              <a:t>stable system performance </a:t>
            </a:r>
            <a:r>
              <a:rPr lang="en-US" altLang="zh-TW" sz="2300" dirty="0"/>
              <a:t>under harsh environments.</a:t>
            </a:r>
            <a:br>
              <a:rPr lang="en-US" altLang="zh-TW" sz="2300" dirty="0"/>
            </a:br>
            <a:r>
              <a:rPr lang="en-US" altLang="zh-TW" sz="2300" dirty="0"/>
              <a:t>There is no CPU-throttling when the temperature goes higher. </a:t>
            </a:r>
          </a:p>
          <a:p>
            <a:endParaRPr lang="zh-TW" altLang="en-US" sz="2300" dirty="0"/>
          </a:p>
        </p:txBody>
      </p:sp>
      <p:grpSp>
        <p:nvGrpSpPr>
          <p:cNvPr id="7" name="Group 11">
            <a:extLst>
              <a:ext uri="{FF2B5EF4-FFF2-40B4-BE49-F238E27FC236}">
                <a16:creationId xmlns:a16="http://schemas.microsoft.com/office/drawing/2014/main" id="{01FACB96-FBBC-BF1E-FF78-E529DC9B2203}"/>
              </a:ext>
            </a:extLst>
          </p:cNvPr>
          <p:cNvGrpSpPr/>
          <p:nvPr/>
        </p:nvGrpSpPr>
        <p:grpSpPr>
          <a:xfrm>
            <a:off x="1654028" y="2585348"/>
            <a:ext cx="7623313" cy="3806826"/>
            <a:chOff x="453887" y="2908271"/>
            <a:chExt cx="5448198" cy="3503129"/>
          </a:xfrm>
          <a:solidFill>
            <a:schemeClr val="tx1"/>
          </a:solidFill>
        </p:grpSpPr>
        <p:sp>
          <p:nvSpPr>
            <p:cNvPr id="8" name="Rectangle 10">
              <a:extLst>
                <a:ext uri="{FF2B5EF4-FFF2-40B4-BE49-F238E27FC236}">
                  <a16:creationId xmlns:a16="http://schemas.microsoft.com/office/drawing/2014/main" id="{3B183EE0-01B8-0F18-C24E-805089D5974B}"/>
                </a:ext>
              </a:extLst>
            </p:cNvPr>
            <p:cNvSpPr/>
            <p:nvPr/>
          </p:nvSpPr>
          <p:spPr>
            <a:xfrm>
              <a:off x="453887" y="2988112"/>
              <a:ext cx="5448198" cy="3423287"/>
            </a:xfrm>
            <a:prstGeom prst="rect">
              <a:avLst/>
            </a:prstGeom>
            <a:solidFill>
              <a:schemeClr val="tx1">
                <a:lumMod val="95000"/>
                <a:lumOff val="5000"/>
              </a:schemeClr>
            </a:solid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9" name="Chart 8">
              <a:extLst>
                <a:ext uri="{FF2B5EF4-FFF2-40B4-BE49-F238E27FC236}">
                  <a16:creationId xmlns:a16="http://schemas.microsoft.com/office/drawing/2014/main" id="{7A0C3D37-5D01-D801-5B86-62F06626B11A}"/>
                </a:ext>
              </a:extLst>
            </p:cNvPr>
            <p:cNvGraphicFramePr/>
            <p:nvPr>
              <p:extLst>
                <p:ext uri="{D42A27DB-BD31-4B8C-83A1-F6EECF244321}">
                  <p14:modId xmlns:p14="http://schemas.microsoft.com/office/powerpoint/2010/main" val="3867306011"/>
                </p:ext>
              </p:extLst>
            </p:nvPr>
          </p:nvGraphicFramePr>
          <p:xfrm>
            <a:off x="453887" y="2908271"/>
            <a:ext cx="5339281" cy="3503129"/>
          </p:xfrm>
          <a:graphic>
            <a:graphicData uri="http://schemas.openxmlformats.org/drawingml/2006/chart">
              <c:chart xmlns:c="http://schemas.openxmlformats.org/drawingml/2006/chart" xmlns:r="http://schemas.openxmlformats.org/officeDocument/2006/relationships" r:id="rId2"/>
            </a:graphicData>
          </a:graphic>
        </p:graphicFrame>
      </p:grpSp>
      <p:cxnSp>
        <p:nvCxnSpPr>
          <p:cNvPr id="10" name="Straight Connector 7">
            <a:extLst>
              <a:ext uri="{FF2B5EF4-FFF2-40B4-BE49-F238E27FC236}">
                <a16:creationId xmlns:a16="http://schemas.microsoft.com/office/drawing/2014/main" id="{97762824-0C6F-9200-8E7A-0917649C29AF}"/>
              </a:ext>
            </a:extLst>
          </p:cNvPr>
          <p:cNvCxnSpPr>
            <a:cxnSpLocks/>
          </p:cNvCxnSpPr>
          <p:nvPr/>
        </p:nvCxnSpPr>
        <p:spPr>
          <a:xfrm>
            <a:off x="3634877" y="3333660"/>
            <a:ext cx="0" cy="2733675"/>
          </a:xfrm>
          <a:prstGeom prst="line">
            <a:avLst/>
          </a:prstGeom>
          <a:ln w="1905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11" name="Rectangle 12">
            <a:extLst>
              <a:ext uri="{FF2B5EF4-FFF2-40B4-BE49-F238E27FC236}">
                <a16:creationId xmlns:a16="http://schemas.microsoft.com/office/drawing/2014/main" id="{2E704416-7D24-DE95-0874-91E127B438FE}"/>
              </a:ext>
            </a:extLst>
          </p:cNvPr>
          <p:cNvSpPr/>
          <p:nvPr/>
        </p:nvSpPr>
        <p:spPr>
          <a:xfrm>
            <a:off x="3408808" y="5959194"/>
            <a:ext cx="787395" cy="369332"/>
          </a:xfrm>
          <a:prstGeom prst="rect">
            <a:avLst/>
          </a:prstGeom>
        </p:spPr>
        <p:txBody>
          <a:bodyPr wrap="none">
            <a:spAutoFit/>
          </a:bodyPr>
          <a:lstStyle/>
          <a:p>
            <a:r>
              <a:rPr lang="en-US" altLang="zh-TW" b="1" dirty="0">
                <a:solidFill>
                  <a:srgbClr val="FFFF00"/>
                </a:solidFill>
                <a:latin typeface="Century Gothic" panose="020B0502020202020204" pitchFamily="34" charset="0"/>
                <a:ea typeface="新細明體" panose="02020500000000000000" pitchFamily="18" charset="-120"/>
              </a:rPr>
              <a:t>&gt;30</a:t>
            </a:r>
            <a:r>
              <a:rPr lang="zh-TW" altLang="en-US" b="1" dirty="0">
                <a:solidFill>
                  <a:srgbClr val="FFFF00"/>
                </a:solidFill>
                <a:latin typeface="Verdana" panose="020B0604030504040204" pitchFamily="34" charset="0"/>
                <a:ea typeface="新細明體" panose="02020500000000000000" pitchFamily="18" charset="-120"/>
              </a:rPr>
              <a:t>℃</a:t>
            </a:r>
            <a:endParaRPr lang="en-US" b="1" dirty="0">
              <a:solidFill>
                <a:srgbClr val="FFFF00"/>
              </a:solidFill>
              <a:latin typeface="Verdana" panose="020B0604030504040204" pitchFamily="34" charset="0"/>
              <a:ea typeface="Verdana" panose="020B0604030504040204" pitchFamily="34" charset="0"/>
            </a:endParaRPr>
          </a:p>
        </p:txBody>
      </p:sp>
      <p:pic>
        <p:nvPicPr>
          <p:cNvPr id="12" name="Picture 2" descr="Image result for win icon">
            <a:extLst>
              <a:ext uri="{FF2B5EF4-FFF2-40B4-BE49-F238E27FC236}">
                <a16:creationId xmlns:a16="http://schemas.microsoft.com/office/drawing/2014/main" id="{E3A0E34C-9729-911B-EEFD-2A731388B3BF}"/>
              </a:ext>
            </a:extLst>
          </p:cNvPr>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39667" y1="34000" x2="39667" y2="34000"/>
                        <a14:foregroundMark x1="60000" y1="33500" x2="60000" y2="33500"/>
                        <a14:foregroundMark x1="39667" y1="69000" x2="39667" y2="69000"/>
                        <a14:foregroundMark x1="52333" y1="68500" x2="52333" y2="68500"/>
                        <a14:foregroundMark x1="58667" y1="69000" x2="58667" y2="69000"/>
                      </a14:backgroundRemoval>
                    </a14:imgEffect>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rot="1246406">
            <a:off x="3576639" y="2958398"/>
            <a:ext cx="868955" cy="57930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3" name="矩形 9">
            <a:extLst>
              <a:ext uri="{FF2B5EF4-FFF2-40B4-BE49-F238E27FC236}">
                <a16:creationId xmlns:a16="http://schemas.microsoft.com/office/drawing/2014/main" id="{A657EB90-4474-1A25-3EF8-C4DB9DE69959}"/>
              </a:ext>
            </a:extLst>
          </p:cNvPr>
          <p:cNvSpPr>
            <a:spLocks noChangeArrowheads="1"/>
          </p:cNvSpPr>
          <p:nvPr/>
        </p:nvSpPr>
        <p:spPr bwMode="auto">
          <a:xfrm>
            <a:off x="3559763" y="5405493"/>
            <a:ext cx="2103578" cy="523220"/>
          </a:xfrm>
          <a:prstGeom prst="rect">
            <a:avLst/>
          </a:prstGeom>
        </p:spPr>
        <p:txBody>
          <a:bodyPr wrap="square">
            <a:spAutoFit/>
          </a:bodyPr>
          <a:lstStyle/>
          <a:p>
            <a:pPr algn="r"/>
            <a:r>
              <a:rPr lang="en-US" altLang="zh-TW" sz="1400" b="1" dirty="0">
                <a:solidFill>
                  <a:srgbClr val="FF0000"/>
                </a:solidFill>
                <a:latin typeface="Century Gothic" panose="020B0502020202020204" pitchFamily="34" charset="0"/>
              </a:rPr>
              <a:t>CPU throttling to 19% because of heat.</a:t>
            </a:r>
          </a:p>
        </p:txBody>
      </p:sp>
      <p:cxnSp>
        <p:nvCxnSpPr>
          <p:cNvPr id="14" name="Straight Arrow Connector 13">
            <a:extLst>
              <a:ext uri="{FF2B5EF4-FFF2-40B4-BE49-F238E27FC236}">
                <a16:creationId xmlns:a16="http://schemas.microsoft.com/office/drawing/2014/main" id="{AE86C0E6-15D4-6F5D-AAAC-1A38A5D02351}"/>
              </a:ext>
            </a:extLst>
          </p:cNvPr>
          <p:cNvCxnSpPr>
            <a:cxnSpLocks/>
          </p:cNvCxnSpPr>
          <p:nvPr/>
        </p:nvCxnSpPr>
        <p:spPr>
          <a:xfrm flipV="1">
            <a:off x="5663341" y="5623560"/>
            <a:ext cx="533864" cy="1201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Logo, company name&#10;&#10;Description automatically generated">
            <a:extLst>
              <a:ext uri="{FF2B5EF4-FFF2-40B4-BE49-F238E27FC236}">
                <a16:creationId xmlns:a16="http://schemas.microsoft.com/office/drawing/2014/main" id="{34ACC815-950F-682C-A9DF-8A862025C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9910" y="2585348"/>
            <a:ext cx="1493552" cy="149355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28172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345906"/>
            <a:ext cx="10195883" cy="571500"/>
          </a:xfrm>
        </p:spPr>
        <p:txBody>
          <a:bodyPr/>
          <a:lstStyle/>
          <a:p>
            <a:r>
              <a:rPr lang="en-US" dirty="0">
                <a:solidFill>
                  <a:schemeClr val="tx1"/>
                </a:solidFill>
              </a:rPr>
              <a:t>GRAPHIC </a:t>
            </a:r>
            <a:r>
              <a:rPr lang="en-US" altLang="en-US" dirty="0"/>
              <a:t>PERFORMANCE</a:t>
            </a:r>
            <a:endParaRPr lang="en-US" dirty="0"/>
          </a:p>
        </p:txBody>
      </p:sp>
      <p:sp>
        <p:nvSpPr>
          <p:cNvPr id="3" name="Rectangle 2"/>
          <p:cNvSpPr/>
          <p:nvPr/>
        </p:nvSpPr>
        <p:spPr>
          <a:xfrm>
            <a:off x="998059" y="873454"/>
            <a:ext cx="316304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Intel</a:t>
            </a:r>
            <a:r>
              <a:rPr lang="en-US" altLang="zh-TW" cap="all" baseline="30000"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 Iris Xe Graphics</a:t>
            </a:r>
            <a:endParaRPr lang="en-US" dirty="0">
              <a:solidFill>
                <a:srgbClr val="00499D"/>
              </a:solidFill>
            </a:endParaRPr>
          </a:p>
        </p:txBody>
      </p:sp>
      <p:sp>
        <p:nvSpPr>
          <p:cNvPr id="6" name="Content Placeholder 6">
            <a:extLst>
              <a:ext uri="{FF2B5EF4-FFF2-40B4-BE49-F238E27FC236}">
                <a16:creationId xmlns:a16="http://schemas.microsoft.com/office/drawing/2014/main" id="{5DECE31A-D1DC-4D79-986E-9AFFED0BA3B5}"/>
              </a:ext>
            </a:extLst>
          </p:cNvPr>
          <p:cNvSpPr txBox="1">
            <a:spLocks/>
          </p:cNvSpPr>
          <p:nvPr/>
        </p:nvSpPr>
        <p:spPr>
          <a:xfrm>
            <a:off x="998059" y="1528198"/>
            <a:ext cx="5284270" cy="215004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499D"/>
              </a:buClr>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The U11I comes with Intel</a:t>
            </a: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Iris Xe Graphics clocked 150 MHz higher than UHD results in </a:t>
            </a:r>
            <a:r>
              <a:rPr lang="en-US" altLang="zh-TW" sz="2800" b="1" dirty="0">
                <a:solidFill>
                  <a:srgbClr val="00499D"/>
                </a:solidFill>
                <a:ea typeface="Arial Unicode MS" panose="020B0604020202020204" pitchFamily="34" charset="-128"/>
                <a:cs typeface="Arial Unicode MS" panose="020B0604020202020204" pitchFamily="34" charset="-128"/>
              </a:rPr>
              <a:t>2.5x</a:t>
            </a:r>
            <a:r>
              <a:rPr lang="en-US" altLang="zh-TW" sz="2400"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faster 3D effective speed - </a:t>
            </a:r>
            <a:r>
              <a:rPr lang="en-US" altLang="zh-TW" sz="2400" i="1" dirty="0">
                <a:solidFill>
                  <a:schemeClr val="tx1">
                    <a:lumMod val="75000"/>
                    <a:lumOff val="25000"/>
                  </a:schemeClr>
                </a:solidFill>
                <a:ea typeface="Arial Unicode MS" panose="020B0604020202020204" pitchFamily="34" charset="-128"/>
                <a:cs typeface="Arial Unicode MS" panose="020B0604020202020204" pitchFamily="34" charset="-128"/>
              </a:rPr>
              <a:t>Better Than Enough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in daily usage. </a:t>
            </a:r>
          </a:p>
        </p:txBody>
      </p:sp>
      <p:graphicFrame>
        <p:nvGraphicFramePr>
          <p:cNvPr id="9" name="Chart 8">
            <a:extLst>
              <a:ext uri="{FF2B5EF4-FFF2-40B4-BE49-F238E27FC236}">
                <a16:creationId xmlns:a16="http://schemas.microsoft.com/office/drawing/2014/main" id="{D10D65A9-CACE-46B2-A6C0-5877A6F8555C}"/>
              </a:ext>
            </a:extLst>
          </p:cNvPr>
          <p:cNvGraphicFramePr/>
          <p:nvPr/>
        </p:nvGraphicFramePr>
        <p:xfrm>
          <a:off x="5744146" y="3929264"/>
          <a:ext cx="5955440" cy="2352744"/>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字方塊 4">
            <a:extLst>
              <a:ext uri="{FF2B5EF4-FFF2-40B4-BE49-F238E27FC236}">
                <a16:creationId xmlns:a16="http://schemas.microsoft.com/office/drawing/2014/main" id="{7FEE5DAB-3686-44C1-987E-158211B9AD75}"/>
              </a:ext>
            </a:extLst>
          </p:cNvPr>
          <p:cNvSpPr txBox="1"/>
          <p:nvPr/>
        </p:nvSpPr>
        <p:spPr>
          <a:xfrm>
            <a:off x="6574105" y="6143560"/>
            <a:ext cx="1336776" cy="276999"/>
          </a:xfrm>
          <a:prstGeom prst="rect">
            <a:avLst/>
          </a:prstGeom>
          <a:noFill/>
        </p:spPr>
        <p:txBody>
          <a:bodyPr wrap="none" rtlCol="0">
            <a:spAutoFit/>
          </a:bodyPr>
          <a:lstStyle/>
          <a:p>
            <a:r>
              <a:rPr lang="en-US" altLang="zh-TW" sz="1200" dirty="0"/>
              <a:t> Source: </a:t>
            </a:r>
            <a:r>
              <a:rPr lang="en-US" altLang="zh-TW" sz="1200" b="1" dirty="0" err="1">
                <a:hlinkClick r:id="rId3"/>
              </a:rPr>
              <a:t>PassMark</a:t>
            </a:r>
            <a:endParaRPr lang="zh-TW" altLang="en-US" sz="1200" dirty="0"/>
          </a:p>
        </p:txBody>
      </p:sp>
      <p:pic>
        <p:nvPicPr>
          <p:cNvPr id="12" name="Picture 9" descr="Related image">
            <a:extLst>
              <a:ext uri="{FF2B5EF4-FFF2-40B4-BE49-F238E27FC236}">
                <a16:creationId xmlns:a16="http://schemas.microsoft.com/office/drawing/2014/main" id="{781541D6-F020-4E4F-BDA1-4DC63F5C2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4105" y="1469034"/>
            <a:ext cx="4481153" cy="2514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C:\Users\iwi_lin\Desktop\S14I (NEW)\Images\Intel_Iris_Xe_graphics_Ba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918" y="4043106"/>
            <a:ext cx="1077421" cy="1077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A close-up of a tablet&#10;&#10;Description automatically generated with medium confidence">
            <a:extLst>
              <a:ext uri="{FF2B5EF4-FFF2-40B4-BE49-F238E27FC236}">
                <a16:creationId xmlns:a16="http://schemas.microsoft.com/office/drawing/2014/main" id="{73B0B0C6-E8B1-7F30-0A74-5E3E0174985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20797" y="3790816"/>
            <a:ext cx="2419397" cy="2352744"/>
          </a:xfrm>
          <a:prstGeom prst="rect">
            <a:avLst/>
          </a:prstGeom>
        </p:spPr>
      </p:pic>
    </p:spTree>
    <p:extLst>
      <p:ext uri="{BB962C8B-B14F-4D97-AF65-F5344CB8AC3E}">
        <p14:creationId xmlns:p14="http://schemas.microsoft.com/office/powerpoint/2010/main" val="411492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F1A83016-ACA9-4583-8B87-8913C7A575AD}"/>
              </a:ext>
            </a:extLst>
          </p:cNvPr>
          <p:cNvSpPr txBox="1">
            <a:spLocks/>
          </p:cNvSpPr>
          <p:nvPr/>
        </p:nvSpPr>
        <p:spPr>
          <a:xfrm>
            <a:off x="1009332" y="1468126"/>
            <a:ext cx="10853818" cy="275942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00499D"/>
              </a:buClr>
            </a:pP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With ultra high-speed data transmitting capability, all the information are instantly synchronized and fed back to the data center.  </a:t>
            </a:r>
          </a:p>
          <a:p>
            <a:pPr>
              <a:buClr>
                <a:srgbClr val="00499D"/>
              </a:buClr>
            </a:pP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Intel</a:t>
            </a:r>
            <a:r>
              <a:rPr lang="en-US" sz="2400" dirty="0">
                <a:solidFill>
                  <a:schemeClr val="tx1">
                    <a:lumMod val="75000"/>
                    <a:lumOff val="25000"/>
                  </a:schemeClr>
                </a:solidFill>
                <a:ea typeface="微軟正黑體" panose="020B0604030504040204" pitchFamily="34" charset="-120"/>
                <a:cs typeface="Arial Unicode MS" panose="020B0604020202020204" pitchFamily="34" charset="-128"/>
              </a:rPr>
              <a:t>®</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 </a:t>
            </a:r>
            <a:r>
              <a:rPr lang="en-US" altLang="zh-TW" sz="2400" b="1" dirty="0">
                <a:solidFill>
                  <a:srgbClr val="FF0000"/>
                </a:solidFill>
                <a:ea typeface="微軟正黑體" panose="020B0604030504040204" pitchFamily="34" charset="-120"/>
                <a:cs typeface="Arial Unicode MS" panose="020B0604020202020204" pitchFamily="34" charset="-128"/>
              </a:rPr>
              <a:t>Wi-Fi 6E AX211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with max. speed of 9.6Gbps is </a:t>
            </a:r>
            <a:r>
              <a:rPr lang="en-US" altLang="zh-TW" sz="2400" b="1" dirty="0">
                <a:solidFill>
                  <a:srgbClr val="00529C"/>
                </a:solidFill>
                <a:ea typeface="微軟正黑體" panose="020B0604030504040204" pitchFamily="34" charset="-120"/>
                <a:cs typeface="Arial Unicode MS" panose="020B0604020202020204" pitchFamily="34" charset="-128"/>
              </a:rPr>
              <a:t>5x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faster than</a:t>
            </a:r>
            <a:b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b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AC 9260 with max. speed only 1.73Gbps.</a:t>
            </a:r>
          </a:p>
          <a:p>
            <a:pPr>
              <a:buClr>
                <a:srgbClr val="00499D"/>
              </a:buClr>
            </a:pP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Bluetooth</a:t>
            </a:r>
            <a:r>
              <a:rPr lang="en-US" sz="2400" dirty="0">
                <a:solidFill>
                  <a:schemeClr val="tx1">
                    <a:lumMod val="75000"/>
                    <a:lumOff val="25000"/>
                  </a:schemeClr>
                </a:solidFill>
                <a:ea typeface="微軟正黑體" panose="020B0604030504040204" pitchFamily="34" charset="-120"/>
                <a:cs typeface="Arial Unicode MS" panose="020B0604020202020204" pitchFamily="34" charset="-128"/>
              </a:rPr>
              <a:t>®</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 V5.3 bandwidth is </a:t>
            </a:r>
            <a:r>
              <a:rPr lang="en-US" altLang="zh-TW" sz="2400" b="1" dirty="0">
                <a:solidFill>
                  <a:srgbClr val="00529C"/>
                </a:solidFill>
                <a:ea typeface="微軟正黑體" panose="020B0604030504040204" pitchFamily="34" charset="-120"/>
                <a:cs typeface="Arial Unicode MS" panose="020B0604020202020204" pitchFamily="34" charset="-128"/>
              </a:rPr>
              <a:t>1.5x </a:t>
            </a:r>
            <a:r>
              <a:rPr lang="en-US" altLang="zh-TW" sz="2400" dirty="0">
                <a:solidFill>
                  <a:schemeClr val="tx1">
                    <a:lumMod val="75000"/>
                    <a:lumOff val="25000"/>
                  </a:schemeClr>
                </a:solidFill>
                <a:ea typeface="微軟正黑體" panose="020B0604030504040204" pitchFamily="34" charset="-120"/>
                <a:cs typeface="Arial Unicode MS" panose="020B0604020202020204" pitchFamily="34" charset="-128"/>
              </a:rPr>
              <a:t>greater than v5.0, which is capable connecting multiple devices at once.</a:t>
            </a:r>
            <a:endParaRPr lang="en-US" sz="2400" dirty="0">
              <a:solidFill>
                <a:schemeClr val="tx1">
                  <a:lumMod val="75000"/>
                  <a:lumOff val="25000"/>
                </a:schemeClr>
              </a:solidFill>
              <a:ea typeface="微軟正黑體" panose="020B0604030504040204" pitchFamily="34" charset="-120"/>
              <a:cs typeface="Arial Unicode MS" panose="020B0604020202020204" pitchFamily="34" charset="-128"/>
            </a:endParaRPr>
          </a:p>
        </p:txBody>
      </p:sp>
      <p:graphicFrame>
        <p:nvGraphicFramePr>
          <p:cNvPr id="5" name="表格 3">
            <a:extLst>
              <a:ext uri="{FF2B5EF4-FFF2-40B4-BE49-F238E27FC236}">
                <a16:creationId xmlns:a16="http://schemas.microsoft.com/office/drawing/2014/main" id="{59482D4A-DB75-4EF7-98DA-E29374445AE8}"/>
              </a:ext>
            </a:extLst>
          </p:cNvPr>
          <p:cNvGraphicFramePr>
            <a:graphicFrameLocks noGrp="1"/>
          </p:cNvGraphicFramePr>
          <p:nvPr>
            <p:extLst>
              <p:ext uri="{D42A27DB-BD31-4B8C-83A1-F6EECF244321}">
                <p14:modId xmlns:p14="http://schemas.microsoft.com/office/powerpoint/2010/main" val="3841090594"/>
              </p:ext>
            </p:extLst>
          </p:nvPr>
        </p:nvGraphicFramePr>
        <p:xfrm>
          <a:off x="1142438" y="4119953"/>
          <a:ext cx="10720715" cy="2016044"/>
        </p:xfrm>
        <a:graphic>
          <a:graphicData uri="http://schemas.openxmlformats.org/drawingml/2006/table">
            <a:tbl>
              <a:tblPr firstRow="1" bandRow="1">
                <a:tableStyleId>{8FD4443E-F989-4FC4-A0C8-D5A2AF1F390B}</a:tableStyleId>
              </a:tblPr>
              <a:tblGrid>
                <a:gridCol w="2707667">
                  <a:extLst>
                    <a:ext uri="{9D8B030D-6E8A-4147-A177-3AD203B41FA5}">
                      <a16:colId xmlns:a16="http://schemas.microsoft.com/office/drawing/2014/main" val="20000"/>
                    </a:ext>
                  </a:extLst>
                </a:gridCol>
                <a:gridCol w="2003262">
                  <a:extLst>
                    <a:ext uri="{9D8B030D-6E8A-4147-A177-3AD203B41FA5}">
                      <a16:colId xmlns:a16="http://schemas.microsoft.com/office/drawing/2014/main" val="20001"/>
                    </a:ext>
                  </a:extLst>
                </a:gridCol>
                <a:gridCol w="2003262">
                  <a:extLst>
                    <a:ext uri="{9D8B030D-6E8A-4147-A177-3AD203B41FA5}">
                      <a16:colId xmlns:a16="http://schemas.microsoft.com/office/drawing/2014/main" val="20002"/>
                    </a:ext>
                  </a:extLst>
                </a:gridCol>
                <a:gridCol w="2003262">
                  <a:extLst>
                    <a:ext uri="{9D8B030D-6E8A-4147-A177-3AD203B41FA5}">
                      <a16:colId xmlns:a16="http://schemas.microsoft.com/office/drawing/2014/main" val="254160460"/>
                    </a:ext>
                  </a:extLst>
                </a:gridCol>
                <a:gridCol w="2003262">
                  <a:extLst>
                    <a:ext uri="{9D8B030D-6E8A-4147-A177-3AD203B41FA5}">
                      <a16:colId xmlns:a16="http://schemas.microsoft.com/office/drawing/2014/main" val="2969207900"/>
                    </a:ext>
                  </a:extLst>
                </a:gridCol>
              </a:tblGrid>
              <a:tr h="787517">
                <a:tc>
                  <a:txBody>
                    <a:bodyPr/>
                    <a:lstStyle/>
                    <a:p>
                      <a:pPr algn="ctr"/>
                      <a:r>
                        <a:rPr lang="en-US" altLang="zh-TW" sz="2000" kern="1200" dirty="0"/>
                        <a:t>Brand</a:t>
                      </a:r>
                      <a:endParaRPr lang="zh-TW" altLang="en-US" sz="2000" kern="1200" dirty="0">
                        <a:solidFill>
                          <a:srgbClr val="141212"/>
                        </a:solidFill>
                        <a:latin typeface="+mn-lt"/>
                        <a:ea typeface="+mn-ea"/>
                        <a:cs typeface="+mn-cs"/>
                      </a:endParaRPr>
                    </a:p>
                  </a:txBody>
                  <a:tcPr anchor="ctr"/>
                </a:tc>
                <a:tc>
                  <a:txBody>
                    <a:bodyPr/>
                    <a:lstStyle/>
                    <a:p>
                      <a:pPr algn="ctr"/>
                      <a:r>
                        <a:rPr lang="en-US" altLang="zh-TW" sz="2000" kern="1200" dirty="0"/>
                        <a:t>Wireless Lan</a:t>
                      </a:r>
                      <a:endParaRPr lang="zh-TW" altLang="en-US" sz="2000" kern="1200" dirty="0">
                        <a:solidFill>
                          <a:srgbClr val="141212"/>
                        </a:solidFill>
                        <a:latin typeface="+mn-lt"/>
                        <a:ea typeface="+mn-ea"/>
                        <a:cs typeface="+mn-cs"/>
                      </a:endParaRPr>
                    </a:p>
                  </a:txBody>
                  <a:tcPr anchor="ctr"/>
                </a:tc>
                <a:tc>
                  <a:txBody>
                    <a:bodyPr/>
                    <a:lstStyle/>
                    <a:p>
                      <a:pPr algn="ctr"/>
                      <a:r>
                        <a:rPr lang="en-US" altLang="zh-TW" sz="2000" kern="1200" dirty="0"/>
                        <a:t>Bluetooth</a:t>
                      </a:r>
                      <a:endParaRPr lang="zh-TW" altLang="en-US" sz="2000" kern="1200" dirty="0">
                        <a:solidFill>
                          <a:srgbClr val="141212"/>
                        </a:solidFill>
                        <a:latin typeface="+mn-lt"/>
                        <a:ea typeface="+mn-ea"/>
                        <a:cs typeface="+mn-cs"/>
                      </a:endParaRPr>
                    </a:p>
                  </a:txBody>
                  <a:tcPr anchor="ctr"/>
                </a:tc>
                <a:tc>
                  <a:txBody>
                    <a:bodyPr/>
                    <a:lstStyle/>
                    <a:p>
                      <a:pPr algn="ctr"/>
                      <a:r>
                        <a:rPr lang="en-US" altLang="zh-TW" sz="2000" kern="1200" dirty="0">
                          <a:solidFill>
                            <a:schemeClr val="bg1"/>
                          </a:solidFill>
                          <a:latin typeface="+mn-lt"/>
                          <a:ea typeface="+mn-ea"/>
                          <a:cs typeface="+mn-cs"/>
                        </a:rPr>
                        <a:t>Emission Speed</a:t>
                      </a:r>
                      <a:endParaRPr lang="zh-TW" altLang="en-US" sz="2000" kern="1200" dirty="0">
                        <a:solidFill>
                          <a:schemeClr val="bg1"/>
                        </a:solidFill>
                        <a:latin typeface="+mn-lt"/>
                        <a:ea typeface="+mn-ea"/>
                        <a:cs typeface="+mn-cs"/>
                      </a:endParaRPr>
                    </a:p>
                  </a:txBody>
                  <a:tcPr anchor="ctr"/>
                </a:tc>
                <a:tc>
                  <a:txBody>
                    <a:bodyPr/>
                    <a:lstStyle/>
                    <a:p>
                      <a:pPr algn="ctr"/>
                      <a:r>
                        <a:rPr lang="en-US" altLang="zh-TW" sz="2000" kern="1200" dirty="0">
                          <a:solidFill>
                            <a:schemeClr val="bg1"/>
                          </a:solidFill>
                          <a:latin typeface="+mn-lt"/>
                          <a:ea typeface="+mn-ea"/>
                          <a:cs typeface="+mn-cs"/>
                        </a:rPr>
                        <a:t>Effective Range</a:t>
                      </a:r>
                      <a:endParaRPr lang="zh-TW" altLang="en-US" sz="2000" kern="1200" dirty="0">
                        <a:solidFill>
                          <a:schemeClr val="bg1"/>
                        </a:solidFill>
                        <a:latin typeface="+mn-lt"/>
                        <a:ea typeface="+mn-ea"/>
                        <a:cs typeface="+mn-cs"/>
                      </a:endParaRPr>
                    </a:p>
                  </a:txBody>
                  <a:tcPr anchor="ctr"/>
                </a:tc>
                <a:extLst>
                  <a:ext uri="{0D108BD9-81ED-4DB2-BD59-A6C34878D82A}">
                    <a16:rowId xmlns:a16="http://schemas.microsoft.com/office/drawing/2014/main" val="10000"/>
                  </a:ext>
                </a:extLst>
              </a:tr>
              <a:tr h="409509">
                <a:tc>
                  <a:txBody>
                    <a:bodyPr/>
                    <a:lstStyle/>
                    <a:p>
                      <a:pPr algn="ctr"/>
                      <a:r>
                        <a:rPr lang="en-US" altLang="zh-TW" sz="2000" b="1" dirty="0">
                          <a:solidFill>
                            <a:srgbClr val="F6F98B"/>
                          </a:solidFill>
                        </a:rPr>
                        <a:t>Durabook U11I New</a:t>
                      </a:r>
                      <a:endParaRPr lang="zh-TW" altLang="en-US" sz="2000" b="1" dirty="0">
                        <a:solidFill>
                          <a:srgbClr val="F6F98B"/>
                        </a:solidFill>
                      </a:endParaRPr>
                    </a:p>
                  </a:txBody>
                  <a:tcPr/>
                </a:tc>
                <a:tc>
                  <a:txBody>
                    <a:bodyPr/>
                    <a:lstStyle/>
                    <a:p>
                      <a:pPr algn="ctr"/>
                      <a:r>
                        <a:rPr lang="en-US" altLang="zh-TW" sz="2000" b="1" dirty="0">
                          <a:solidFill>
                            <a:srgbClr val="F6F98B"/>
                          </a:solidFill>
                        </a:rPr>
                        <a:t>6E AX211</a:t>
                      </a:r>
                      <a:endParaRPr lang="zh-TW" altLang="en-US" sz="2000" b="1" dirty="0">
                        <a:solidFill>
                          <a:srgbClr val="F6F98B"/>
                        </a:solidFill>
                      </a:endParaRPr>
                    </a:p>
                  </a:txBody>
                  <a:tcPr/>
                </a:tc>
                <a:tc>
                  <a:txBody>
                    <a:bodyPr/>
                    <a:lstStyle/>
                    <a:p>
                      <a:pPr algn="ctr"/>
                      <a:r>
                        <a:rPr lang="en-US" altLang="zh-TW" sz="2000" b="1" dirty="0">
                          <a:solidFill>
                            <a:srgbClr val="F6F98B"/>
                          </a:solidFill>
                        </a:rPr>
                        <a:t>V5.3</a:t>
                      </a:r>
                      <a:endParaRPr lang="zh-TW" altLang="en-US" sz="2000" b="1" dirty="0">
                        <a:solidFill>
                          <a:srgbClr val="F6F98B"/>
                        </a:solidFill>
                      </a:endParaRPr>
                    </a:p>
                  </a:txBody>
                  <a:tcPr/>
                </a:tc>
                <a:tc>
                  <a:txBody>
                    <a:bodyPr/>
                    <a:lstStyle/>
                    <a:p>
                      <a:pPr algn="ctr"/>
                      <a:r>
                        <a:rPr lang="en-US" altLang="zh-TW" sz="2000" b="1" dirty="0">
                          <a:solidFill>
                            <a:srgbClr val="F6F98B"/>
                          </a:solidFill>
                        </a:rPr>
                        <a:t>3.0 MB/s</a:t>
                      </a:r>
                      <a:endParaRPr lang="zh-TW" altLang="en-US" sz="2000" b="1" dirty="0">
                        <a:solidFill>
                          <a:srgbClr val="F6F98B"/>
                        </a:solidFill>
                      </a:endParaRPr>
                    </a:p>
                  </a:txBody>
                  <a:tcPr/>
                </a:tc>
                <a:tc>
                  <a:txBody>
                    <a:bodyPr/>
                    <a:lstStyle/>
                    <a:p>
                      <a:pPr algn="ctr"/>
                      <a:r>
                        <a:rPr lang="en-US" altLang="zh-TW" sz="2000" b="1" dirty="0">
                          <a:solidFill>
                            <a:srgbClr val="F6F98B"/>
                          </a:solidFill>
                        </a:rPr>
                        <a:t>Max 300 meters</a:t>
                      </a:r>
                      <a:endParaRPr lang="zh-TW" altLang="en-US" sz="2000" b="1" dirty="0">
                        <a:solidFill>
                          <a:srgbClr val="F6F98B"/>
                        </a:solidFill>
                      </a:endParaRPr>
                    </a:p>
                  </a:txBody>
                  <a:tcPr/>
                </a:tc>
                <a:extLst>
                  <a:ext uri="{0D108BD9-81ED-4DB2-BD59-A6C34878D82A}">
                    <a16:rowId xmlns:a16="http://schemas.microsoft.com/office/drawing/2014/main" val="10001"/>
                  </a:ext>
                </a:extLst>
              </a:tr>
              <a:tr h="4095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Market Solution P</a:t>
                      </a:r>
                      <a:endParaRPr lang="zh-TW" altLang="en-US" sz="2000" dirty="0">
                        <a:solidFill>
                          <a:srgbClr val="141212"/>
                        </a:solidFill>
                      </a:endParaRPr>
                    </a:p>
                  </a:txBody>
                  <a:tcPr/>
                </a:tc>
                <a:tc>
                  <a:txBody>
                    <a:bodyPr/>
                    <a:lstStyle/>
                    <a:p>
                      <a:pPr algn="ctr"/>
                      <a:r>
                        <a:rPr lang="en-US" altLang="zh-TW" sz="2000" dirty="0">
                          <a:solidFill>
                            <a:schemeClr val="bg1"/>
                          </a:solidFill>
                        </a:rPr>
                        <a:t>AX201</a:t>
                      </a:r>
                      <a:endParaRPr lang="zh-TW" altLang="en-US" sz="2000" dirty="0">
                        <a:solidFill>
                          <a:schemeClr val="bg1"/>
                        </a:solidFill>
                      </a:endParaRPr>
                    </a:p>
                  </a:txBody>
                  <a:tcPr/>
                </a:tc>
                <a:tc>
                  <a:txBody>
                    <a:bodyPr/>
                    <a:lstStyle/>
                    <a:p>
                      <a:pPr algn="ctr"/>
                      <a:r>
                        <a:rPr lang="en-US" altLang="zh-TW" sz="2000" dirty="0">
                          <a:solidFill>
                            <a:schemeClr val="bg1"/>
                          </a:solidFill>
                        </a:rPr>
                        <a:t>V5.1</a:t>
                      </a:r>
                      <a:endParaRPr lang="zh-TW" altLang="en-US" sz="2000" dirty="0">
                        <a:solidFill>
                          <a:schemeClr val="bg1"/>
                        </a:solidFill>
                      </a:endParaRPr>
                    </a:p>
                  </a:txBody>
                  <a:tcPr/>
                </a:tc>
                <a:tc>
                  <a:txBody>
                    <a:bodyPr/>
                    <a:lstStyle/>
                    <a:p>
                      <a:pPr algn="ctr"/>
                      <a:r>
                        <a:rPr lang="en-US" altLang="zh-TW" sz="2000" dirty="0">
                          <a:solidFill>
                            <a:schemeClr val="bg1"/>
                          </a:solidFill>
                        </a:rPr>
                        <a:t>2.0 MB/s</a:t>
                      </a:r>
                      <a:endParaRPr lang="zh-TW" altLang="en-US" sz="200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dirty="0">
                          <a:solidFill>
                            <a:schemeClr val="bg1"/>
                          </a:solidFill>
                        </a:rPr>
                        <a:t>Max 240 meters</a:t>
                      </a:r>
                      <a:endParaRPr lang="zh-TW" altLang="en-US" sz="2000" dirty="0">
                        <a:solidFill>
                          <a:schemeClr val="bg1"/>
                        </a:solidFill>
                      </a:endParaRPr>
                    </a:p>
                  </a:txBody>
                  <a:tcPr/>
                </a:tc>
                <a:extLst>
                  <a:ext uri="{0D108BD9-81ED-4DB2-BD59-A6C34878D82A}">
                    <a16:rowId xmlns:a16="http://schemas.microsoft.com/office/drawing/2014/main" val="10003"/>
                  </a:ext>
                </a:extLst>
              </a:tr>
              <a:tr h="4095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t>Durabook U11I </a:t>
                      </a:r>
                      <a:endParaRPr lang="zh-TW" altLang="en-US" sz="2000" dirty="0">
                        <a:solidFill>
                          <a:srgbClr val="141212"/>
                        </a:solidFill>
                      </a:endParaRPr>
                    </a:p>
                  </a:txBody>
                  <a:tcPr/>
                </a:tc>
                <a:tc>
                  <a:txBody>
                    <a:bodyPr/>
                    <a:lstStyle/>
                    <a:p>
                      <a:pPr algn="ctr"/>
                      <a:r>
                        <a:rPr lang="en-US" altLang="zh-TW" sz="2000" dirty="0">
                          <a:solidFill>
                            <a:schemeClr val="bg1"/>
                          </a:solidFill>
                        </a:rPr>
                        <a:t>AC9260</a:t>
                      </a:r>
                      <a:endParaRPr lang="zh-TW" altLang="en-US" sz="2000" dirty="0">
                        <a:solidFill>
                          <a:schemeClr val="bg1"/>
                        </a:solidFill>
                      </a:endParaRPr>
                    </a:p>
                  </a:txBody>
                  <a:tcPr/>
                </a:tc>
                <a:tc>
                  <a:txBody>
                    <a:bodyPr/>
                    <a:lstStyle/>
                    <a:p>
                      <a:pPr algn="ctr"/>
                      <a:r>
                        <a:rPr lang="en-US" altLang="zh-TW" sz="2000" dirty="0">
                          <a:solidFill>
                            <a:schemeClr val="bg1"/>
                          </a:solidFill>
                        </a:rPr>
                        <a:t>V5.0</a:t>
                      </a:r>
                      <a:endParaRPr lang="zh-TW" altLang="en-US" sz="2000" dirty="0">
                        <a:solidFill>
                          <a:schemeClr val="bg1"/>
                        </a:solidFill>
                      </a:endParaRPr>
                    </a:p>
                  </a:txBody>
                  <a:tcPr/>
                </a:tc>
                <a:tc>
                  <a:txBody>
                    <a:bodyPr/>
                    <a:lstStyle/>
                    <a:p>
                      <a:pPr algn="ctr"/>
                      <a:r>
                        <a:rPr lang="en-US" altLang="zh-TW" sz="2000" dirty="0">
                          <a:solidFill>
                            <a:schemeClr val="bg1"/>
                          </a:solidFill>
                        </a:rPr>
                        <a:t>2.0MB/s</a:t>
                      </a:r>
                      <a:endParaRPr lang="zh-TW" altLang="en-US" sz="2000" dirty="0">
                        <a:solidFill>
                          <a:schemeClr val="bg1"/>
                        </a:solidFill>
                      </a:endParaRPr>
                    </a:p>
                  </a:txBody>
                  <a:tcPr/>
                </a:tc>
                <a:tc>
                  <a:txBody>
                    <a:bodyPr/>
                    <a:lstStyle/>
                    <a:p>
                      <a:pPr algn="ctr"/>
                      <a:r>
                        <a:rPr lang="en-US" altLang="zh-TW" sz="2000" dirty="0">
                          <a:solidFill>
                            <a:schemeClr val="bg1"/>
                          </a:solidFill>
                        </a:rPr>
                        <a:t>Max 240 meters</a:t>
                      </a:r>
                      <a:endParaRPr lang="zh-TW" altLang="en-US" sz="2000" dirty="0">
                        <a:solidFill>
                          <a:schemeClr val="bg1"/>
                        </a:solidFill>
                      </a:endParaRPr>
                    </a:p>
                  </a:txBody>
                  <a:tcPr/>
                </a:tc>
                <a:extLst>
                  <a:ext uri="{0D108BD9-81ED-4DB2-BD59-A6C34878D82A}">
                    <a16:rowId xmlns:a16="http://schemas.microsoft.com/office/drawing/2014/main" val="10004"/>
                  </a:ext>
                </a:extLst>
              </a:tr>
            </a:tbl>
          </a:graphicData>
        </a:graphic>
      </p:graphicFrame>
      <p:pic>
        <p:nvPicPr>
          <p:cNvPr id="6" name="Picture 4" descr="https://www.intel.in/content/dam/products/hero/foreground/windstorm-2230-top-1x1.png.rendition.intel.web.225.225.png">
            <a:extLst>
              <a:ext uri="{FF2B5EF4-FFF2-40B4-BE49-F238E27FC236}">
                <a16:creationId xmlns:a16="http://schemas.microsoft.com/office/drawing/2014/main" id="{F76A95B4-B8F9-4FA7-8AFC-E00704EAB72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347176" y="279382"/>
            <a:ext cx="803424" cy="963742"/>
          </a:xfrm>
          <a:prstGeom prst="rect">
            <a:avLst/>
          </a:prstGeom>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1" name="Rectangle 18">
            <a:extLst>
              <a:ext uri="{FF2B5EF4-FFF2-40B4-BE49-F238E27FC236}">
                <a16:creationId xmlns:a16="http://schemas.microsoft.com/office/drawing/2014/main" id="{85690D3D-F1F0-4120-B3A1-81BC25799127}"/>
              </a:ext>
            </a:extLst>
          </p:cNvPr>
          <p:cNvSpPr/>
          <p:nvPr/>
        </p:nvSpPr>
        <p:spPr>
          <a:xfrm>
            <a:off x="998059" y="996078"/>
            <a:ext cx="5074289" cy="400110"/>
          </a:xfrm>
          <a:prstGeom prst="rect">
            <a:avLst/>
          </a:prstGeom>
        </p:spPr>
        <p:txBody>
          <a:bodyPr wrap="square">
            <a:spAutoFit/>
          </a:bodyPr>
          <a:lstStyle/>
          <a:p>
            <a:r>
              <a:rPr lang="en-US" altLang="zh-TW" sz="2000" cap="all" dirty="0">
                <a:solidFill>
                  <a:srgbClr val="00529C"/>
                </a:solidFill>
                <a:ea typeface="微軟正黑體" panose="020B0604030504040204" pitchFamily="34" charset="-120"/>
                <a:cs typeface="Arial Unicode MS" panose="020B0604020202020204" pitchFamily="34" charset="-128"/>
              </a:rPr>
              <a:t>INTEL® WI-FI 6E AX211</a:t>
            </a:r>
          </a:p>
        </p:txBody>
      </p:sp>
      <p:sp>
        <p:nvSpPr>
          <p:cNvPr id="12" name="Content Placeholder 1">
            <a:extLst>
              <a:ext uri="{FF2B5EF4-FFF2-40B4-BE49-F238E27FC236}">
                <a16:creationId xmlns:a16="http://schemas.microsoft.com/office/drawing/2014/main" id="{E3EB4F20-FD7A-4237-AC6D-39FAB9F3E544}"/>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a:ea typeface="微軟正黑體" panose="020B0604030504040204" pitchFamily="34" charset="-120"/>
              </a:rPr>
              <a:t>MAXIMUM</a:t>
            </a:r>
            <a:r>
              <a:rPr lang="en-US" altLang="en-US" dirty="0">
                <a:solidFill>
                  <a:schemeClr val="tx1"/>
                </a:solidFill>
                <a:ea typeface="微軟正黑體" panose="020B0604030504040204" pitchFamily="34" charset="-120"/>
              </a:rPr>
              <a:t> CONNECTIVITY</a:t>
            </a:r>
          </a:p>
        </p:txBody>
      </p:sp>
      <p:pic>
        <p:nvPicPr>
          <p:cNvPr id="17" name="Picture 2">
            <a:extLst>
              <a:ext uri="{FF2B5EF4-FFF2-40B4-BE49-F238E27FC236}">
                <a16:creationId xmlns:a16="http://schemas.microsoft.com/office/drawing/2014/main" id="{F7DD0A3A-43DF-461C-B2DC-32EF8D32ED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4414" y="4227547"/>
            <a:ext cx="1396048" cy="124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3170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ck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16970</TotalTime>
  <Words>4249</Words>
  <Application>Microsoft Office PowerPoint</Application>
  <PresentationFormat>Widescreen</PresentationFormat>
  <Paragraphs>650</Paragraphs>
  <Slides>34</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34</vt:i4>
      </vt:variant>
    </vt:vector>
  </HeadingPairs>
  <TitlesOfParts>
    <vt:vector size="48" baseType="lpstr">
      <vt:lpstr>Arial Unicode MS</vt:lpstr>
      <vt:lpstr>Calibri   </vt:lpstr>
      <vt:lpstr>微软雅黑</vt:lpstr>
      <vt:lpstr>微軟正黑體</vt:lpstr>
      <vt:lpstr>Arial</vt:lpstr>
      <vt:lpstr>Calibri</vt:lpstr>
      <vt:lpstr>Century Gothic</vt:lpstr>
      <vt:lpstr>Verdana</vt:lpstr>
      <vt:lpstr>Wingdings</vt:lpstr>
      <vt:lpstr>White Template</vt:lpstr>
      <vt:lpstr>Black Template</vt:lpstr>
      <vt:lpstr>1_Black Template</vt:lpstr>
      <vt:lpstr>1_White Template</vt:lpstr>
      <vt:lpstr>2_White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DURABOOK U11I Sales Kit</dc:title>
  <dc:creator>Iwi Lin</dc:creator>
  <cp:lastModifiedBy>Iwi Lin</cp:lastModifiedBy>
  <cp:revision>269</cp:revision>
  <dcterms:created xsi:type="dcterms:W3CDTF">2019-04-08T02:58:12Z</dcterms:created>
  <dcterms:modified xsi:type="dcterms:W3CDTF">2024-03-13T07:09:13Z</dcterms:modified>
</cp:coreProperties>
</file>